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3" r:id="rId5"/>
    <p:sldId id="269" r:id="rId6"/>
    <p:sldId id="275" r:id="rId7"/>
    <p:sldId id="278" r:id="rId8"/>
    <p:sldId id="279" r:id="rId9"/>
    <p:sldId id="283" r:id="rId10"/>
    <p:sldId id="284" r:id="rId11"/>
    <p:sldId id="286" r:id="rId12"/>
    <p:sldId id="287" r:id="rId13"/>
    <p:sldId id="288" r:id="rId14"/>
    <p:sldId id="289" r:id="rId15"/>
    <p:sldId id="291" r:id="rId16"/>
    <p:sldId id="293" r:id="rId17"/>
    <p:sldId id="295" r:id="rId18"/>
    <p:sldId id="296" r:id="rId19"/>
    <p:sldId id="298" r:id="rId20"/>
    <p:sldId id="299" r:id="rId21"/>
    <p:sldId id="300" r:id="rId22"/>
    <p:sldId id="305" r:id="rId23"/>
    <p:sldId id="306" r:id="rId24"/>
    <p:sldId id="307" r:id="rId25"/>
    <p:sldId id="308" r:id="rId26"/>
    <p:sldId id="310" r:id="rId27"/>
    <p:sldId id="311" r:id="rId28"/>
    <p:sldId id="312" r:id="rId29"/>
    <p:sldId id="313" r:id="rId30"/>
    <p:sldId id="314" r:id="rId31"/>
    <p:sldId id="315" r:id="rId32"/>
    <p:sldId id="317" r:id="rId33"/>
    <p:sldId id="318" r:id="rId34"/>
    <p:sldId id="320" r:id="rId35"/>
    <p:sldId id="323" r:id="rId36"/>
    <p:sldId id="325" r:id="rId37"/>
    <p:sldId id="327" r:id="rId38"/>
    <p:sldId id="329" r:id="rId39"/>
    <p:sldId id="330" r:id="rId40"/>
    <p:sldId id="331" r:id="rId41"/>
    <p:sldId id="333" r:id="rId42"/>
    <p:sldId id="334" r:id="rId43"/>
    <p:sldId id="336" r:id="rId44"/>
    <p:sldId id="337" r:id="rId45"/>
    <p:sldId id="338" r:id="rId46"/>
    <p:sldId id="339" r:id="rId47"/>
    <p:sldId id="342" r:id="rId48"/>
    <p:sldId id="351" r:id="rId49"/>
    <p:sldId id="352" r:id="rId50"/>
    <p:sldId id="353" r:id="rId51"/>
    <p:sldId id="355" r:id="rId52"/>
    <p:sldId id="356" r:id="rId53"/>
    <p:sldId id="357" r:id="rId54"/>
    <p:sldId id="359" r:id="rId55"/>
    <p:sldId id="361" r:id="rId56"/>
    <p:sldId id="362" r:id="rId57"/>
    <p:sldId id="363" r:id="rId58"/>
    <p:sldId id="364" r:id="rId59"/>
    <p:sldId id="366" r:id="rId60"/>
    <p:sldId id="370" r:id="rId61"/>
    <p:sldId id="372" r:id="rId62"/>
    <p:sldId id="374" r:id="rId63"/>
    <p:sldId id="376" r:id="rId64"/>
    <p:sldId id="380" r:id="rId65"/>
    <p:sldId id="383" r:id="rId66"/>
    <p:sldId id="386" r:id="rId67"/>
    <p:sldId id="387" r:id="rId68"/>
    <p:sldId id="389" r:id="rId69"/>
    <p:sldId id="391" r:id="rId70"/>
    <p:sldId id="392" r:id="rId71"/>
    <p:sldId id="393" r:id="rId72"/>
    <p:sldId id="394" r:id="rId73"/>
    <p:sldId id="396" r:id="rId74"/>
    <p:sldId id="397" r:id="rId75"/>
    <p:sldId id="398" r:id="rId76"/>
    <p:sldId id="399" r:id="rId77"/>
    <p:sldId id="400" r:id="rId78"/>
    <p:sldId id="401" r:id="rId79"/>
    <p:sldId id="402" r:id="rId80"/>
    <p:sldId id="404" r:id="rId81"/>
    <p:sldId id="403" r:id="rId82"/>
    <p:sldId id="405" r:id="rId83"/>
    <p:sldId id="406" r:id="rId84"/>
    <p:sldId id="408" r:id="rId85"/>
    <p:sldId id="410" r:id="rId86"/>
    <p:sldId id="411" r:id="rId87"/>
    <p:sldId id="412" r:id="rId88"/>
    <p:sldId id="414" r:id="rId89"/>
    <p:sldId id="416" r:id="rId90"/>
    <p:sldId id="418" r:id="rId91"/>
    <p:sldId id="420" r:id="rId92"/>
    <p:sldId id="422" r:id="rId93"/>
    <p:sldId id="424" r:id="rId94"/>
    <p:sldId id="425" r:id="rId95"/>
    <p:sldId id="426" r:id="rId96"/>
    <p:sldId id="428" r:id="rId97"/>
    <p:sldId id="429" r:id="rId98"/>
    <p:sldId id="430" r:id="rId99"/>
    <p:sldId id="434" r:id="rId100"/>
    <p:sldId id="436" r:id="rId101"/>
    <p:sldId id="437" r:id="rId102"/>
    <p:sldId id="439" r:id="rId103"/>
    <p:sldId id="440" r:id="rId104"/>
    <p:sldId id="441" r:id="rId105"/>
    <p:sldId id="443" r:id="rId106"/>
    <p:sldId id="444" r:id="rId107"/>
    <p:sldId id="445" r:id="rId108"/>
    <p:sldId id="447" r:id="rId109"/>
    <p:sldId id="449" r:id="rId110"/>
    <p:sldId id="450" r:id="rId111"/>
    <p:sldId id="452" r:id="rId112"/>
    <p:sldId id="454" r:id="rId113"/>
    <p:sldId id="457" r:id="rId114"/>
    <p:sldId id="458" r:id="rId115"/>
    <p:sldId id="459" r:id="rId116"/>
    <p:sldId id="460" r:id="rId117"/>
    <p:sldId id="461" r:id="rId118"/>
    <p:sldId id="463" r:id="rId119"/>
    <p:sldId id="465" r:id="rId120"/>
    <p:sldId id="467" r:id="rId121"/>
    <p:sldId id="468" r:id="rId122"/>
    <p:sldId id="469" r:id="rId123"/>
    <p:sldId id="470" r:id="rId124"/>
    <p:sldId id="471" r:id="rId125"/>
    <p:sldId id="472" r:id="rId126"/>
    <p:sldId id="478" r:id="rId127"/>
    <p:sldId id="481" r:id="rId128"/>
    <p:sldId id="482" r:id="rId129"/>
    <p:sldId id="484" r:id="rId130"/>
    <p:sldId id="485" r:id="rId131"/>
    <p:sldId id="487" r:id="rId132"/>
    <p:sldId id="488" r:id="rId133"/>
    <p:sldId id="489" r:id="rId134"/>
    <p:sldId id="490" r:id="rId135"/>
    <p:sldId id="491" r:id="rId136"/>
    <p:sldId id="492" r:id="rId137"/>
    <p:sldId id="493" r:id="rId138"/>
    <p:sldId id="494" r:id="rId139"/>
    <p:sldId id="495" r:id="rId140"/>
    <p:sldId id="496" r:id="rId141"/>
    <p:sldId id="497" r:id="rId142"/>
    <p:sldId id="498" r:id="rId143"/>
    <p:sldId id="500" r:id="rId144"/>
    <p:sldId id="502" r:id="rId145"/>
    <p:sldId id="505" r:id="rId146"/>
    <p:sldId id="506" r:id="rId147"/>
    <p:sldId id="508" r:id="rId148"/>
    <p:sldId id="509" r:id="rId149"/>
    <p:sldId id="510" r:id="rId150"/>
    <p:sldId id="511" r:id="rId151"/>
    <p:sldId id="512" r:id="rId152"/>
    <p:sldId id="513" r:id="rId153"/>
    <p:sldId id="514" r:id="rId154"/>
    <p:sldId id="515" r:id="rId155"/>
    <p:sldId id="516" r:id="rId156"/>
    <p:sldId id="517" r:id="rId157"/>
    <p:sldId id="522" r:id="rId158"/>
    <p:sldId id="524" r:id="rId159"/>
    <p:sldId id="525" r:id="rId160"/>
    <p:sldId id="526" r:id="rId161"/>
    <p:sldId id="527" r:id="rId162"/>
    <p:sldId id="528" r:id="rId163"/>
    <p:sldId id="529" r:id="rId164"/>
    <p:sldId id="530" r:id="rId165"/>
    <p:sldId id="532" r:id="rId166"/>
    <p:sldId id="535" r:id="rId167"/>
    <p:sldId id="536" r:id="rId168"/>
    <p:sldId id="538" r:id="rId169"/>
    <p:sldId id="539" r:id="rId170"/>
    <p:sldId id="540" r:id="rId171"/>
    <p:sldId id="543" r:id="rId172"/>
    <p:sldId id="544" r:id="rId173"/>
    <p:sldId id="545" r:id="rId174"/>
    <p:sldId id="548" r:id="rId175"/>
    <p:sldId id="552" r:id="rId176"/>
    <p:sldId id="554" r:id="rId177"/>
    <p:sldId id="556" r:id="rId178"/>
    <p:sldId id="558" r:id="rId179"/>
    <p:sldId id="560" r:id="rId180"/>
    <p:sldId id="562" r:id="rId181"/>
    <p:sldId id="564" r:id="rId182"/>
    <p:sldId id="565" r:id="rId183"/>
    <p:sldId id="566" r:id="rId184"/>
    <p:sldId id="567" r:id="rId185"/>
    <p:sldId id="568" r:id="rId186"/>
    <p:sldId id="569" r:id="rId187"/>
    <p:sldId id="570" r:id="rId188"/>
    <p:sldId id="571" r:id="rId189"/>
    <p:sldId id="572" r:id="rId1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益俊" initials="黄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7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4" Type="http://schemas.openxmlformats.org/officeDocument/2006/relationships/commentAuthors" Target="commentAuthors.xml"/><Relationship Id="rId193" Type="http://schemas.openxmlformats.org/officeDocument/2006/relationships/tableStyles" Target="tableStyles.xml"/><Relationship Id="rId192" Type="http://schemas.openxmlformats.org/officeDocument/2006/relationships/viewProps" Target="viewProps.xml"/><Relationship Id="rId191" Type="http://schemas.openxmlformats.org/officeDocument/2006/relationships/presProps" Target="presProps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0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22.wmf"/><Relationship Id="rId7" Type="http://schemas.openxmlformats.org/officeDocument/2006/relationships/image" Target="../media/image1121.wmf"/><Relationship Id="rId6" Type="http://schemas.openxmlformats.org/officeDocument/2006/relationships/image" Target="../media/image1120.wmf"/><Relationship Id="rId5" Type="http://schemas.openxmlformats.org/officeDocument/2006/relationships/image" Target="../media/image1118.wmf"/><Relationship Id="rId4" Type="http://schemas.openxmlformats.org/officeDocument/2006/relationships/image" Target="../media/image1114.wmf"/><Relationship Id="rId3" Type="http://schemas.openxmlformats.org/officeDocument/2006/relationships/image" Target="../media/image1111.wmf"/><Relationship Id="rId2" Type="http://schemas.openxmlformats.org/officeDocument/2006/relationships/image" Target="../media/image1110.wmf"/><Relationship Id="rId1" Type="http://schemas.openxmlformats.org/officeDocument/2006/relationships/image" Target="../media/image1108.wmf"/></Relationships>
</file>

<file path=ppt/drawings/_rels/vmlDrawing10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32.wmf"/><Relationship Id="rId3" Type="http://schemas.openxmlformats.org/officeDocument/2006/relationships/image" Target="../media/image1130.wmf"/><Relationship Id="rId2" Type="http://schemas.openxmlformats.org/officeDocument/2006/relationships/image" Target="../media/image1128.wmf"/><Relationship Id="rId1" Type="http://schemas.openxmlformats.org/officeDocument/2006/relationships/image" Target="../media/image1126.wmf"/></Relationships>
</file>

<file path=ppt/drawings/_rels/vmlDrawing10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41.wmf"/><Relationship Id="rId4" Type="http://schemas.openxmlformats.org/officeDocument/2006/relationships/image" Target="../media/image1139.wmf"/><Relationship Id="rId3" Type="http://schemas.openxmlformats.org/officeDocument/2006/relationships/image" Target="../media/image1137.wmf"/><Relationship Id="rId2" Type="http://schemas.openxmlformats.org/officeDocument/2006/relationships/image" Target="../media/image1098.wmf"/><Relationship Id="rId1" Type="http://schemas.openxmlformats.org/officeDocument/2006/relationships/image" Target="../media/image1135.wmf"/></Relationships>
</file>

<file path=ppt/drawings/_rels/vmlDrawing10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wmf"/><Relationship Id="rId1" Type="http://schemas.openxmlformats.org/officeDocument/2006/relationships/image" Target="../media/image1146.wmf"/></Relationships>
</file>

<file path=ppt/drawings/_rels/vmlDrawing10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35.wmf"/><Relationship Id="rId4" Type="http://schemas.openxmlformats.org/officeDocument/2006/relationships/image" Target="../media/image1158.wmf"/><Relationship Id="rId3" Type="http://schemas.openxmlformats.org/officeDocument/2006/relationships/image" Target="../media/image1156.wmf"/><Relationship Id="rId2" Type="http://schemas.openxmlformats.org/officeDocument/2006/relationships/image" Target="../media/image1155.wmf"/><Relationship Id="rId1" Type="http://schemas.openxmlformats.org/officeDocument/2006/relationships/image" Target="../media/image1141.wmf"/></Relationships>
</file>

<file path=ppt/drawings/_rels/vmlDrawing10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8.wmf"/><Relationship Id="rId7" Type="http://schemas.openxmlformats.org/officeDocument/2006/relationships/image" Target="../media/image1166.wmf"/><Relationship Id="rId6" Type="http://schemas.openxmlformats.org/officeDocument/2006/relationships/image" Target="../media/image1165.wmf"/><Relationship Id="rId5" Type="http://schemas.openxmlformats.org/officeDocument/2006/relationships/image" Target="../media/image1163.wmf"/><Relationship Id="rId4" Type="http://schemas.openxmlformats.org/officeDocument/2006/relationships/image" Target="../media/image1162.wmf"/><Relationship Id="rId3" Type="http://schemas.openxmlformats.org/officeDocument/2006/relationships/image" Target="../media/image1160.wmf"/><Relationship Id="rId2" Type="http://schemas.openxmlformats.org/officeDocument/2006/relationships/image" Target="../media/image1098.wmf"/><Relationship Id="rId1" Type="http://schemas.openxmlformats.org/officeDocument/2006/relationships/image" Target="../media/image1159.wmf"/></Relationships>
</file>

<file path=ppt/drawings/_rels/vmlDrawing106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77.wmf"/><Relationship Id="rId5" Type="http://schemas.openxmlformats.org/officeDocument/2006/relationships/image" Target="../media/image1176.wmf"/><Relationship Id="rId4" Type="http://schemas.openxmlformats.org/officeDocument/2006/relationships/image" Target="../media/image1175.wmf"/><Relationship Id="rId3" Type="http://schemas.openxmlformats.org/officeDocument/2006/relationships/image" Target="../media/image1174.wmf"/><Relationship Id="rId2" Type="http://schemas.openxmlformats.org/officeDocument/2006/relationships/image" Target="../media/image1173.wmf"/><Relationship Id="rId1" Type="http://schemas.openxmlformats.org/officeDocument/2006/relationships/image" Target="../media/image1171.wmf"/></Relationships>
</file>

<file path=ppt/drawings/_rels/vmlDrawing1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1.wmf"/><Relationship Id="rId1" Type="http://schemas.openxmlformats.org/officeDocument/2006/relationships/image" Target="../media/image1180.w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9.emf"/><Relationship Id="rId2" Type="http://schemas.openxmlformats.org/officeDocument/2006/relationships/image" Target="../media/image1188.wmf"/><Relationship Id="rId1" Type="http://schemas.openxmlformats.org/officeDocument/2006/relationships/image" Target="../media/image1186.w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3.wmf"/><Relationship Id="rId1" Type="http://schemas.openxmlformats.org/officeDocument/2006/relationships/image" Target="../media/image119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1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203.wmf"/><Relationship Id="rId5" Type="http://schemas.openxmlformats.org/officeDocument/2006/relationships/image" Target="../media/image1202.wmf"/><Relationship Id="rId4" Type="http://schemas.openxmlformats.org/officeDocument/2006/relationships/image" Target="../media/image1200.wmf"/><Relationship Id="rId3" Type="http://schemas.openxmlformats.org/officeDocument/2006/relationships/image" Target="../media/image1199.wmf"/><Relationship Id="rId2" Type="http://schemas.openxmlformats.org/officeDocument/2006/relationships/image" Target="../media/image1198.wmf"/><Relationship Id="rId1" Type="http://schemas.openxmlformats.org/officeDocument/2006/relationships/image" Target="../media/image1197.wmf"/></Relationships>
</file>

<file path=ppt/drawings/_rels/vmlDrawing11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97.wmf"/><Relationship Id="rId3" Type="http://schemas.openxmlformats.org/officeDocument/2006/relationships/image" Target="../media/image1208.wmf"/><Relationship Id="rId2" Type="http://schemas.openxmlformats.org/officeDocument/2006/relationships/image" Target="../media/image1207.wmf"/><Relationship Id="rId1" Type="http://schemas.openxmlformats.org/officeDocument/2006/relationships/image" Target="../media/image1205.w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4.wmf"/><Relationship Id="rId1" Type="http://schemas.openxmlformats.org/officeDocument/2006/relationships/image" Target="../media/image1212.w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emf"/><Relationship Id="rId1" Type="http://schemas.openxmlformats.org/officeDocument/2006/relationships/image" Target="../media/image12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7" Type="http://schemas.openxmlformats.org/officeDocument/2006/relationships/image" Target="../media/image171.wmf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69.wmf"/><Relationship Id="rId4" Type="http://schemas.openxmlformats.org/officeDocument/2006/relationships/image" Target="../media/image168.wmf"/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wmf"/><Relationship Id="rId2" Type="http://schemas.openxmlformats.org/officeDocument/2006/relationships/image" Target="../media/image266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7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6.w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8.wmf"/><Relationship Id="rId8" Type="http://schemas.openxmlformats.org/officeDocument/2006/relationships/image" Target="../media/image397.wmf"/><Relationship Id="rId7" Type="http://schemas.openxmlformats.org/officeDocument/2006/relationships/image" Target="../media/image396.wmf"/><Relationship Id="rId6" Type="http://schemas.openxmlformats.org/officeDocument/2006/relationships/image" Target="../media/image395.wmf"/><Relationship Id="rId5" Type="http://schemas.openxmlformats.org/officeDocument/2006/relationships/image" Target="../media/image394.wmf"/><Relationship Id="rId4" Type="http://schemas.openxmlformats.org/officeDocument/2006/relationships/image" Target="../media/image393.wmf"/><Relationship Id="rId3" Type="http://schemas.openxmlformats.org/officeDocument/2006/relationships/image" Target="../media/image392.wmf"/><Relationship Id="rId2" Type="http://schemas.openxmlformats.org/officeDocument/2006/relationships/image" Target="../media/image391.wmf"/><Relationship Id="rId12" Type="http://schemas.openxmlformats.org/officeDocument/2006/relationships/image" Target="../media/image401.wmf"/><Relationship Id="rId11" Type="http://schemas.openxmlformats.org/officeDocument/2006/relationships/image" Target="../media/image400.wmf"/><Relationship Id="rId10" Type="http://schemas.openxmlformats.org/officeDocument/2006/relationships/image" Target="../media/image399.wmf"/><Relationship Id="rId1" Type="http://schemas.openxmlformats.org/officeDocument/2006/relationships/image" Target="../media/image39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wmf"/><Relationship Id="rId1" Type="http://schemas.openxmlformats.org/officeDocument/2006/relationships/image" Target="../media/image444.w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8.emf"/><Relationship Id="rId8" Type="http://schemas.openxmlformats.org/officeDocument/2006/relationships/image" Target="../media/image477.emf"/><Relationship Id="rId7" Type="http://schemas.openxmlformats.org/officeDocument/2006/relationships/image" Target="../media/image476.emf"/><Relationship Id="rId6" Type="http://schemas.openxmlformats.org/officeDocument/2006/relationships/image" Target="../media/image475.emf"/><Relationship Id="rId5" Type="http://schemas.openxmlformats.org/officeDocument/2006/relationships/image" Target="../media/image474.emf"/><Relationship Id="rId4" Type="http://schemas.openxmlformats.org/officeDocument/2006/relationships/image" Target="../media/image473.emf"/><Relationship Id="rId3" Type="http://schemas.openxmlformats.org/officeDocument/2006/relationships/image" Target="../media/image472.wmf"/><Relationship Id="rId2" Type="http://schemas.openxmlformats.org/officeDocument/2006/relationships/image" Target="../media/image471.wmf"/><Relationship Id="rId15" Type="http://schemas.openxmlformats.org/officeDocument/2006/relationships/image" Target="../media/image484.wmf"/><Relationship Id="rId14" Type="http://schemas.openxmlformats.org/officeDocument/2006/relationships/image" Target="../media/image483.wmf"/><Relationship Id="rId13" Type="http://schemas.openxmlformats.org/officeDocument/2006/relationships/image" Target="../media/image482.wmf"/><Relationship Id="rId12" Type="http://schemas.openxmlformats.org/officeDocument/2006/relationships/image" Target="../media/image481.wmf"/><Relationship Id="rId11" Type="http://schemas.openxmlformats.org/officeDocument/2006/relationships/image" Target="../media/image480.wmf"/><Relationship Id="rId10" Type="http://schemas.openxmlformats.org/officeDocument/2006/relationships/image" Target="../media/image479.wmf"/><Relationship Id="rId1" Type="http://schemas.openxmlformats.org/officeDocument/2006/relationships/image" Target="../media/image470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3.wmf"/><Relationship Id="rId8" Type="http://schemas.openxmlformats.org/officeDocument/2006/relationships/image" Target="../media/image492.wmf"/><Relationship Id="rId7" Type="http://schemas.openxmlformats.org/officeDocument/2006/relationships/image" Target="../media/image491.wmf"/><Relationship Id="rId6" Type="http://schemas.openxmlformats.org/officeDocument/2006/relationships/image" Target="../media/image490.wmf"/><Relationship Id="rId5" Type="http://schemas.openxmlformats.org/officeDocument/2006/relationships/image" Target="../media/image489.wmf"/><Relationship Id="rId4" Type="http://schemas.openxmlformats.org/officeDocument/2006/relationships/image" Target="../media/image488.wmf"/><Relationship Id="rId3" Type="http://schemas.openxmlformats.org/officeDocument/2006/relationships/image" Target="../media/image487.wmf"/><Relationship Id="rId2" Type="http://schemas.openxmlformats.org/officeDocument/2006/relationships/image" Target="../media/image486.wmf"/><Relationship Id="rId1" Type="http://schemas.openxmlformats.org/officeDocument/2006/relationships/image" Target="../media/image48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wmf"/><Relationship Id="rId1" Type="http://schemas.openxmlformats.org/officeDocument/2006/relationships/image" Target="../media/image497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wmf"/><Relationship Id="rId1" Type="http://schemas.openxmlformats.org/officeDocument/2006/relationships/image" Target="../media/image501.wmf"/></Relationships>
</file>

<file path=ppt/drawings/_rels/vmlDrawing32.vml.rels><?xml version="1.0" encoding="UTF-8" standalone="yes"?>
<Relationships xmlns="http://schemas.openxmlformats.org/package/2006/relationships"><Relationship Id="rId5" Type="http://schemas.openxmlformats.org/officeDocument/2006/relationships/image" Target="../media/image519.wmf"/><Relationship Id="rId4" Type="http://schemas.openxmlformats.org/officeDocument/2006/relationships/image" Target="../media/image518.wmf"/><Relationship Id="rId3" Type="http://schemas.openxmlformats.org/officeDocument/2006/relationships/image" Target="../media/image516.emf"/><Relationship Id="rId2" Type="http://schemas.openxmlformats.org/officeDocument/2006/relationships/image" Target="../media/image515.emf"/><Relationship Id="rId1" Type="http://schemas.openxmlformats.org/officeDocument/2006/relationships/image" Target="../media/image514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wmf"/><Relationship Id="rId2" Type="http://schemas.openxmlformats.org/officeDocument/2006/relationships/image" Target="../media/image522.wmf"/><Relationship Id="rId1" Type="http://schemas.openxmlformats.org/officeDocument/2006/relationships/image" Target="../media/image521.wmf"/></Relationships>
</file>

<file path=ppt/drawings/_rels/vmlDrawing34.vml.rels><?xml version="1.0" encoding="UTF-8" standalone="yes"?>
<Relationships xmlns="http://schemas.openxmlformats.org/package/2006/relationships"><Relationship Id="rId5" Type="http://schemas.openxmlformats.org/officeDocument/2006/relationships/image" Target="../media/image545.wmf"/><Relationship Id="rId4" Type="http://schemas.openxmlformats.org/officeDocument/2006/relationships/image" Target="../media/image544.wmf"/><Relationship Id="rId3" Type="http://schemas.openxmlformats.org/officeDocument/2006/relationships/image" Target="../media/image543.wmf"/><Relationship Id="rId2" Type="http://schemas.openxmlformats.org/officeDocument/2006/relationships/image" Target="../media/image542.wmf"/><Relationship Id="rId1" Type="http://schemas.openxmlformats.org/officeDocument/2006/relationships/image" Target="../media/image540.wmf"/></Relationships>
</file>

<file path=ppt/drawings/_rels/vmlDrawing35.vml.rels><?xml version="1.0" encoding="UTF-8" standalone="yes"?>
<Relationships xmlns="http://schemas.openxmlformats.org/package/2006/relationships"><Relationship Id="rId4" Type="http://schemas.openxmlformats.org/officeDocument/2006/relationships/image" Target="../media/image564.wmf"/><Relationship Id="rId3" Type="http://schemas.openxmlformats.org/officeDocument/2006/relationships/image" Target="../media/image559.wmf"/><Relationship Id="rId2" Type="http://schemas.openxmlformats.org/officeDocument/2006/relationships/image" Target="../media/image553.wmf"/><Relationship Id="rId1" Type="http://schemas.openxmlformats.org/officeDocument/2006/relationships/image" Target="../media/image548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wmf"/><Relationship Id="rId2" Type="http://schemas.openxmlformats.org/officeDocument/2006/relationships/image" Target="../media/image572.wmf"/><Relationship Id="rId1" Type="http://schemas.openxmlformats.org/officeDocument/2006/relationships/image" Target="../media/image569.wmf"/></Relationships>
</file>

<file path=ppt/drawings/_rels/vmlDrawing37.vml.rels><?xml version="1.0" encoding="UTF-8" standalone="yes"?>
<Relationships xmlns="http://schemas.openxmlformats.org/package/2006/relationships"><Relationship Id="rId6" Type="http://schemas.openxmlformats.org/officeDocument/2006/relationships/image" Target="../media/image589.wmf"/><Relationship Id="rId5" Type="http://schemas.openxmlformats.org/officeDocument/2006/relationships/image" Target="../media/image588.wmf"/><Relationship Id="rId4" Type="http://schemas.openxmlformats.org/officeDocument/2006/relationships/image" Target="../media/image585.wmf"/><Relationship Id="rId3" Type="http://schemas.openxmlformats.org/officeDocument/2006/relationships/image" Target="../media/image584.wmf"/><Relationship Id="rId2" Type="http://schemas.openxmlformats.org/officeDocument/2006/relationships/image" Target="../media/image583.wmf"/><Relationship Id="rId1" Type="http://schemas.openxmlformats.org/officeDocument/2006/relationships/image" Target="../media/image58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611.wmf"/></Relationships>
</file>

<file path=ppt/drawings/_rels/vmlDrawing39.vml.rels><?xml version="1.0" encoding="UTF-8" standalone="yes"?>
<Relationships xmlns="http://schemas.openxmlformats.org/package/2006/relationships"><Relationship Id="rId5" Type="http://schemas.openxmlformats.org/officeDocument/2006/relationships/image" Target="../media/image618.wmf"/><Relationship Id="rId4" Type="http://schemas.openxmlformats.org/officeDocument/2006/relationships/image" Target="../media/image617.wmf"/><Relationship Id="rId3" Type="http://schemas.openxmlformats.org/officeDocument/2006/relationships/image" Target="../media/image616.wmf"/><Relationship Id="rId2" Type="http://schemas.openxmlformats.org/officeDocument/2006/relationships/image" Target="../media/image615.wmf"/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31.wmf"/><Relationship Id="rId1" Type="http://schemas.openxmlformats.org/officeDocument/2006/relationships/image" Target="../media/image63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8.wmf"/><Relationship Id="rId1" Type="http://schemas.openxmlformats.org/officeDocument/2006/relationships/image" Target="../media/image636.wmf"/></Relationships>
</file>

<file path=ppt/drawings/_rels/vmlDrawing43.vml.rels><?xml version="1.0" encoding="UTF-8" standalone="yes"?>
<Relationships xmlns="http://schemas.openxmlformats.org/package/2006/relationships"><Relationship Id="rId5" Type="http://schemas.openxmlformats.org/officeDocument/2006/relationships/image" Target="../media/image650.wmf"/><Relationship Id="rId4" Type="http://schemas.openxmlformats.org/officeDocument/2006/relationships/image" Target="../media/image649.wmf"/><Relationship Id="rId3" Type="http://schemas.openxmlformats.org/officeDocument/2006/relationships/image" Target="../media/image647.wmf"/><Relationship Id="rId2" Type="http://schemas.openxmlformats.org/officeDocument/2006/relationships/image" Target="../media/image646.wmf"/><Relationship Id="rId1" Type="http://schemas.openxmlformats.org/officeDocument/2006/relationships/image" Target="../media/image643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7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wmf"/><Relationship Id="rId2" Type="http://schemas.openxmlformats.org/officeDocument/2006/relationships/image" Target="../media/image665.wmf"/><Relationship Id="rId1" Type="http://schemas.openxmlformats.org/officeDocument/2006/relationships/image" Target="../media/image663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wmf"/><Relationship Id="rId1" Type="http://schemas.openxmlformats.org/officeDocument/2006/relationships/image" Target="../media/image674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wmf"/><Relationship Id="rId1" Type="http://schemas.openxmlformats.org/officeDocument/2006/relationships/image" Target="../media/image683.wmf"/></Relationships>
</file>

<file path=ppt/drawings/_rels/vmlDrawing4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94.wmf"/><Relationship Id="rId3" Type="http://schemas.openxmlformats.org/officeDocument/2006/relationships/image" Target="../media/image693.wmf"/><Relationship Id="rId2" Type="http://schemas.openxmlformats.org/officeDocument/2006/relationships/image" Target="../media/image692.wmf"/><Relationship Id="rId1" Type="http://schemas.openxmlformats.org/officeDocument/2006/relationships/image" Target="../media/image69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wmf"/><Relationship Id="rId1" Type="http://schemas.openxmlformats.org/officeDocument/2006/relationships/image" Target="../media/image706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5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wmf"/><Relationship Id="rId1" Type="http://schemas.openxmlformats.org/officeDocument/2006/relationships/image" Target="../media/image2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wmf"/><Relationship Id="rId1" Type="http://schemas.openxmlformats.org/officeDocument/2006/relationships/image" Target="../media/image2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4.emf"/><Relationship Id="rId1" Type="http://schemas.openxmlformats.org/officeDocument/2006/relationships/image" Target="../media/image762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wmf"/><Relationship Id="rId2" Type="http://schemas.openxmlformats.org/officeDocument/2006/relationships/image" Target="../media/image768.wmf"/><Relationship Id="rId1" Type="http://schemas.openxmlformats.org/officeDocument/2006/relationships/image" Target="../media/image767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1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wmf"/><Relationship Id="rId1" Type="http://schemas.openxmlformats.org/officeDocument/2006/relationships/image" Target="../media/image77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3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wmf"/><Relationship Id="rId2" Type="http://schemas.openxmlformats.org/officeDocument/2006/relationships/image" Target="../media/image796.wmf"/><Relationship Id="rId1" Type="http://schemas.openxmlformats.org/officeDocument/2006/relationships/image" Target="../media/image795.wmf"/></Relationships>
</file>

<file path=ppt/drawings/_rels/vmlDrawing62.vml.rels><?xml version="1.0" encoding="UTF-8" standalone="yes"?>
<Relationships xmlns="http://schemas.openxmlformats.org/package/2006/relationships"><Relationship Id="rId9" Type="http://schemas.openxmlformats.org/officeDocument/2006/relationships/image" Target="../media/image820.wmf"/><Relationship Id="rId8" Type="http://schemas.openxmlformats.org/officeDocument/2006/relationships/image" Target="../media/image819.wmf"/><Relationship Id="rId7" Type="http://schemas.openxmlformats.org/officeDocument/2006/relationships/image" Target="../media/image818.wmf"/><Relationship Id="rId6" Type="http://schemas.openxmlformats.org/officeDocument/2006/relationships/image" Target="../media/image817.wmf"/><Relationship Id="rId5" Type="http://schemas.openxmlformats.org/officeDocument/2006/relationships/image" Target="../media/image816.wmf"/><Relationship Id="rId4" Type="http://schemas.openxmlformats.org/officeDocument/2006/relationships/image" Target="../media/image815.wmf"/><Relationship Id="rId3" Type="http://schemas.openxmlformats.org/officeDocument/2006/relationships/image" Target="../media/image814.wmf"/><Relationship Id="rId2" Type="http://schemas.openxmlformats.org/officeDocument/2006/relationships/image" Target="../media/image812.wmf"/><Relationship Id="rId10" Type="http://schemas.openxmlformats.org/officeDocument/2006/relationships/image" Target="../media/image821.wmf"/><Relationship Id="rId1" Type="http://schemas.openxmlformats.org/officeDocument/2006/relationships/image" Target="../media/image811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7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9.w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5.wmf"/><Relationship Id="rId1" Type="http://schemas.openxmlformats.org/officeDocument/2006/relationships/image" Target="../media/image853.wmf"/></Relationships>
</file>

<file path=ppt/drawings/_rels/vmlDrawing66.vml.rels><?xml version="1.0" encoding="UTF-8" standalone="yes"?>
<Relationships xmlns="http://schemas.openxmlformats.org/package/2006/relationships"><Relationship Id="rId7" Type="http://schemas.openxmlformats.org/officeDocument/2006/relationships/image" Target="../media/image866.wmf"/><Relationship Id="rId6" Type="http://schemas.openxmlformats.org/officeDocument/2006/relationships/image" Target="../media/image865.wmf"/><Relationship Id="rId5" Type="http://schemas.openxmlformats.org/officeDocument/2006/relationships/image" Target="../media/image864.wmf"/><Relationship Id="rId4" Type="http://schemas.openxmlformats.org/officeDocument/2006/relationships/image" Target="../media/image863.wmf"/><Relationship Id="rId3" Type="http://schemas.openxmlformats.org/officeDocument/2006/relationships/image" Target="../media/image861.wmf"/><Relationship Id="rId2" Type="http://schemas.openxmlformats.org/officeDocument/2006/relationships/image" Target="../media/image859.wmf"/><Relationship Id="rId1" Type="http://schemas.openxmlformats.org/officeDocument/2006/relationships/image" Target="../media/image857.w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9.wmf"/><Relationship Id="rId1" Type="http://schemas.openxmlformats.org/officeDocument/2006/relationships/image" Target="../media/image868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wmf"/><Relationship Id="rId2" Type="http://schemas.openxmlformats.org/officeDocument/2006/relationships/image" Target="../media/image873.wmf"/><Relationship Id="rId1" Type="http://schemas.openxmlformats.org/officeDocument/2006/relationships/image" Target="../media/image872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wmf"/><Relationship Id="rId2" Type="http://schemas.openxmlformats.org/officeDocument/2006/relationships/image" Target="../media/image878.wmf"/><Relationship Id="rId1" Type="http://schemas.openxmlformats.org/officeDocument/2006/relationships/image" Target="../media/image87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58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4.wmf"/><Relationship Id="rId2" Type="http://schemas.openxmlformats.org/officeDocument/2006/relationships/image" Target="../media/image883.wmf"/><Relationship Id="rId1" Type="http://schemas.openxmlformats.org/officeDocument/2006/relationships/image" Target="../media/image882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5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7.wmf"/><Relationship Id="rId1" Type="http://schemas.openxmlformats.org/officeDocument/2006/relationships/image" Target="../media/image888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5.wmf"/><Relationship Id="rId1" Type="http://schemas.openxmlformats.org/officeDocument/2006/relationships/image" Target="../media/image2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2.wmf"/></Relationships>
</file>

<file path=ppt/drawings/_rels/vmlDrawing77.vml.rels><?xml version="1.0" encoding="UTF-8" standalone="yes"?>
<Relationships xmlns="http://schemas.openxmlformats.org/package/2006/relationships"><Relationship Id="rId7" Type="http://schemas.openxmlformats.org/officeDocument/2006/relationships/image" Target="../media/image937.wmf"/><Relationship Id="rId6" Type="http://schemas.openxmlformats.org/officeDocument/2006/relationships/image" Target="../media/image936.wmf"/><Relationship Id="rId5" Type="http://schemas.openxmlformats.org/officeDocument/2006/relationships/image" Target="../media/image935.wmf"/><Relationship Id="rId4" Type="http://schemas.openxmlformats.org/officeDocument/2006/relationships/image" Target="../media/image934.wmf"/><Relationship Id="rId3" Type="http://schemas.openxmlformats.org/officeDocument/2006/relationships/image" Target="../media/image933.wmf"/><Relationship Id="rId2" Type="http://schemas.openxmlformats.org/officeDocument/2006/relationships/image" Target="../media/image932.wmf"/><Relationship Id="rId1" Type="http://schemas.openxmlformats.org/officeDocument/2006/relationships/image" Target="../media/image931.wmf"/></Relationships>
</file>

<file path=ppt/drawings/_rels/vmlDrawing78.vml.rels><?xml version="1.0" encoding="UTF-8" standalone="yes"?>
<Relationships xmlns="http://schemas.openxmlformats.org/package/2006/relationships"><Relationship Id="rId5" Type="http://schemas.openxmlformats.org/officeDocument/2006/relationships/image" Target="../media/image943.wmf"/><Relationship Id="rId4" Type="http://schemas.openxmlformats.org/officeDocument/2006/relationships/image" Target="../media/image942.wmf"/><Relationship Id="rId3" Type="http://schemas.openxmlformats.org/officeDocument/2006/relationships/image" Target="../media/image941.wmf"/><Relationship Id="rId2" Type="http://schemas.openxmlformats.org/officeDocument/2006/relationships/image" Target="../media/image940.wmf"/><Relationship Id="rId1" Type="http://schemas.openxmlformats.org/officeDocument/2006/relationships/image" Target="../media/image939.wmf"/></Relationships>
</file>

<file path=ppt/drawings/_rels/vmlDrawing79.vml.rels><?xml version="1.0" encoding="UTF-8" standalone="yes"?>
<Relationships xmlns="http://schemas.openxmlformats.org/package/2006/relationships"><Relationship Id="rId4" Type="http://schemas.openxmlformats.org/officeDocument/2006/relationships/image" Target="../media/image947.wmf"/><Relationship Id="rId3" Type="http://schemas.openxmlformats.org/officeDocument/2006/relationships/image" Target="../media/image946.wmf"/><Relationship Id="rId2" Type="http://schemas.openxmlformats.org/officeDocument/2006/relationships/image" Target="../media/image945.wmf"/><Relationship Id="rId1" Type="http://schemas.openxmlformats.org/officeDocument/2006/relationships/image" Target="../media/image944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7.wmf"/><Relationship Id="rId3" Type="http://schemas.openxmlformats.org/officeDocument/2006/relationships/image" Target="../media/image2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1.wmf"/><Relationship Id="rId1" Type="http://schemas.openxmlformats.org/officeDocument/2006/relationships/image" Target="../media/image949.wmf"/></Relationships>
</file>

<file path=ppt/drawings/_rels/vmlDrawing81.vml.rels><?xml version="1.0" encoding="UTF-8" standalone="yes"?>
<Relationships xmlns="http://schemas.openxmlformats.org/package/2006/relationships"><Relationship Id="rId4" Type="http://schemas.openxmlformats.org/officeDocument/2006/relationships/image" Target="../media/image955.wmf"/><Relationship Id="rId3" Type="http://schemas.openxmlformats.org/officeDocument/2006/relationships/image" Target="../media/image954.wmf"/><Relationship Id="rId2" Type="http://schemas.openxmlformats.org/officeDocument/2006/relationships/image" Target="../media/image953.wmf"/><Relationship Id="rId1" Type="http://schemas.openxmlformats.org/officeDocument/2006/relationships/image" Target="../media/image952.wmf"/></Relationships>
</file>

<file path=ppt/drawings/_rels/vmlDrawing82.vml.rels><?xml version="1.0" encoding="UTF-8" standalone="yes"?>
<Relationships xmlns="http://schemas.openxmlformats.org/package/2006/relationships"><Relationship Id="rId4" Type="http://schemas.openxmlformats.org/officeDocument/2006/relationships/image" Target="../media/image961.wmf"/><Relationship Id="rId3" Type="http://schemas.openxmlformats.org/officeDocument/2006/relationships/image" Target="../media/image960.wmf"/><Relationship Id="rId2" Type="http://schemas.openxmlformats.org/officeDocument/2006/relationships/image" Target="../media/image959.wmf"/><Relationship Id="rId1" Type="http://schemas.openxmlformats.org/officeDocument/2006/relationships/image" Target="../media/image958.w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5.wmf"/><Relationship Id="rId1" Type="http://schemas.openxmlformats.org/officeDocument/2006/relationships/image" Target="../media/image964.w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0.w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4.wmf"/><Relationship Id="rId1" Type="http://schemas.openxmlformats.org/officeDocument/2006/relationships/image" Target="../media/image972.wmf"/></Relationships>
</file>

<file path=ppt/drawings/_rels/vmlDrawing8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8.wmf"/><Relationship Id="rId1" Type="http://schemas.openxmlformats.org/officeDocument/2006/relationships/image" Target="../media/image977.w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5.wmf"/><Relationship Id="rId1" Type="http://schemas.openxmlformats.org/officeDocument/2006/relationships/image" Target="../media/image981.w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9.wmf"/><Relationship Id="rId2" Type="http://schemas.openxmlformats.org/officeDocument/2006/relationships/image" Target="../media/image988.wmf"/><Relationship Id="rId1" Type="http://schemas.openxmlformats.org/officeDocument/2006/relationships/image" Target="../media/image987.wmf"/></Relationships>
</file>

<file path=ppt/drawings/_rels/vmlDrawing89.vml.rels><?xml version="1.0" encoding="UTF-8" standalone="yes"?>
<Relationships xmlns="http://schemas.openxmlformats.org/package/2006/relationships"><Relationship Id="rId5" Type="http://schemas.openxmlformats.org/officeDocument/2006/relationships/image" Target="../media/image997.wmf"/><Relationship Id="rId4" Type="http://schemas.openxmlformats.org/officeDocument/2006/relationships/image" Target="../media/image996.wmf"/><Relationship Id="rId3" Type="http://schemas.openxmlformats.org/officeDocument/2006/relationships/image" Target="../media/image995.wmf"/><Relationship Id="rId2" Type="http://schemas.openxmlformats.org/officeDocument/2006/relationships/image" Target="../media/image994.wmf"/><Relationship Id="rId1" Type="http://schemas.openxmlformats.org/officeDocument/2006/relationships/image" Target="../media/image99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2.wmf"/></Relationships>
</file>

<file path=ppt/drawings/_rels/vmlDrawing9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wmf"/><Relationship Id="rId2" Type="http://schemas.openxmlformats.org/officeDocument/2006/relationships/image" Target="../media/image1001.wmf"/><Relationship Id="rId1" Type="http://schemas.openxmlformats.org/officeDocument/2006/relationships/image" Target="../media/image999.w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5.wmf"/><Relationship Id="rId1" Type="http://schemas.openxmlformats.org/officeDocument/2006/relationships/image" Target="../media/image1004.w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2.w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4.wmf"/></Relationships>
</file>

<file path=ppt/drawings/_rels/vmlDrawing94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20.wmf"/><Relationship Id="rId3" Type="http://schemas.openxmlformats.org/officeDocument/2006/relationships/image" Target="../media/image1019.wmf"/><Relationship Id="rId2" Type="http://schemas.openxmlformats.org/officeDocument/2006/relationships/image" Target="../media/image1018.wmf"/><Relationship Id="rId1" Type="http://schemas.openxmlformats.org/officeDocument/2006/relationships/image" Target="../media/image1016.w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wmf"/><Relationship Id="rId2" Type="http://schemas.openxmlformats.org/officeDocument/2006/relationships/image" Target="../media/image988.wmf"/><Relationship Id="rId1" Type="http://schemas.openxmlformats.org/officeDocument/2006/relationships/image" Target="../media/image987.wmf"/></Relationships>
</file>

<file path=ppt/drawings/_rels/vmlDrawing96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57.wmf"/><Relationship Id="rId5" Type="http://schemas.openxmlformats.org/officeDocument/2006/relationships/image" Target="../media/image1056.wmf"/><Relationship Id="rId4" Type="http://schemas.openxmlformats.org/officeDocument/2006/relationships/image" Target="../media/image1055.wmf"/><Relationship Id="rId3" Type="http://schemas.openxmlformats.org/officeDocument/2006/relationships/image" Target="../media/image1054.wmf"/><Relationship Id="rId2" Type="http://schemas.openxmlformats.org/officeDocument/2006/relationships/image" Target="../media/image1051.wmf"/><Relationship Id="rId1" Type="http://schemas.openxmlformats.org/officeDocument/2006/relationships/image" Target="../media/image1050.wmf"/></Relationships>
</file>

<file path=ppt/drawings/_rels/vmlDrawing9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50.wmf"/><Relationship Id="rId8" Type="http://schemas.openxmlformats.org/officeDocument/2006/relationships/image" Target="../media/image1063.wmf"/><Relationship Id="rId7" Type="http://schemas.openxmlformats.org/officeDocument/2006/relationships/image" Target="../media/image1062.wmf"/><Relationship Id="rId6" Type="http://schemas.openxmlformats.org/officeDocument/2006/relationships/image" Target="../media/image1060.wmf"/><Relationship Id="rId5" Type="http://schemas.openxmlformats.org/officeDocument/2006/relationships/image" Target="../media/image1057.wmf"/><Relationship Id="rId4" Type="http://schemas.openxmlformats.org/officeDocument/2006/relationships/image" Target="../media/image1056.wmf"/><Relationship Id="rId3" Type="http://schemas.openxmlformats.org/officeDocument/2006/relationships/image" Target="../media/image1055.wmf"/><Relationship Id="rId2" Type="http://schemas.openxmlformats.org/officeDocument/2006/relationships/image" Target="../media/image1054.wmf"/><Relationship Id="rId1" Type="http://schemas.openxmlformats.org/officeDocument/2006/relationships/image" Target="../media/image1059.wmf"/></Relationships>
</file>

<file path=ppt/drawings/_rels/vmlDrawing9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82.wmf"/><Relationship Id="rId4" Type="http://schemas.openxmlformats.org/officeDocument/2006/relationships/image" Target="../media/image1081.wmf"/><Relationship Id="rId3" Type="http://schemas.openxmlformats.org/officeDocument/2006/relationships/image" Target="../media/image1080.wmf"/><Relationship Id="rId2" Type="http://schemas.openxmlformats.org/officeDocument/2006/relationships/image" Target="../media/image1079.wmf"/><Relationship Id="rId1" Type="http://schemas.openxmlformats.org/officeDocument/2006/relationships/image" Target="../media/image1077.wmf"/></Relationships>
</file>

<file path=ppt/drawings/_rels/vmlDrawing9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105.wmf"/><Relationship Id="rId4" Type="http://schemas.openxmlformats.org/officeDocument/2006/relationships/image" Target="../media/image1103.wmf"/><Relationship Id="rId3" Type="http://schemas.openxmlformats.org/officeDocument/2006/relationships/image" Target="../media/image1099.wmf"/><Relationship Id="rId2" Type="http://schemas.openxmlformats.org/officeDocument/2006/relationships/image" Target="../media/image1098.wmf"/><Relationship Id="rId1" Type="http://schemas.openxmlformats.org/officeDocument/2006/relationships/image" Target="../media/image109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r>
              <a:rPr lang="en-US" altLang="zh-CN" dirty="0" smtClean="0">
                <a:solidFill>
                  <a:srgbClr val="8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C^2</a:t>
            </a:r>
            <a:r>
              <a:rPr lang="en-US" altLang="zh-CN" baseline="0" dirty="0" smtClean="0">
                <a:solidFill>
                  <a:srgbClr val="8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= a^2+b^2-2abcos y</a:t>
            </a:r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非奇矩阵是线性代数中行列式非零的方阵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F85A-4F35-487D-82C6-A10282DF95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fld id="{9DDF5B7C-F785-49AB-A1B6-643076120324}" type="slidenum">
              <a:rPr lang="en-US" altLang="zh-CN" sz="1200" b="0">
                <a:solidFill>
                  <a:prstClr val="black"/>
                </a:solidFill>
                <a:latin typeface="Times New Roman" panose="02020503050405090304" pitchFamily="18" charset="0"/>
              </a:rPr>
            </a:fld>
            <a:endParaRPr lang="en-US" altLang="zh-CN" sz="1200" b="0" dirty="0">
              <a:solidFill>
                <a:prstClr val="black"/>
              </a:solidFill>
              <a:latin typeface="Times New Roman" panose="02020503050405090304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7"/>
          <p:cNvSpPr txBox="1">
            <a:spLocks noGrp="1" noChangeArrowheads="1"/>
          </p:cNvSpPr>
          <p:nvPr/>
        </p:nvSpPr>
        <p:spPr bwMode="auto">
          <a:xfrm>
            <a:off x="5183374" y="6515472"/>
            <a:ext cx="3960627" cy="3425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6575" tIns="48288" rIns="96575" bIns="48288" anchor="b"/>
          <a:lstStyle/>
          <a:p>
            <a:pPr algn="r" defTabSz="965200" eaLnBrk="1" hangingPunct="1"/>
            <a:fld id="{63EEE4A9-8800-4F23-8073-00B3D9E8F3BC}" type="slidenum">
              <a:rPr kumimoji="1" lang="zh-CN" altLang="en-US" sz="1300">
                <a:latin typeface="Times New Roman" panose="02020503050405090304" pitchFamily="18" charset="0"/>
              </a:rPr>
            </a:fld>
            <a:endParaRPr kumimoji="1" lang="en-US" altLang="zh-CN" sz="1300" dirty="0">
              <a:latin typeface="Times New Roman" panose="02020503050405090304" pitchFamily="18" charset="0"/>
            </a:endParaRPr>
          </a:p>
        </p:txBody>
      </p:sp>
      <p:sp>
        <p:nvSpPr>
          <p:cNvPr id="88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882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0701" y="3257204"/>
            <a:ext cx="6702601" cy="3087004"/>
          </a:xfrm>
        </p:spPr>
        <p:txBody>
          <a:bodyPr lIns="96575" tIns="48288" rIns="96575" bIns="48288"/>
          <a:lstStyle/>
          <a:p>
            <a:pPr eaLnBrk="1" hangingPunct="1"/>
            <a:endParaRPr lang="en-US" altLang="zh-CN" dirty="0">
              <a:solidFill>
                <a:srgbClr val="8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4.png"/><Relationship Id="rId8" Type="http://schemas.openxmlformats.org/officeDocument/2006/relationships/image" Target="../media/image633.png"/><Relationship Id="rId7" Type="http://schemas.openxmlformats.org/officeDocument/2006/relationships/image" Target="../media/image2.wmf"/><Relationship Id="rId6" Type="http://schemas.openxmlformats.org/officeDocument/2006/relationships/oleObject" Target="../embeddings/oleObject166.bin"/><Relationship Id="rId5" Type="http://schemas.openxmlformats.org/officeDocument/2006/relationships/image" Target="../media/image632.png"/><Relationship Id="rId4" Type="http://schemas.openxmlformats.org/officeDocument/2006/relationships/image" Target="../media/image631.wmf"/><Relationship Id="rId3" Type="http://schemas.openxmlformats.org/officeDocument/2006/relationships/oleObject" Target="../embeddings/oleObject165.bin"/><Relationship Id="rId2" Type="http://schemas.openxmlformats.org/officeDocument/2006/relationships/image" Target="../media/image630.wmf"/><Relationship Id="rId11" Type="http://schemas.openxmlformats.org/officeDocument/2006/relationships/vmlDrawing" Target="../drawings/vmlDrawing41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64.bin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40.png"/><Relationship Id="rId7" Type="http://schemas.openxmlformats.org/officeDocument/2006/relationships/image" Target="../media/image639.png"/><Relationship Id="rId6" Type="http://schemas.openxmlformats.org/officeDocument/2006/relationships/image" Target="../media/image638.wmf"/><Relationship Id="rId5" Type="http://schemas.openxmlformats.org/officeDocument/2006/relationships/oleObject" Target="../embeddings/oleObject168.bin"/><Relationship Id="rId4" Type="http://schemas.openxmlformats.org/officeDocument/2006/relationships/image" Target="../media/image637.png"/><Relationship Id="rId3" Type="http://schemas.openxmlformats.org/officeDocument/2006/relationships/image" Target="../media/image636.wmf"/><Relationship Id="rId2" Type="http://schemas.openxmlformats.org/officeDocument/2006/relationships/oleObject" Target="../embeddings/oleObject167.bin"/><Relationship Id="rId10" Type="http://schemas.openxmlformats.org/officeDocument/2006/relationships/vmlDrawing" Target="../drawings/vmlDrawing42.vml"/><Relationship Id="rId1" Type="http://schemas.openxmlformats.org/officeDocument/2006/relationships/image" Target="../media/image635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6.wmf"/><Relationship Id="rId8" Type="http://schemas.openxmlformats.org/officeDocument/2006/relationships/oleObject" Target="../embeddings/oleObject170.bin"/><Relationship Id="rId7" Type="http://schemas.openxmlformats.org/officeDocument/2006/relationships/image" Target="../media/image645.png"/><Relationship Id="rId6" Type="http://schemas.openxmlformats.org/officeDocument/2006/relationships/image" Target="../media/image137.png"/><Relationship Id="rId5" Type="http://schemas.openxmlformats.org/officeDocument/2006/relationships/image" Target="../media/image644.png"/><Relationship Id="rId4" Type="http://schemas.openxmlformats.org/officeDocument/2006/relationships/image" Target="../media/image643.wmf"/><Relationship Id="rId3" Type="http://schemas.openxmlformats.org/officeDocument/2006/relationships/oleObject" Target="../embeddings/oleObject169.bin"/><Relationship Id="rId2" Type="http://schemas.openxmlformats.org/officeDocument/2006/relationships/image" Target="../media/image642.png"/><Relationship Id="rId18" Type="http://schemas.openxmlformats.org/officeDocument/2006/relationships/vmlDrawing" Target="../drawings/vmlDrawing43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50.wmf"/><Relationship Id="rId15" Type="http://schemas.openxmlformats.org/officeDocument/2006/relationships/oleObject" Target="../embeddings/oleObject173.bin"/><Relationship Id="rId14" Type="http://schemas.openxmlformats.org/officeDocument/2006/relationships/image" Target="../media/image649.wmf"/><Relationship Id="rId13" Type="http://schemas.openxmlformats.org/officeDocument/2006/relationships/oleObject" Target="../embeddings/oleObject172.bin"/><Relationship Id="rId12" Type="http://schemas.openxmlformats.org/officeDocument/2006/relationships/image" Target="../media/image648.png"/><Relationship Id="rId11" Type="http://schemas.openxmlformats.org/officeDocument/2006/relationships/image" Target="../media/image647.wmf"/><Relationship Id="rId10" Type="http://schemas.openxmlformats.org/officeDocument/2006/relationships/oleObject" Target="../embeddings/oleObject171.bin"/><Relationship Id="rId1" Type="http://schemas.openxmlformats.org/officeDocument/2006/relationships/image" Target="../media/image641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4.bin"/><Relationship Id="rId8" Type="http://schemas.openxmlformats.org/officeDocument/2006/relationships/image" Target="../media/image656.png"/><Relationship Id="rId7" Type="http://schemas.openxmlformats.org/officeDocument/2006/relationships/image" Target="../media/image655.png"/><Relationship Id="rId6" Type="http://schemas.openxmlformats.org/officeDocument/2006/relationships/image" Target="../media/image654.png"/><Relationship Id="rId5" Type="http://schemas.openxmlformats.org/officeDocument/2006/relationships/image" Target="../media/image653.png"/><Relationship Id="rId4" Type="http://schemas.openxmlformats.org/officeDocument/2006/relationships/image" Target="../media/image137.png"/><Relationship Id="rId3" Type="http://schemas.openxmlformats.org/officeDocument/2006/relationships/image" Target="../media/image154.png"/><Relationship Id="rId2" Type="http://schemas.openxmlformats.org/officeDocument/2006/relationships/image" Target="../media/image652.png"/><Relationship Id="rId17" Type="http://schemas.openxmlformats.org/officeDocument/2006/relationships/notesSlide" Target="../notesSlides/notesSlide64.xml"/><Relationship Id="rId16" Type="http://schemas.openxmlformats.org/officeDocument/2006/relationships/vmlDrawing" Target="../drawings/vmlDrawing44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61.png"/><Relationship Id="rId13" Type="http://schemas.openxmlformats.org/officeDocument/2006/relationships/image" Target="../media/image660.png"/><Relationship Id="rId12" Type="http://schemas.openxmlformats.org/officeDocument/2006/relationships/image" Target="../media/image659.png"/><Relationship Id="rId11" Type="http://schemas.openxmlformats.org/officeDocument/2006/relationships/image" Target="../media/image658.png"/><Relationship Id="rId10" Type="http://schemas.openxmlformats.org/officeDocument/2006/relationships/image" Target="../media/image657.wmf"/><Relationship Id="rId1" Type="http://schemas.openxmlformats.org/officeDocument/2006/relationships/image" Target="../media/image651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7.wmf"/><Relationship Id="rId8" Type="http://schemas.openxmlformats.org/officeDocument/2006/relationships/oleObject" Target="../embeddings/oleObject177.bin"/><Relationship Id="rId7" Type="http://schemas.openxmlformats.org/officeDocument/2006/relationships/image" Target="../media/image666.png"/><Relationship Id="rId6" Type="http://schemas.openxmlformats.org/officeDocument/2006/relationships/image" Target="../media/image665.wmf"/><Relationship Id="rId5" Type="http://schemas.openxmlformats.org/officeDocument/2006/relationships/oleObject" Target="../embeddings/oleObject176.bin"/><Relationship Id="rId4" Type="http://schemas.openxmlformats.org/officeDocument/2006/relationships/image" Target="../media/image664.png"/><Relationship Id="rId3" Type="http://schemas.openxmlformats.org/officeDocument/2006/relationships/image" Target="../media/image663.wmf"/><Relationship Id="rId2" Type="http://schemas.openxmlformats.org/officeDocument/2006/relationships/oleObject" Target="../embeddings/oleObject175.bin"/><Relationship Id="rId13" Type="http://schemas.openxmlformats.org/officeDocument/2006/relationships/notesSlide" Target="../notesSlides/notesSlide65.xml"/><Relationship Id="rId12" Type="http://schemas.openxmlformats.org/officeDocument/2006/relationships/vmlDrawing" Target="../drawings/vmlDrawing4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68.png"/><Relationship Id="rId1" Type="http://schemas.openxmlformats.org/officeDocument/2006/relationships/image" Target="../media/image662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5.wmf"/><Relationship Id="rId8" Type="http://schemas.openxmlformats.org/officeDocument/2006/relationships/oleObject" Target="../embeddings/oleObject179.bin"/><Relationship Id="rId7" Type="http://schemas.openxmlformats.org/officeDocument/2006/relationships/image" Target="../media/image674.wmf"/><Relationship Id="rId6" Type="http://schemas.openxmlformats.org/officeDocument/2006/relationships/oleObject" Target="../embeddings/oleObject178.bin"/><Relationship Id="rId5" Type="http://schemas.openxmlformats.org/officeDocument/2006/relationships/image" Target="../media/image673.png"/><Relationship Id="rId4" Type="http://schemas.openxmlformats.org/officeDocument/2006/relationships/image" Target="../media/image672.png"/><Relationship Id="rId3" Type="http://schemas.openxmlformats.org/officeDocument/2006/relationships/image" Target="../media/image671.png"/><Relationship Id="rId2" Type="http://schemas.openxmlformats.org/officeDocument/2006/relationships/image" Target="../media/image670.png"/><Relationship Id="rId12" Type="http://schemas.openxmlformats.org/officeDocument/2006/relationships/notesSlide" Target="../notesSlides/notesSlide66.xml"/><Relationship Id="rId11" Type="http://schemas.openxmlformats.org/officeDocument/2006/relationships/vmlDrawing" Target="../drawings/vmlDrawing46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69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3.wmf"/><Relationship Id="rId8" Type="http://schemas.openxmlformats.org/officeDocument/2006/relationships/oleObject" Target="../embeddings/oleObject180.bin"/><Relationship Id="rId7" Type="http://schemas.openxmlformats.org/officeDocument/2006/relationships/image" Target="../media/image682.png"/><Relationship Id="rId6" Type="http://schemas.openxmlformats.org/officeDocument/2006/relationships/image" Target="../media/image681.png"/><Relationship Id="rId5" Type="http://schemas.openxmlformats.org/officeDocument/2006/relationships/image" Target="../media/image680.png"/><Relationship Id="rId4" Type="http://schemas.openxmlformats.org/officeDocument/2006/relationships/image" Target="../media/image679.png"/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5" Type="http://schemas.openxmlformats.org/officeDocument/2006/relationships/notesSlide" Target="../notesSlides/notesSlide67.xml"/><Relationship Id="rId14" Type="http://schemas.openxmlformats.org/officeDocument/2006/relationships/vmlDrawing" Target="../drawings/vmlDrawing47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85.png"/><Relationship Id="rId11" Type="http://schemas.openxmlformats.org/officeDocument/2006/relationships/image" Target="../media/image684.wmf"/><Relationship Id="rId10" Type="http://schemas.openxmlformats.org/officeDocument/2006/relationships/oleObject" Target="../embeddings/oleObject181.bin"/><Relationship Id="rId1" Type="http://schemas.openxmlformats.org/officeDocument/2006/relationships/image" Target="../media/image676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2.wmf"/><Relationship Id="rId8" Type="http://schemas.openxmlformats.org/officeDocument/2006/relationships/oleObject" Target="../embeddings/oleObject183.bin"/><Relationship Id="rId7" Type="http://schemas.openxmlformats.org/officeDocument/2006/relationships/image" Target="../media/image691.wmf"/><Relationship Id="rId6" Type="http://schemas.openxmlformats.org/officeDocument/2006/relationships/oleObject" Target="../embeddings/oleObject182.bin"/><Relationship Id="rId5" Type="http://schemas.openxmlformats.org/officeDocument/2006/relationships/image" Target="../media/image690.png"/><Relationship Id="rId4" Type="http://schemas.openxmlformats.org/officeDocument/2006/relationships/image" Target="../media/image689.png"/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8" Type="http://schemas.openxmlformats.org/officeDocument/2006/relationships/notesSlide" Target="../notesSlides/notesSlide68.xml"/><Relationship Id="rId17" Type="http://schemas.openxmlformats.org/officeDocument/2006/relationships/vmlDrawing" Target="../drawings/vmlDrawing48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696.png"/><Relationship Id="rId14" Type="http://schemas.openxmlformats.org/officeDocument/2006/relationships/image" Target="../media/image695.png"/><Relationship Id="rId13" Type="http://schemas.openxmlformats.org/officeDocument/2006/relationships/image" Target="../media/image694.wmf"/><Relationship Id="rId12" Type="http://schemas.openxmlformats.org/officeDocument/2006/relationships/oleObject" Target="../embeddings/oleObject185.bin"/><Relationship Id="rId11" Type="http://schemas.openxmlformats.org/officeDocument/2006/relationships/image" Target="../media/image693.wmf"/><Relationship Id="rId10" Type="http://schemas.openxmlformats.org/officeDocument/2006/relationships/oleObject" Target="../embeddings/oleObject184.bin"/><Relationship Id="rId1" Type="http://schemas.openxmlformats.org/officeDocument/2006/relationships/image" Target="../media/image686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4.png"/><Relationship Id="rId8" Type="http://schemas.openxmlformats.org/officeDocument/2006/relationships/image" Target="../media/image703.png"/><Relationship Id="rId7" Type="http://schemas.openxmlformats.org/officeDocument/2006/relationships/image" Target="../media/image702.png"/><Relationship Id="rId6" Type="http://schemas.openxmlformats.org/officeDocument/2006/relationships/image" Target="../media/image701.png"/><Relationship Id="rId5" Type="http://schemas.openxmlformats.org/officeDocument/2006/relationships/image" Target="../media/image700.png"/><Relationship Id="rId4" Type="http://schemas.openxmlformats.org/officeDocument/2006/relationships/image" Target="../media/image699.wmf"/><Relationship Id="rId3" Type="http://schemas.openxmlformats.org/officeDocument/2006/relationships/oleObject" Target="../embeddings/oleObject186.bin"/><Relationship Id="rId2" Type="http://schemas.openxmlformats.org/officeDocument/2006/relationships/image" Target="../media/image698.png"/><Relationship Id="rId13" Type="http://schemas.openxmlformats.org/officeDocument/2006/relationships/notesSlide" Target="../notesSlides/notesSlide69.xml"/><Relationship Id="rId12" Type="http://schemas.openxmlformats.org/officeDocument/2006/relationships/vmlDrawing" Target="../drawings/vmlDrawing4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05.png"/><Relationship Id="rId1" Type="http://schemas.openxmlformats.org/officeDocument/2006/relationships/image" Target="../media/image697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2.png"/><Relationship Id="rId8" Type="http://schemas.openxmlformats.org/officeDocument/2006/relationships/image" Target="../media/image711.png"/><Relationship Id="rId7" Type="http://schemas.openxmlformats.org/officeDocument/2006/relationships/image" Target="../media/image710.wmf"/><Relationship Id="rId6" Type="http://schemas.openxmlformats.org/officeDocument/2006/relationships/oleObject" Target="../embeddings/oleObject188.bin"/><Relationship Id="rId5" Type="http://schemas.openxmlformats.org/officeDocument/2006/relationships/image" Target="../media/image709.png"/><Relationship Id="rId4" Type="http://schemas.openxmlformats.org/officeDocument/2006/relationships/image" Target="../media/image708.png"/><Relationship Id="rId3" Type="http://schemas.openxmlformats.org/officeDocument/2006/relationships/image" Target="../media/image707.png"/><Relationship Id="rId2" Type="http://schemas.openxmlformats.org/officeDocument/2006/relationships/image" Target="../media/image706.wmf"/><Relationship Id="rId12" Type="http://schemas.openxmlformats.org/officeDocument/2006/relationships/notesSlide" Target="../notesSlides/notesSlide70.xml"/><Relationship Id="rId11" Type="http://schemas.openxmlformats.org/officeDocument/2006/relationships/vmlDrawing" Target="../drawings/vmlDrawing50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18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1.xml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58.wmf"/><Relationship Id="rId1" Type="http://schemas.openxmlformats.org/officeDocument/2006/relationships/oleObject" Target="../embeddings/oleObject11.bin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0.png"/><Relationship Id="rId8" Type="http://schemas.openxmlformats.org/officeDocument/2006/relationships/image" Target="../media/image719.png"/><Relationship Id="rId7" Type="http://schemas.openxmlformats.org/officeDocument/2006/relationships/image" Target="../media/image718.png"/><Relationship Id="rId6" Type="http://schemas.openxmlformats.org/officeDocument/2006/relationships/image" Target="../media/image717.png"/><Relationship Id="rId5" Type="http://schemas.openxmlformats.org/officeDocument/2006/relationships/image" Target="../media/image716.png"/><Relationship Id="rId4" Type="http://schemas.openxmlformats.org/officeDocument/2006/relationships/image" Target="../media/image715.wmf"/><Relationship Id="rId3" Type="http://schemas.openxmlformats.org/officeDocument/2006/relationships/oleObject" Target="../embeddings/oleObject189.bin"/><Relationship Id="rId2" Type="http://schemas.openxmlformats.org/officeDocument/2006/relationships/image" Target="../media/image714.png"/><Relationship Id="rId13" Type="http://schemas.openxmlformats.org/officeDocument/2006/relationships/notesSlide" Target="../notesSlides/notesSlide71.xml"/><Relationship Id="rId12" Type="http://schemas.openxmlformats.org/officeDocument/2006/relationships/vmlDrawing" Target="../drawings/vmlDrawing5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21.png"/><Relationship Id="rId1" Type="http://schemas.openxmlformats.org/officeDocument/2006/relationships/image" Target="../media/image713.png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8.png"/><Relationship Id="rId8" Type="http://schemas.openxmlformats.org/officeDocument/2006/relationships/image" Target="../media/image727.png"/><Relationship Id="rId7" Type="http://schemas.openxmlformats.org/officeDocument/2006/relationships/image" Target="../media/image726.png"/><Relationship Id="rId6" Type="http://schemas.openxmlformats.org/officeDocument/2006/relationships/image" Target="../media/image725.png"/><Relationship Id="rId5" Type="http://schemas.openxmlformats.org/officeDocument/2006/relationships/image" Target="../media/image724.png"/><Relationship Id="rId4" Type="http://schemas.openxmlformats.org/officeDocument/2006/relationships/image" Target="../media/image723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90.bin"/><Relationship Id="rId12" Type="http://schemas.openxmlformats.org/officeDocument/2006/relationships/notesSlide" Target="../notesSlides/notesSlide72.xml"/><Relationship Id="rId11" Type="http://schemas.openxmlformats.org/officeDocument/2006/relationships/vmlDrawing" Target="../drawings/vmlDrawing52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22.png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5.png"/><Relationship Id="rId8" Type="http://schemas.openxmlformats.org/officeDocument/2006/relationships/image" Target="../media/image734.png"/><Relationship Id="rId7" Type="http://schemas.openxmlformats.org/officeDocument/2006/relationships/image" Target="../media/image733.png"/><Relationship Id="rId6" Type="http://schemas.openxmlformats.org/officeDocument/2006/relationships/image" Target="../media/image732.png"/><Relationship Id="rId5" Type="http://schemas.openxmlformats.org/officeDocument/2006/relationships/image" Target="../media/image731.png"/><Relationship Id="rId4" Type="http://schemas.openxmlformats.org/officeDocument/2006/relationships/image" Target="../media/image730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91.bin"/><Relationship Id="rId11" Type="http://schemas.openxmlformats.org/officeDocument/2006/relationships/vmlDrawing" Target="../drawings/vmlDrawing53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29.png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1.png"/><Relationship Id="rId8" Type="http://schemas.openxmlformats.org/officeDocument/2006/relationships/image" Target="../media/image740.png"/><Relationship Id="rId7" Type="http://schemas.openxmlformats.org/officeDocument/2006/relationships/image" Target="../media/image739.png"/><Relationship Id="rId6" Type="http://schemas.openxmlformats.org/officeDocument/2006/relationships/image" Target="../media/image738.w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737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92.bin"/><Relationship Id="rId17" Type="http://schemas.openxmlformats.org/officeDocument/2006/relationships/vmlDrawing" Target="../drawings/vmlDrawing54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747.png"/><Relationship Id="rId14" Type="http://schemas.openxmlformats.org/officeDocument/2006/relationships/image" Target="../media/image746.png"/><Relationship Id="rId13" Type="http://schemas.openxmlformats.org/officeDocument/2006/relationships/image" Target="../media/image745.png"/><Relationship Id="rId12" Type="http://schemas.openxmlformats.org/officeDocument/2006/relationships/image" Target="../media/image744.png"/><Relationship Id="rId11" Type="http://schemas.openxmlformats.org/officeDocument/2006/relationships/image" Target="../media/image743.png"/><Relationship Id="rId10" Type="http://schemas.openxmlformats.org/officeDocument/2006/relationships/image" Target="../media/image742.png"/><Relationship Id="rId1" Type="http://schemas.openxmlformats.org/officeDocument/2006/relationships/image" Target="../media/image736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3.png"/><Relationship Id="rId8" Type="http://schemas.openxmlformats.org/officeDocument/2006/relationships/image" Target="../media/image752.png"/><Relationship Id="rId7" Type="http://schemas.openxmlformats.org/officeDocument/2006/relationships/image" Target="../media/image751.png"/><Relationship Id="rId6" Type="http://schemas.openxmlformats.org/officeDocument/2006/relationships/image" Target="../media/image750.wmf"/><Relationship Id="rId5" Type="http://schemas.openxmlformats.org/officeDocument/2006/relationships/oleObject" Target="../embeddings/oleObject195.bin"/><Relationship Id="rId4" Type="http://schemas.openxmlformats.org/officeDocument/2006/relationships/image" Target="../media/image749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94.bin"/><Relationship Id="rId14" Type="http://schemas.openxmlformats.org/officeDocument/2006/relationships/vmlDrawing" Target="../drawings/vmlDrawing55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56.png"/><Relationship Id="rId11" Type="http://schemas.openxmlformats.org/officeDocument/2006/relationships/image" Target="../media/image755.png"/><Relationship Id="rId10" Type="http://schemas.openxmlformats.org/officeDocument/2006/relationships/image" Target="../media/image754.png"/><Relationship Id="rId1" Type="http://schemas.openxmlformats.org/officeDocument/2006/relationships/image" Target="../media/image748.pn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60.png"/><Relationship Id="rId3" Type="http://schemas.openxmlformats.org/officeDocument/2006/relationships/image" Target="../media/image759.png"/><Relationship Id="rId2" Type="http://schemas.openxmlformats.org/officeDocument/2006/relationships/image" Target="../media/image758.png"/><Relationship Id="rId1" Type="http://schemas.openxmlformats.org/officeDocument/2006/relationships/image" Target="../media/image75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64.emf"/><Relationship Id="rId5" Type="http://schemas.openxmlformats.org/officeDocument/2006/relationships/oleObject" Target="../embeddings/oleObject197.bin"/><Relationship Id="rId4" Type="http://schemas.openxmlformats.org/officeDocument/2006/relationships/image" Target="../media/image763.png"/><Relationship Id="rId3" Type="http://schemas.openxmlformats.org/officeDocument/2006/relationships/image" Target="../media/image762.emf"/><Relationship Id="rId2" Type="http://schemas.openxmlformats.org/officeDocument/2006/relationships/oleObject" Target="../embeddings/oleObject196.bin"/><Relationship Id="rId1" Type="http://schemas.openxmlformats.org/officeDocument/2006/relationships/image" Target="../media/image761.png"/></Relationships>
</file>

<file path=ppt/slides/_rels/slide1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69.wmf"/><Relationship Id="rId7" Type="http://schemas.openxmlformats.org/officeDocument/2006/relationships/oleObject" Target="../embeddings/oleObject200.bin"/><Relationship Id="rId6" Type="http://schemas.openxmlformats.org/officeDocument/2006/relationships/image" Target="../media/image768.wmf"/><Relationship Id="rId5" Type="http://schemas.openxmlformats.org/officeDocument/2006/relationships/oleObject" Target="../embeddings/oleObject199.bin"/><Relationship Id="rId4" Type="http://schemas.openxmlformats.org/officeDocument/2006/relationships/image" Target="../media/image767.wmf"/><Relationship Id="rId3" Type="http://schemas.openxmlformats.org/officeDocument/2006/relationships/oleObject" Target="../embeddings/oleObject198.bin"/><Relationship Id="rId2" Type="http://schemas.openxmlformats.org/officeDocument/2006/relationships/image" Target="../media/image766.png"/><Relationship Id="rId10" Type="http://schemas.openxmlformats.org/officeDocument/2006/relationships/vmlDrawing" Target="../drawings/vmlDrawing57.vml"/><Relationship Id="rId1" Type="http://schemas.openxmlformats.org/officeDocument/2006/relationships/image" Target="../media/image765.png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3.xml"/><Relationship Id="rId8" Type="http://schemas.openxmlformats.org/officeDocument/2006/relationships/vmlDrawing" Target="../drawings/vmlDrawing5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74.png"/><Relationship Id="rId5" Type="http://schemas.openxmlformats.org/officeDocument/2006/relationships/image" Target="../media/image773.png"/><Relationship Id="rId4" Type="http://schemas.openxmlformats.org/officeDocument/2006/relationships/image" Target="../media/image772.png"/><Relationship Id="rId3" Type="http://schemas.openxmlformats.org/officeDocument/2006/relationships/image" Target="../media/image771.wmf"/><Relationship Id="rId2" Type="http://schemas.openxmlformats.org/officeDocument/2006/relationships/oleObject" Target="../embeddings/oleObject201.bin"/><Relationship Id="rId1" Type="http://schemas.openxmlformats.org/officeDocument/2006/relationships/image" Target="../media/image770.png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3.bin"/><Relationship Id="rId8" Type="http://schemas.openxmlformats.org/officeDocument/2006/relationships/image" Target="../media/image137.png"/><Relationship Id="rId7" Type="http://schemas.openxmlformats.org/officeDocument/2006/relationships/image" Target="../media/image780.png"/><Relationship Id="rId6" Type="http://schemas.openxmlformats.org/officeDocument/2006/relationships/image" Target="../media/image779.png"/><Relationship Id="rId5" Type="http://schemas.openxmlformats.org/officeDocument/2006/relationships/image" Target="../media/image778.png"/><Relationship Id="rId4" Type="http://schemas.openxmlformats.org/officeDocument/2006/relationships/image" Target="../media/image777.png"/><Relationship Id="rId3" Type="http://schemas.openxmlformats.org/officeDocument/2006/relationships/image" Target="../media/image776.wmf"/><Relationship Id="rId2" Type="http://schemas.openxmlformats.org/officeDocument/2006/relationships/oleObject" Target="../embeddings/oleObject202.bin"/><Relationship Id="rId13" Type="http://schemas.openxmlformats.org/officeDocument/2006/relationships/notesSlide" Target="../notesSlides/notesSlide74.xml"/><Relationship Id="rId12" Type="http://schemas.openxmlformats.org/officeDocument/2006/relationships/vmlDrawing" Target="../drawings/vmlDrawing59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781.wmf"/><Relationship Id="rId1" Type="http://schemas.openxmlformats.org/officeDocument/2006/relationships/image" Target="../media/image77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5.xml"/><Relationship Id="rId6" Type="http://schemas.openxmlformats.org/officeDocument/2006/relationships/vmlDrawing" Target="../drawings/vmlDrawing6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84.png"/><Relationship Id="rId3" Type="http://schemas.openxmlformats.org/officeDocument/2006/relationships/image" Target="../media/image783.emf"/><Relationship Id="rId2" Type="http://schemas.openxmlformats.org/officeDocument/2006/relationships/oleObject" Target="../embeddings/oleObject204.bin"/><Relationship Id="rId1" Type="http://schemas.openxmlformats.org/officeDocument/2006/relationships/image" Target="../media/image782.pn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6.png"/><Relationship Id="rId1" Type="http://schemas.openxmlformats.org/officeDocument/2006/relationships/image" Target="../media/image785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93.png"/><Relationship Id="rId6" Type="http://schemas.openxmlformats.org/officeDocument/2006/relationships/image" Target="../media/image792.png"/><Relationship Id="rId5" Type="http://schemas.openxmlformats.org/officeDocument/2006/relationships/image" Target="../media/image791.png"/><Relationship Id="rId4" Type="http://schemas.openxmlformats.org/officeDocument/2006/relationships/image" Target="../media/image790.png"/><Relationship Id="rId3" Type="http://schemas.openxmlformats.org/officeDocument/2006/relationships/image" Target="../media/image789.png"/><Relationship Id="rId2" Type="http://schemas.openxmlformats.org/officeDocument/2006/relationships/image" Target="../media/image788.png"/><Relationship Id="rId1" Type="http://schemas.openxmlformats.org/officeDocument/2006/relationships/image" Target="../media/image787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7.bin"/><Relationship Id="rId8" Type="http://schemas.openxmlformats.org/officeDocument/2006/relationships/image" Target="../media/image799.png"/><Relationship Id="rId7" Type="http://schemas.openxmlformats.org/officeDocument/2006/relationships/image" Target="../media/image798.png"/><Relationship Id="rId6" Type="http://schemas.openxmlformats.org/officeDocument/2006/relationships/image" Target="../media/image797.png"/><Relationship Id="rId5" Type="http://schemas.openxmlformats.org/officeDocument/2006/relationships/image" Target="../media/image796.wmf"/><Relationship Id="rId4" Type="http://schemas.openxmlformats.org/officeDocument/2006/relationships/oleObject" Target="../embeddings/oleObject206.bin"/><Relationship Id="rId3" Type="http://schemas.openxmlformats.org/officeDocument/2006/relationships/image" Target="../media/image795.wmf"/><Relationship Id="rId2" Type="http://schemas.openxmlformats.org/officeDocument/2006/relationships/oleObject" Target="../embeddings/oleObject205.bin"/><Relationship Id="rId15" Type="http://schemas.openxmlformats.org/officeDocument/2006/relationships/notesSlide" Target="../notesSlides/notesSlide78.xml"/><Relationship Id="rId14" Type="http://schemas.openxmlformats.org/officeDocument/2006/relationships/vmlDrawing" Target="../drawings/vmlDrawing6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02.png"/><Relationship Id="rId11" Type="http://schemas.openxmlformats.org/officeDocument/2006/relationships/image" Target="../media/image801.png"/><Relationship Id="rId10" Type="http://schemas.openxmlformats.org/officeDocument/2006/relationships/image" Target="../media/image800.wmf"/><Relationship Id="rId1" Type="http://schemas.openxmlformats.org/officeDocument/2006/relationships/image" Target="../media/image794.png"/></Relationships>
</file>

<file path=ppt/slides/_rels/slide1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image" Target="../media/image803.png"/></Relationships>
</file>

<file path=ppt/slides/_rels/slide1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09.png"/><Relationship Id="rId3" Type="http://schemas.openxmlformats.org/officeDocument/2006/relationships/image" Target="../media/image808.png"/><Relationship Id="rId2" Type="http://schemas.openxmlformats.org/officeDocument/2006/relationships/image" Target="../media/image807.png"/><Relationship Id="rId1" Type="http://schemas.openxmlformats.org/officeDocument/2006/relationships/image" Target="../media/image806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1.bin"/><Relationship Id="rId8" Type="http://schemas.openxmlformats.org/officeDocument/2006/relationships/image" Target="../media/image814.wmf"/><Relationship Id="rId7" Type="http://schemas.openxmlformats.org/officeDocument/2006/relationships/oleObject" Target="../embeddings/oleObject210.bin"/><Relationship Id="rId6" Type="http://schemas.openxmlformats.org/officeDocument/2006/relationships/image" Target="../media/image813.png"/><Relationship Id="rId5" Type="http://schemas.openxmlformats.org/officeDocument/2006/relationships/image" Target="../media/image812.wmf"/><Relationship Id="rId4" Type="http://schemas.openxmlformats.org/officeDocument/2006/relationships/oleObject" Target="../embeddings/oleObject209.bin"/><Relationship Id="rId3" Type="http://schemas.openxmlformats.org/officeDocument/2006/relationships/image" Target="../media/image811.wmf"/><Relationship Id="rId28" Type="http://schemas.openxmlformats.org/officeDocument/2006/relationships/notesSlide" Target="../notesSlides/notesSlide81.xml"/><Relationship Id="rId27" Type="http://schemas.openxmlformats.org/officeDocument/2006/relationships/vmlDrawing" Target="../drawings/vmlDrawing62.v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824.png"/><Relationship Id="rId24" Type="http://schemas.openxmlformats.org/officeDocument/2006/relationships/image" Target="../media/image823.png"/><Relationship Id="rId23" Type="http://schemas.openxmlformats.org/officeDocument/2006/relationships/image" Target="../media/image822.png"/><Relationship Id="rId22" Type="http://schemas.openxmlformats.org/officeDocument/2006/relationships/image" Target="../media/image821.wmf"/><Relationship Id="rId21" Type="http://schemas.openxmlformats.org/officeDocument/2006/relationships/oleObject" Target="../embeddings/oleObject217.bin"/><Relationship Id="rId20" Type="http://schemas.openxmlformats.org/officeDocument/2006/relationships/image" Target="../media/image820.wmf"/><Relationship Id="rId2" Type="http://schemas.openxmlformats.org/officeDocument/2006/relationships/oleObject" Target="../embeddings/oleObject208.bin"/><Relationship Id="rId19" Type="http://schemas.openxmlformats.org/officeDocument/2006/relationships/oleObject" Target="../embeddings/oleObject216.bin"/><Relationship Id="rId18" Type="http://schemas.openxmlformats.org/officeDocument/2006/relationships/image" Target="../media/image819.wmf"/><Relationship Id="rId17" Type="http://schemas.openxmlformats.org/officeDocument/2006/relationships/oleObject" Target="../embeddings/oleObject215.bin"/><Relationship Id="rId16" Type="http://schemas.openxmlformats.org/officeDocument/2006/relationships/image" Target="../media/image818.wmf"/><Relationship Id="rId15" Type="http://schemas.openxmlformats.org/officeDocument/2006/relationships/oleObject" Target="../embeddings/oleObject214.bin"/><Relationship Id="rId14" Type="http://schemas.openxmlformats.org/officeDocument/2006/relationships/image" Target="../media/image817.wmf"/><Relationship Id="rId13" Type="http://schemas.openxmlformats.org/officeDocument/2006/relationships/oleObject" Target="../embeddings/oleObject213.bin"/><Relationship Id="rId12" Type="http://schemas.openxmlformats.org/officeDocument/2006/relationships/image" Target="../media/image816.wmf"/><Relationship Id="rId11" Type="http://schemas.openxmlformats.org/officeDocument/2006/relationships/oleObject" Target="../embeddings/oleObject212.bin"/><Relationship Id="rId10" Type="http://schemas.openxmlformats.org/officeDocument/2006/relationships/image" Target="../media/image815.wmf"/><Relationship Id="rId1" Type="http://schemas.openxmlformats.org/officeDocument/2006/relationships/image" Target="../media/image810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2.png"/><Relationship Id="rId8" Type="http://schemas.openxmlformats.org/officeDocument/2006/relationships/image" Target="../media/image831.png"/><Relationship Id="rId7" Type="http://schemas.openxmlformats.org/officeDocument/2006/relationships/image" Target="../media/image830.png"/><Relationship Id="rId6" Type="http://schemas.openxmlformats.org/officeDocument/2006/relationships/image" Target="../media/image829.png"/><Relationship Id="rId5" Type="http://schemas.openxmlformats.org/officeDocument/2006/relationships/image" Target="../media/image828.png"/><Relationship Id="rId4" Type="http://schemas.openxmlformats.org/officeDocument/2006/relationships/image" Target="../media/image827.wmf"/><Relationship Id="rId3" Type="http://schemas.openxmlformats.org/officeDocument/2006/relationships/oleObject" Target="../embeddings/oleObject218.bin"/><Relationship Id="rId2" Type="http://schemas.openxmlformats.org/officeDocument/2006/relationships/image" Target="../media/image826.png"/><Relationship Id="rId13" Type="http://schemas.openxmlformats.org/officeDocument/2006/relationships/notesSlide" Target="../notesSlides/notesSlide82.xml"/><Relationship Id="rId12" Type="http://schemas.openxmlformats.org/officeDocument/2006/relationships/vmlDrawing" Target="../drawings/vmlDrawing63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33.png"/><Relationship Id="rId1" Type="http://schemas.openxmlformats.org/officeDocument/2006/relationships/image" Target="../media/image825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1.png"/><Relationship Id="rId8" Type="http://schemas.openxmlformats.org/officeDocument/2006/relationships/image" Target="../media/image840.png"/><Relationship Id="rId7" Type="http://schemas.openxmlformats.org/officeDocument/2006/relationships/image" Target="../media/image839.wmf"/><Relationship Id="rId6" Type="http://schemas.openxmlformats.org/officeDocument/2006/relationships/oleObject" Target="../embeddings/oleObject219.bin"/><Relationship Id="rId5" Type="http://schemas.openxmlformats.org/officeDocument/2006/relationships/image" Target="../media/image838.png"/><Relationship Id="rId4" Type="http://schemas.openxmlformats.org/officeDocument/2006/relationships/image" Target="../media/image837.png"/><Relationship Id="rId3" Type="http://schemas.openxmlformats.org/officeDocument/2006/relationships/image" Target="../media/image836.png"/><Relationship Id="rId2" Type="http://schemas.openxmlformats.org/officeDocument/2006/relationships/image" Target="../media/image835.png"/><Relationship Id="rId18" Type="http://schemas.openxmlformats.org/officeDocument/2006/relationships/notesSlide" Target="../notesSlides/notesSlide83.xml"/><Relationship Id="rId17" Type="http://schemas.openxmlformats.org/officeDocument/2006/relationships/vmlDrawing" Target="../drawings/vmlDrawing64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847.png"/><Relationship Id="rId14" Type="http://schemas.openxmlformats.org/officeDocument/2006/relationships/image" Target="../media/image846.png"/><Relationship Id="rId13" Type="http://schemas.openxmlformats.org/officeDocument/2006/relationships/image" Target="../media/image845.png"/><Relationship Id="rId12" Type="http://schemas.openxmlformats.org/officeDocument/2006/relationships/image" Target="../media/image844.png"/><Relationship Id="rId11" Type="http://schemas.openxmlformats.org/officeDocument/2006/relationships/image" Target="../media/image843.png"/><Relationship Id="rId10" Type="http://schemas.openxmlformats.org/officeDocument/2006/relationships/image" Target="../media/image842.png"/><Relationship Id="rId1" Type="http://schemas.openxmlformats.org/officeDocument/2006/relationships/image" Target="../media/image834.png"/></Relationships>
</file>

<file path=ppt/slides/_rels/slide1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47.png"/><Relationship Id="rId4" Type="http://schemas.openxmlformats.org/officeDocument/2006/relationships/image" Target="../media/image851.png"/><Relationship Id="rId3" Type="http://schemas.openxmlformats.org/officeDocument/2006/relationships/image" Target="../media/image850.png"/><Relationship Id="rId2" Type="http://schemas.openxmlformats.org/officeDocument/2006/relationships/image" Target="../media/image849.png"/><Relationship Id="rId1" Type="http://schemas.openxmlformats.org/officeDocument/2006/relationships/image" Target="../media/image84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wmf"/><Relationship Id="rId8" Type="http://schemas.openxmlformats.org/officeDocument/2006/relationships/oleObject" Target="../embeddings/oleObject16.bin"/><Relationship Id="rId7" Type="http://schemas.openxmlformats.org/officeDocument/2006/relationships/image" Target="../media/image66.png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63.png"/><Relationship Id="rId14" Type="http://schemas.openxmlformats.org/officeDocument/2006/relationships/notesSlide" Target="../notesSlides/notesSlide11.xml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67.wmf"/><Relationship Id="rId10" Type="http://schemas.openxmlformats.org/officeDocument/2006/relationships/oleObject" Target="../embeddings/oleObject17.bin"/><Relationship Id="rId1" Type="http://schemas.openxmlformats.org/officeDocument/2006/relationships/image" Target="../media/image62.png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5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51.png"/><Relationship Id="rId6" Type="http://schemas.openxmlformats.org/officeDocument/2006/relationships/image" Target="../media/image855.wmf"/><Relationship Id="rId5" Type="http://schemas.openxmlformats.org/officeDocument/2006/relationships/oleObject" Target="../embeddings/oleObject221.bin"/><Relationship Id="rId4" Type="http://schemas.openxmlformats.org/officeDocument/2006/relationships/image" Target="../media/image854.png"/><Relationship Id="rId3" Type="http://schemas.openxmlformats.org/officeDocument/2006/relationships/image" Target="../media/image853.wmf"/><Relationship Id="rId2" Type="http://schemas.openxmlformats.org/officeDocument/2006/relationships/oleObject" Target="../embeddings/oleObject220.bin"/><Relationship Id="rId10" Type="http://schemas.openxmlformats.org/officeDocument/2006/relationships/notesSlide" Target="../notesSlides/notesSlide85.xml"/><Relationship Id="rId1" Type="http://schemas.openxmlformats.org/officeDocument/2006/relationships/image" Target="../media/image852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1.wmf"/><Relationship Id="rId8" Type="http://schemas.openxmlformats.org/officeDocument/2006/relationships/oleObject" Target="../embeddings/oleObject224.bin"/><Relationship Id="rId7" Type="http://schemas.openxmlformats.org/officeDocument/2006/relationships/image" Target="../media/image860.png"/><Relationship Id="rId6" Type="http://schemas.openxmlformats.org/officeDocument/2006/relationships/image" Target="../media/image859.wmf"/><Relationship Id="rId5" Type="http://schemas.openxmlformats.org/officeDocument/2006/relationships/oleObject" Target="../embeddings/oleObject223.bin"/><Relationship Id="rId4" Type="http://schemas.openxmlformats.org/officeDocument/2006/relationships/image" Target="../media/image858.png"/><Relationship Id="rId3" Type="http://schemas.openxmlformats.org/officeDocument/2006/relationships/image" Target="../media/image857.wmf"/><Relationship Id="rId22" Type="http://schemas.openxmlformats.org/officeDocument/2006/relationships/notesSlide" Target="../notesSlides/notesSlide86.xml"/><Relationship Id="rId21" Type="http://schemas.openxmlformats.org/officeDocument/2006/relationships/vmlDrawing" Target="../drawings/vmlDrawing66.vml"/><Relationship Id="rId20" Type="http://schemas.openxmlformats.org/officeDocument/2006/relationships/slideLayout" Target="../slideLayouts/slideLayout7.xml"/><Relationship Id="rId2" Type="http://schemas.openxmlformats.org/officeDocument/2006/relationships/oleObject" Target="../embeddings/oleObject222.bin"/><Relationship Id="rId19" Type="http://schemas.openxmlformats.org/officeDocument/2006/relationships/image" Target="../media/image851.png"/><Relationship Id="rId18" Type="http://schemas.openxmlformats.org/officeDocument/2006/relationships/image" Target="../media/image866.wmf"/><Relationship Id="rId17" Type="http://schemas.openxmlformats.org/officeDocument/2006/relationships/oleObject" Target="../embeddings/oleObject228.bin"/><Relationship Id="rId16" Type="http://schemas.openxmlformats.org/officeDocument/2006/relationships/image" Target="../media/image865.wmf"/><Relationship Id="rId15" Type="http://schemas.openxmlformats.org/officeDocument/2006/relationships/oleObject" Target="../embeddings/oleObject227.bin"/><Relationship Id="rId14" Type="http://schemas.openxmlformats.org/officeDocument/2006/relationships/image" Target="../media/image864.wmf"/><Relationship Id="rId13" Type="http://schemas.openxmlformats.org/officeDocument/2006/relationships/oleObject" Target="../embeddings/oleObject226.bin"/><Relationship Id="rId12" Type="http://schemas.openxmlformats.org/officeDocument/2006/relationships/image" Target="../media/image863.wmf"/><Relationship Id="rId11" Type="http://schemas.openxmlformats.org/officeDocument/2006/relationships/oleObject" Target="../embeddings/oleObject225.bin"/><Relationship Id="rId10" Type="http://schemas.openxmlformats.org/officeDocument/2006/relationships/image" Target="../media/image862.png"/><Relationship Id="rId1" Type="http://schemas.openxmlformats.org/officeDocument/2006/relationships/image" Target="../media/image85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7.xml"/><Relationship Id="rId7" Type="http://schemas.openxmlformats.org/officeDocument/2006/relationships/vmlDrawing" Target="../drawings/vmlDrawing67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69.wmf"/><Relationship Id="rId4" Type="http://schemas.openxmlformats.org/officeDocument/2006/relationships/oleObject" Target="../embeddings/oleObject230.bin"/><Relationship Id="rId3" Type="http://schemas.openxmlformats.org/officeDocument/2006/relationships/image" Target="../media/image868.wmf"/><Relationship Id="rId2" Type="http://schemas.openxmlformats.org/officeDocument/2006/relationships/oleObject" Target="../embeddings/oleObject229.bin"/><Relationship Id="rId1" Type="http://schemas.openxmlformats.org/officeDocument/2006/relationships/image" Target="../media/image867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74.wmf"/><Relationship Id="rId7" Type="http://schemas.openxmlformats.org/officeDocument/2006/relationships/oleObject" Target="../embeddings/oleObject233.bin"/><Relationship Id="rId6" Type="http://schemas.openxmlformats.org/officeDocument/2006/relationships/image" Target="../media/image873.wmf"/><Relationship Id="rId5" Type="http://schemas.openxmlformats.org/officeDocument/2006/relationships/oleObject" Target="../embeddings/oleObject232.bin"/><Relationship Id="rId4" Type="http://schemas.openxmlformats.org/officeDocument/2006/relationships/image" Target="../media/image872.wmf"/><Relationship Id="rId3" Type="http://schemas.openxmlformats.org/officeDocument/2006/relationships/oleObject" Target="../embeddings/oleObject231.bin"/><Relationship Id="rId2" Type="http://schemas.openxmlformats.org/officeDocument/2006/relationships/image" Target="../media/image871.png"/><Relationship Id="rId11" Type="http://schemas.openxmlformats.org/officeDocument/2006/relationships/notesSlide" Target="../notesSlides/notesSlide88.xml"/><Relationship Id="rId10" Type="http://schemas.openxmlformats.org/officeDocument/2006/relationships/vmlDrawing" Target="../drawings/vmlDrawing68.vml"/><Relationship Id="rId1" Type="http://schemas.openxmlformats.org/officeDocument/2006/relationships/image" Target="../media/image870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79.wmf"/><Relationship Id="rId7" Type="http://schemas.openxmlformats.org/officeDocument/2006/relationships/oleObject" Target="../embeddings/oleObject236.bin"/><Relationship Id="rId6" Type="http://schemas.openxmlformats.org/officeDocument/2006/relationships/image" Target="../media/image878.wmf"/><Relationship Id="rId5" Type="http://schemas.openxmlformats.org/officeDocument/2006/relationships/oleObject" Target="../embeddings/oleObject235.bin"/><Relationship Id="rId4" Type="http://schemas.openxmlformats.org/officeDocument/2006/relationships/image" Target="../media/image877.wmf"/><Relationship Id="rId3" Type="http://schemas.openxmlformats.org/officeDocument/2006/relationships/oleObject" Target="../embeddings/oleObject234.bin"/><Relationship Id="rId2" Type="http://schemas.openxmlformats.org/officeDocument/2006/relationships/image" Target="../media/image876.png"/><Relationship Id="rId11" Type="http://schemas.openxmlformats.org/officeDocument/2006/relationships/notesSlide" Target="../notesSlides/notesSlide89.xml"/><Relationship Id="rId10" Type="http://schemas.openxmlformats.org/officeDocument/2006/relationships/vmlDrawing" Target="../drawings/vmlDrawing69.vml"/><Relationship Id="rId1" Type="http://schemas.openxmlformats.org/officeDocument/2006/relationships/image" Target="../media/image875.png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84.wmf"/><Relationship Id="rId7" Type="http://schemas.openxmlformats.org/officeDocument/2006/relationships/oleObject" Target="../embeddings/oleObject239.bin"/><Relationship Id="rId6" Type="http://schemas.openxmlformats.org/officeDocument/2006/relationships/image" Target="../media/image883.wmf"/><Relationship Id="rId5" Type="http://schemas.openxmlformats.org/officeDocument/2006/relationships/oleObject" Target="../embeddings/oleObject238.bin"/><Relationship Id="rId4" Type="http://schemas.openxmlformats.org/officeDocument/2006/relationships/image" Target="../media/image882.wmf"/><Relationship Id="rId3" Type="http://schemas.openxmlformats.org/officeDocument/2006/relationships/oleObject" Target="../embeddings/oleObject237.bin"/><Relationship Id="rId2" Type="http://schemas.openxmlformats.org/officeDocument/2006/relationships/image" Target="../media/image881.png"/><Relationship Id="rId11" Type="http://schemas.openxmlformats.org/officeDocument/2006/relationships/notesSlide" Target="../notesSlides/notesSlide90.xml"/><Relationship Id="rId10" Type="http://schemas.openxmlformats.org/officeDocument/2006/relationships/vmlDrawing" Target="../drawings/vmlDrawing70.vml"/><Relationship Id="rId1" Type="http://schemas.openxmlformats.org/officeDocument/2006/relationships/image" Target="../media/image880.pn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1.xml"/><Relationship Id="rId4" Type="http://schemas.openxmlformats.org/officeDocument/2006/relationships/vmlDrawing" Target="../drawings/vmlDrawing7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5.wmf"/><Relationship Id="rId1" Type="http://schemas.openxmlformats.org/officeDocument/2006/relationships/oleObject" Target="../embeddings/oleObject240.bin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57.wmf"/><Relationship Id="rId6" Type="http://schemas.openxmlformats.org/officeDocument/2006/relationships/oleObject" Target="../embeddings/oleObject242.bin"/><Relationship Id="rId5" Type="http://schemas.openxmlformats.org/officeDocument/2006/relationships/image" Target="../media/image851.png"/><Relationship Id="rId4" Type="http://schemas.openxmlformats.org/officeDocument/2006/relationships/image" Target="../media/image888.wmf"/><Relationship Id="rId3" Type="http://schemas.openxmlformats.org/officeDocument/2006/relationships/oleObject" Target="../embeddings/oleObject241.bin"/><Relationship Id="rId2" Type="http://schemas.openxmlformats.org/officeDocument/2006/relationships/image" Target="../media/image887.png"/><Relationship Id="rId10" Type="http://schemas.openxmlformats.org/officeDocument/2006/relationships/notesSlide" Target="../notesSlides/notesSlide92.xml"/><Relationship Id="rId1" Type="http://schemas.openxmlformats.org/officeDocument/2006/relationships/image" Target="../media/image886.pn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3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92.png"/><Relationship Id="rId6" Type="http://schemas.openxmlformats.org/officeDocument/2006/relationships/image" Target="../media/image891.png"/><Relationship Id="rId5" Type="http://schemas.openxmlformats.org/officeDocument/2006/relationships/image" Target="../media/image809.png"/><Relationship Id="rId4" Type="http://schemas.openxmlformats.org/officeDocument/2006/relationships/image" Target="../media/image2.wmf"/><Relationship Id="rId3" Type="http://schemas.openxmlformats.org/officeDocument/2006/relationships/oleObject" Target="../embeddings/oleObject243.bin"/><Relationship Id="rId2" Type="http://schemas.openxmlformats.org/officeDocument/2006/relationships/image" Target="../media/image890.png"/><Relationship Id="rId10" Type="http://schemas.openxmlformats.org/officeDocument/2006/relationships/notesSlide" Target="../notesSlides/notesSlide93.xml"/><Relationship Id="rId1" Type="http://schemas.openxmlformats.org/officeDocument/2006/relationships/image" Target="../media/image889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4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96.png"/><Relationship Id="rId6" Type="http://schemas.openxmlformats.org/officeDocument/2006/relationships/image" Target="../media/image895.w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2.wmf"/><Relationship Id="rId3" Type="http://schemas.openxmlformats.org/officeDocument/2006/relationships/oleObject" Target="../embeddings/oleObject244.bin"/><Relationship Id="rId2" Type="http://schemas.openxmlformats.org/officeDocument/2006/relationships/image" Target="../media/image894.png"/><Relationship Id="rId10" Type="http://schemas.openxmlformats.org/officeDocument/2006/relationships/notesSlide" Target="../notesSlides/notesSlide94.xml"/><Relationship Id="rId1" Type="http://schemas.openxmlformats.org/officeDocument/2006/relationships/image" Target="../media/image89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8.bin"/><Relationship Id="rId14" Type="http://schemas.openxmlformats.org/officeDocument/2006/relationships/vmlDrawing" Target="../drawings/vmlDrawing9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6.png"/><Relationship Id="rId11" Type="http://schemas.openxmlformats.org/officeDocument/2006/relationships/image" Target="../media/image75.png"/><Relationship Id="rId10" Type="http://schemas.openxmlformats.org/officeDocument/2006/relationships/image" Target="../media/image74.wmf"/><Relationship Id="rId1" Type="http://schemas.openxmlformats.org/officeDocument/2006/relationships/image" Target="../media/image68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4.png"/><Relationship Id="rId8" Type="http://schemas.openxmlformats.org/officeDocument/2006/relationships/image" Target="../media/image903.png"/><Relationship Id="rId7" Type="http://schemas.openxmlformats.org/officeDocument/2006/relationships/image" Target="../media/image902.png"/><Relationship Id="rId6" Type="http://schemas.openxmlformats.org/officeDocument/2006/relationships/image" Target="../media/image901.png"/><Relationship Id="rId5" Type="http://schemas.openxmlformats.org/officeDocument/2006/relationships/image" Target="../media/image900.wmf"/><Relationship Id="rId4" Type="http://schemas.openxmlformats.org/officeDocument/2006/relationships/oleObject" Target="../embeddings/oleObject246.bin"/><Relationship Id="rId3" Type="http://schemas.openxmlformats.org/officeDocument/2006/relationships/image" Target="../media/image899.png"/><Relationship Id="rId2" Type="http://schemas.openxmlformats.org/officeDocument/2006/relationships/image" Target="../media/image898.png"/><Relationship Id="rId11" Type="http://schemas.openxmlformats.org/officeDocument/2006/relationships/vmlDrawing" Target="../drawings/vmlDrawing75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97.png"/></Relationships>
</file>

<file path=ppt/slides/_rels/slide1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5" Type="http://schemas.openxmlformats.org/officeDocument/2006/relationships/image" Target="../media/image909.png"/><Relationship Id="rId4" Type="http://schemas.openxmlformats.org/officeDocument/2006/relationships/image" Target="../media/image908.png"/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image" Target="../media/image90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15.png"/><Relationship Id="rId5" Type="http://schemas.openxmlformats.org/officeDocument/2006/relationships/image" Target="../media/image914.png"/><Relationship Id="rId4" Type="http://schemas.openxmlformats.org/officeDocument/2006/relationships/image" Target="../media/image913.png"/><Relationship Id="rId3" Type="http://schemas.openxmlformats.org/officeDocument/2006/relationships/image" Target="../media/image912.wmf"/><Relationship Id="rId2" Type="http://schemas.openxmlformats.org/officeDocument/2006/relationships/oleObject" Target="../embeddings/oleObject247.bin"/><Relationship Id="rId1" Type="http://schemas.openxmlformats.org/officeDocument/2006/relationships/image" Target="../media/image911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4.png"/><Relationship Id="rId8" Type="http://schemas.openxmlformats.org/officeDocument/2006/relationships/image" Target="../media/image923.png"/><Relationship Id="rId7" Type="http://schemas.openxmlformats.org/officeDocument/2006/relationships/image" Target="../media/image922.png"/><Relationship Id="rId6" Type="http://schemas.openxmlformats.org/officeDocument/2006/relationships/image" Target="../media/image921.png"/><Relationship Id="rId5" Type="http://schemas.openxmlformats.org/officeDocument/2006/relationships/image" Target="../media/image920.png"/><Relationship Id="rId4" Type="http://schemas.openxmlformats.org/officeDocument/2006/relationships/image" Target="../media/image919.png"/><Relationship Id="rId3" Type="http://schemas.openxmlformats.org/officeDocument/2006/relationships/image" Target="../media/image918.png"/><Relationship Id="rId2" Type="http://schemas.openxmlformats.org/officeDocument/2006/relationships/image" Target="../media/image917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929.png"/><Relationship Id="rId13" Type="http://schemas.openxmlformats.org/officeDocument/2006/relationships/image" Target="../media/image928.png"/><Relationship Id="rId12" Type="http://schemas.openxmlformats.org/officeDocument/2006/relationships/image" Target="../media/image927.png"/><Relationship Id="rId11" Type="http://schemas.openxmlformats.org/officeDocument/2006/relationships/image" Target="../media/image926.png"/><Relationship Id="rId10" Type="http://schemas.openxmlformats.org/officeDocument/2006/relationships/image" Target="../media/image925.png"/><Relationship Id="rId1" Type="http://schemas.openxmlformats.org/officeDocument/2006/relationships/image" Target="../media/image91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0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2.bin"/><Relationship Id="rId8" Type="http://schemas.openxmlformats.org/officeDocument/2006/relationships/image" Target="../media/image934.wmf"/><Relationship Id="rId7" Type="http://schemas.openxmlformats.org/officeDocument/2006/relationships/oleObject" Target="../embeddings/oleObject251.bin"/><Relationship Id="rId6" Type="http://schemas.openxmlformats.org/officeDocument/2006/relationships/image" Target="../media/image933.wmf"/><Relationship Id="rId5" Type="http://schemas.openxmlformats.org/officeDocument/2006/relationships/oleObject" Target="../embeddings/oleObject250.bin"/><Relationship Id="rId4" Type="http://schemas.openxmlformats.org/officeDocument/2006/relationships/image" Target="../media/image932.wmf"/><Relationship Id="rId3" Type="http://schemas.openxmlformats.org/officeDocument/2006/relationships/oleObject" Target="../embeddings/oleObject249.bin"/><Relationship Id="rId2" Type="http://schemas.openxmlformats.org/officeDocument/2006/relationships/image" Target="../media/image931.wmf"/><Relationship Id="rId18" Type="http://schemas.openxmlformats.org/officeDocument/2006/relationships/vmlDrawing" Target="../drawings/vmlDrawing77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929.png"/><Relationship Id="rId15" Type="http://schemas.openxmlformats.org/officeDocument/2006/relationships/image" Target="../media/image938.png"/><Relationship Id="rId14" Type="http://schemas.openxmlformats.org/officeDocument/2006/relationships/image" Target="../media/image937.wmf"/><Relationship Id="rId13" Type="http://schemas.openxmlformats.org/officeDocument/2006/relationships/oleObject" Target="../embeddings/oleObject254.bin"/><Relationship Id="rId12" Type="http://schemas.openxmlformats.org/officeDocument/2006/relationships/image" Target="../media/image936.wmf"/><Relationship Id="rId11" Type="http://schemas.openxmlformats.org/officeDocument/2006/relationships/oleObject" Target="../embeddings/oleObject253.bin"/><Relationship Id="rId10" Type="http://schemas.openxmlformats.org/officeDocument/2006/relationships/image" Target="../media/image935.wmf"/><Relationship Id="rId1" Type="http://schemas.openxmlformats.org/officeDocument/2006/relationships/oleObject" Target="../embeddings/oleObject248.bin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9.bin"/><Relationship Id="rId8" Type="http://schemas.openxmlformats.org/officeDocument/2006/relationships/image" Target="../media/image942.wmf"/><Relationship Id="rId7" Type="http://schemas.openxmlformats.org/officeDocument/2006/relationships/oleObject" Target="../embeddings/oleObject258.bin"/><Relationship Id="rId6" Type="http://schemas.openxmlformats.org/officeDocument/2006/relationships/image" Target="../media/image941.wmf"/><Relationship Id="rId5" Type="http://schemas.openxmlformats.org/officeDocument/2006/relationships/oleObject" Target="../embeddings/oleObject257.bin"/><Relationship Id="rId4" Type="http://schemas.openxmlformats.org/officeDocument/2006/relationships/image" Target="../media/image940.wmf"/><Relationship Id="rId3" Type="http://schemas.openxmlformats.org/officeDocument/2006/relationships/oleObject" Target="../embeddings/oleObject256.bin"/><Relationship Id="rId2" Type="http://schemas.openxmlformats.org/officeDocument/2006/relationships/image" Target="../media/image939.wmf"/><Relationship Id="rId12" Type="http://schemas.openxmlformats.org/officeDocument/2006/relationships/vmlDrawing" Target="../drawings/vmlDrawing78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43.wmf"/><Relationship Id="rId1" Type="http://schemas.openxmlformats.org/officeDocument/2006/relationships/oleObject" Target="../embeddings/oleObject255.bin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47.wmf"/><Relationship Id="rId7" Type="http://schemas.openxmlformats.org/officeDocument/2006/relationships/oleObject" Target="../embeddings/oleObject263.bin"/><Relationship Id="rId6" Type="http://schemas.openxmlformats.org/officeDocument/2006/relationships/image" Target="../media/image946.wmf"/><Relationship Id="rId5" Type="http://schemas.openxmlformats.org/officeDocument/2006/relationships/oleObject" Target="../embeddings/oleObject262.bin"/><Relationship Id="rId4" Type="http://schemas.openxmlformats.org/officeDocument/2006/relationships/image" Target="../media/image945.wmf"/><Relationship Id="rId3" Type="http://schemas.openxmlformats.org/officeDocument/2006/relationships/oleObject" Target="../embeddings/oleObject261.bin"/><Relationship Id="rId2" Type="http://schemas.openxmlformats.org/officeDocument/2006/relationships/image" Target="../media/image944.wmf"/><Relationship Id="rId10" Type="http://schemas.openxmlformats.org/officeDocument/2006/relationships/vmlDrawing" Target="../drawings/vmlDrawing79.vml"/><Relationship Id="rId1" Type="http://schemas.openxmlformats.org/officeDocument/2006/relationships/oleObject" Target="../embeddings/oleObject260.bin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8.png"/></Relationships>
</file>

<file path=ppt/slides/_rels/slide14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0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51.wmf"/><Relationship Id="rId4" Type="http://schemas.openxmlformats.org/officeDocument/2006/relationships/oleObject" Target="../embeddings/oleObject265.bin"/><Relationship Id="rId3" Type="http://schemas.openxmlformats.org/officeDocument/2006/relationships/image" Target="../media/image950.png"/><Relationship Id="rId2" Type="http://schemas.openxmlformats.org/officeDocument/2006/relationships/image" Target="../media/image949.wmf"/><Relationship Id="rId1" Type="http://schemas.openxmlformats.org/officeDocument/2006/relationships/oleObject" Target="../embeddings/oleObject264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6.png"/><Relationship Id="rId8" Type="http://schemas.openxmlformats.org/officeDocument/2006/relationships/image" Target="../media/image955.wmf"/><Relationship Id="rId7" Type="http://schemas.openxmlformats.org/officeDocument/2006/relationships/oleObject" Target="../embeddings/oleObject269.bin"/><Relationship Id="rId6" Type="http://schemas.openxmlformats.org/officeDocument/2006/relationships/image" Target="../media/image954.wmf"/><Relationship Id="rId5" Type="http://schemas.openxmlformats.org/officeDocument/2006/relationships/oleObject" Target="../embeddings/oleObject268.bin"/><Relationship Id="rId4" Type="http://schemas.openxmlformats.org/officeDocument/2006/relationships/image" Target="../media/image953.wmf"/><Relationship Id="rId3" Type="http://schemas.openxmlformats.org/officeDocument/2006/relationships/oleObject" Target="../embeddings/oleObject267.bin"/><Relationship Id="rId2" Type="http://schemas.openxmlformats.org/officeDocument/2006/relationships/image" Target="../media/image952.wmf"/><Relationship Id="rId12" Type="http://schemas.openxmlformats.org/officeDocument/2006/relationships/vmlDrawing" Target="../drawings/vmlDrawing81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57.png"/><Relationship Id="rId1" Type="http://schemas.openxmlformats.org/officeDocument/2006/relationships/oleObject" Target="../embeddings/oleObject266.bin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2.png"/><Relationship Id="rId8" Type="http://schemas.openxmlformats.org/officeDocument/2006/relationships/image" Target="../media/image961.wmf"/><Relationship Id="rId7" Type="http://schemas.openxmlformats.org/officeDocument/2006/relationships/oleObject" Target="../embeddings/oleObject273.bin"/><Relationship Id="rId6" Type="http://schemas.openxmlformats.org/officeDocument/2006/relationships/image" Target="../media/image960.wmf"/><Relationship Id="rId5" Type="http://schemas.openxmlformats.org/officeDocument/2006/relationships/oleObject" Target="../embeddings/oleObject272.bin"/><Relationship Id="rId4" Type="http://schemas.openxmlformats.org/officeDocument/2006/relationships/image" Target="../media/image959.wmf"/><Relationship Id="rId3" Type="http://schemas.openxmlformats.org/officeDocument/2006/relationships/oleObject" Target="../embeddings/oleObject271.bin"/><Relationship Id="rId2" Type="http://schemas.openxmlformats.org/officeDocument/2006/relationships/image" Target="../media/image958.wmf"/><Relationship Id="rId12" Type="http://schemas.openxmlformats.org/officeDocument/2006/relationships/vmlDrawing" Target="../drawings/vmlDrawing8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57.png"/><Relationship Id="rId1" Type="http://schemas.openxmlformats.org/officeDocument/2006/relationships/oleObject" Target="../embeddings/oleObject270.bin"/></Relationships>
</file>

<file path=ppt/slides/_rels/slide15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65.wmf"/><Relationship Id="rId4" Type="http://schemas.openxmlformats.org/officeDocument/2006/relationships/oleObject" Target="../embeddings/oleObject275.bin"/><Relationship Id="rId3" Type="http://schemas.openxmlformats.org/officeDocument/2006/relationships/image" Target="../media/image964.wmf"/><Relationship Id="rId2" Type="http://schemas.openxmlformats.org/officeDocument/2006/relationships/oleObject" Target="../embeddings/oleObject274.bin"/><Relationship Id="rId1" Type="http://schemas.openxmlformats.org/officeDocument/2006/relationships/image" Target="../media/image96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69.png"/><Relationship Id="rId6" Type="http://schemas.openxmlformats.org/officeDocument/2006/relationships/image" Target="../media/image968.png"/><Relationship Id="rId5" Type="http://schemas.openxmlformats.org/officeDocument/2006/relationships/image" Target="../media/image967.png"/><Relationship Id="rId4" Type="http://schemas.openxmlformats.org/officeDocument/2006/relationships/image" Target="../media/image966.png"/><Relationship Id="rId3" Type="http://schemas.openxmlformats.org/officeDocument/2006/relationships/image" Target="../media/image921.png"/><Relationship Id="rId2" Type="http://schemas.openxmlformats.org/officeDocument/2006/relationships/image" Target="../media/image922.png"/><Relationship Id="rId1" Type="http://schemas.openxmlformats.org/officeDocument/2006/relationships/image" Target="../media/image916.png"/></Relationships>
</file>

<file path=ppt/slides/_rels/slide15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8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71.png"/><Relationship Id="rId2" Type="http://schemas.openxmlformats.org/officeDocument/2006/relationships/image" Target="../media/image970.wmf"/><Relationship Id="rId1" Type="http://schemas.openxmlformats.org/officeDocument/2006/relationships/oleObject" Target="../embeddings/oleObject276.bin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75.png"/><Relationship Id="rId5" Type="http://schemas.openxmlformats.org/officeDocument/2006/relationships/image" Target="../media/image974.wmf"/><Relationship Id="rId4" Type="http://schemas.openxmlformats.org/officeDocument/2006/relationships/oleObject" Target="../embeddings/oleObject278.bin"/><Relationship Id="rId3" Type="http://schemas.openxmlformats.org/officeDocument/2006/relationships/image" Target="../media/image973.png"/><Relationship Id="rId2" Type="http://schemas.openxmlformats.org/officeDocument/2006/relationships/image" Target="../media/image972.wmf"/><Relationship Id="rId1" Type="http://schemas.openxmlformats.org/officeDocument/2006/relationships/oleObject" Target="../embeddings/oleObject277.bin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6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80.png"/><Relationship Id="rId6" Type="http://schemas.openxmlformats.org/officeDocument/2006/relationships/image" Target="../media/image979.png"/><Relationship Id="rId5" Type="http://schemas.openxmlformats.org/officeDocument/2006/relationships/image" Target="../media/image978.wmf"/><Relationship Id="rId4" Type="http://schemas.openxmlformats.org/officeDocument/2006/relationships/oleObject" Target="../embeddings/oleObject280.bin"/><Relationship Id="rId3" Type="http://schemas.openxmlformats.org/officeDocument/2006/relationships/image" Target="../media/image977.wmf"/><Relationship Id="rId2" Type="http://schemas.openxmlformats.org/officeDocument/2006/relationships/oleObject" Target="../embeddings/oleObject279.bin"/><Relationship Id="rId1" Type="http://schemas.openxmlformats.org/officeDocument/2006/relationships/image" Target="../media/image976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87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85.wmf"/><Relationship Id="rId6" Type="http://schemas.openxmlformats.org/officeDocument/2006/relationships/oleObject" Target="../embeddings/oleObject282.bin"/><Relationship Id="rId5" Type="http://schemas.openxmlformats.org/officeDocument/2006/relationships/image" Target="../media/image984.png"/><Relationship Id="rId4" Type="http://schemas.openxmlformats.org/officeDocument/2006/relationships/image" Target="../media/image983.png"/><Relationship Id="rId3" Type="http://schemas.openxmlformats.org/officeDocument/2006/relationships/image" Target="../media/image982.png"/><Relationship Id="rId2" Type="http://schemas.openxmlformats.org/officeDocument/2006/relationships/image" Target="../media/image981.wmf"/><Relationship Id="rId1" Type="http://schemas.openxmlformats.org/officeDocument/2006/relationships/oleObject" Target="../embeddings/oleObject281.bin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90.png"/><Relationship Id="rId7" Type="http://schemas.openxmlformats.org/officeDocument/2006/relationships/image" Target="../media/image989.wmf"/><Relationship Id="rId6" Type="http://schemas.openxmlformats.org/officeDocument/2006/relationships/oleObject" Target="../embeddings/oleObject285.bin"/><Relationship Id="rId5" Type="http://schemas.openxmlformats.org/officeDocument/2006/relationships/image" Target="../media/image988.wmf"/><Relationship Id="rId4" Type="http://schemas.openxmlformats.org/officeDocument/2006/relationships/oleObject" Target="../embeddings/oleObject284.bin"/><Relationship Id="rId3" Type="http://schemas.openxmlformats.org/officeDocument/2006/relationships/image" Target="../media/image987.wmf"/><Relationship Id="rId2" Type="http://schemas.openxmlformats.org/officeDocument/2006/relationships/oleObject" Target="../embeddings/oleObject283.bin"/><Relationship Id="rId10" Type="http://schemas.openxmlformats.org/officeDocument/2006/relationships/vmlDrawing" Target="../drawings/vmlDrawing88.vml"/><Relationship Id="rId1" Type="http://schemas.openxmlformats.org/officeDocument/2006/relationships/image" Target="../media/image986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9.bin"/><Relationship Id="rId8" Type="http://schemas.openxmlformats.org/officeDocument/2006/relationships/image" Target="../media/image995.wmf"/><Relationship Id="rId7" Type="http://schemas.openxmlformats.org/officeDocument/2006/relationships/oleObject" Target="../embeddings/oleObject288.bin"/><Relationship Id="rId6" Type="http://schemas.openxmlformats.org/officeDocument/2006/relationships/image" Target="../media/image994.wmf"/><Relationship Id="rId5" Type="http://schemas.openxmlformats.org/officeDocument/2006/relationships/oleObject" Target="../embeddings/oleObject287.bin"/><Relationship Id="rId4" Type="http://schemas.openxmlformats.org/officeDocument/2006/relationships/image" Target="../media/image993.wmf"/><Relationship Id="rId3" Type="http://schemas.openxmlformats.org/officeDocument/2006/relationships/oleObject" Target="../embeddings/oleObject286.bin"/><Relationship Id="rId2" Type="http://schemas.openxmlformats.org/officeDocument/2006/relationships/image" Target="../media/image992.png"/><Relationship Id="rId14" Type="http://schemas.openxmlformats.org/officeDocument/2006/relationships/vmlDrawing" Target="../drawings/vmlDrawing89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997.wmf"/><Relationship Id="rId11" Type="http://schemas.openxmlformats.org/officeDocument/2006/relationships/oleObject" Target="../embeddings/oleObject290.bin"/><Relationship Id="rId10" Type="http://schemas.openxmlformats.org/officeDocument/2006/relationships/image" Target="../media/image996.wmf"/><Relationship Id="rId1" Type="http://schemas.openxmlformats.org/officeDocument/2006/relationships/image" Target="../media/image99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02.wmf"/><Relationship Id="rId7" Type="http://schemas.openxmlformats.org/officeDocument/2006/relationships/oleObject" Target="../embeddings/oleObject293.bin"/><Relationship Id="rId6" Type="http://schemas.openxmlformats.org/officeDocument/2006/relationships/image" Target="../media/image1001.wmf"/><Relationship Id="rId5" Type="http://schemas.openxmlformats.org/officeDocument/2006/relationships/oleObject" Target="../embeddings/oleObject292.bin"/><Relationship Id="rId4" Type="http://schemas.openxmlformats.org/officeDocument/2006/relationships/image" Target="../media/image1000.png"/><Relationship Id="rId3" Type="http://schemas.openxmlformats.org/officeDocument/2006/relationships/image" Target="../media/image999.wmf"/><Relationship Id="rId2" Type="http://schemas.openxmlformats.org/officeDocument/2006/relationships/oleObject" Target="../embeddings/oleObject291.bin"/><Relationship Id="rId10" Type="http://schemas.openxmlformats.org/officeDocument/2006/relationships/vmlDrawing" Target="../drawings/vmlDrawing90.vml"/><Relationship Id="rId1" Type="http://schemas.openxmlformats.org/officeDocument/2006/relationships/image" Target="../media/image998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07.png"/><Relationship Id="rId6" Type="http://schemas.openxmlformats.org/officeDocument/2006/relationships/image" Target="../media/image1006.png"/><Relationship Id="rId5" Type="http://schemas.openxmlformats.org/officeDocument/2006/relationships/image" Target="../media/image1005.wmf"/><Relationship Id="rId4" Type="http://schemas.openxmlformats.org/officeDocument/2006/relationships/oleObject" Target="../embeddings/oleObject295.bin"/><Relationship Id="rId3" Type="http://schemas.openxmlformats.org/officeDocument/2006/relationships/image" Target="../media/image1004.wmf"/><Relationship Id="rId2" Type="http://schemas.openxmlformats.org/officeDocument/2006/relationships/oleObject" Target="../embeddings/oleObject294.bin"/><Relationship Id="rId1" Type="http://schemas.openxmlformats.org/officeDocument/2006/relationships/image" Target="../media/image100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12.wmf"/><Relationship Id="rId5" Type="http://schemas.openxmlformats.org/officeDocument/2006/relationships/oleObject" Target="../embeddings/oleObject296.bin"/><Relationship Id="rId4" Type="http://schemas.openxmlformats.org/officeDocument/2006/relationships/image" Target="../media/image1011.png"/><Relationship Id="rId3" Type="http://schemas.openxmlformats.org/officeDocument/2006/relationships/image" Target="../media/image1010.png"/><Relationship Id="rId2" Type="http://schemas.openxmlformats.org/officeDocument/2006/relationships/image" Target="../media/image1009.png"/><Relationship Id="rId1" Type="http://schemas.openxmlformats.org/officeDocument/2006/relationships/image" Target="../media/image1008.png"/></Relationships>
</file>

<file path=ppt/slides/_rels/slide16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15.png"/><Relationship Id="rId3" Type="http://schemas.openxmlformats.org/officeDocument/2006/relationships/image" Target="../media/image1014.wmf"/><Relationship Id="rId2" Type="http://schemas.openxmlformats.org/officeDocument/2006/relationships/oleObject" Target="../embeddings/oleObject297.bin"/><Relationship Id="rId1" Type="http://schemas.openxmlformats.org/officeDocument/2006/relationships/image" Target="../media/image1013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0.wmf"/><Relationship Id="rId8" Type="http://schemas.openxmlformats.org/officeDocument/2006/relationships/oleObject" Target="../embeddings/oleObject301.bin"/><Relationship Id="rId7" Type="http://schemas.openxmlformats.org/officeDocument/2006/relationships/image" Target="../media/image1019.wmf"/><Relationship Id="rId6" Type="http://schemas.openxmlformats.org/officeDocument/2006/relationships/oleObject" Target="../embeddings/oleObject300.bin"/><Relationship Id="rId5" Type="http://schemas.openxmlformats.org/officeDocument/2006/relationships/image" Target="../media/image1018.wmf"/><Relationship Id="rId4" Type="http://schemas.openxmlformats.org/officeDocument/2006/relationships/oleObject" Target="../embeddings/oleObject299.bin"/><Relationship Id="rId3" Type="http://schemas.openxmlformats.org/officeDocument/2006/relationships/image" Target="../media/image1017.png"/><Relationship Id="rId2" Type="http://schemas.openxmlformats.org/officeDocument/2006/relationships/image" Target="../media/image1016.wmf"/><Relationship Id="rId11" Type="http://schemas.openxmlformats.org/officeDocument/2006/relationships/vmlDrawing" Target="../drawings/vmlDrawing94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298.bin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5.png"/><Relationship Id="rId8" Type="http://schemas.openxmlformats.org/officeDocument/2006/relationships/image" Target="../media/image1024.png"/><Relationship Id="rId7" Type="http://schemas.openxmlformats.org/officeDocument/2006/relationships/image" Target="../media/image1023.png"/><Relationship Id="rId6" Type="http://schemas.openxmlformats.org/officeDocument/2006/relationships/image" Target="../media/image1022.png"/><Relationship Id="rId5" Type="http://schemas.openxmlformats.org/officeDocument/2006/relationships/image" Target="../media/image988.wmf"/><Relationship Id="rId4" Type="http://schemas.openxmlformats.org/officeDocument/2006/relationships/oleObject" Target="../embeddings/oleObject303.bin"/><Relationship Id="rId3" Type="http://schemas.openxmlformats.org/officeDocument/2006/relationships/image" Target="../media/image987.wmf"/><Relationship Id="rId2" Type="http://schemas.openxmlformats.org/officeDocument/2006/relationships/oleObject" Target="../embeddings/oleObject302.bin"/><Relationship Id="rId17" Type="http://schemas.openxmlformats.org/officeDocument/2006/relationships/vmlDrawing" Target="../drawings/vmlDrawing95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030.wmf"/><Relationship Id="rId14" Type="http://schemas.openxmlformats.org/officeDocument/2006/relationships/oleObject" Target="../embeddings/oleObject304.bin"/><Relationship Id="rId13" Type="http://schemas.openxmlformats.org/officeDocument/2006/relationships/image" Target="../media/image1029.png"/><Relationship Id="rId12" Type="http://schemas.openxmlformats.org/officeDocument/2006/relationships/image" Target="../media/image1028.png"/><Relationship Id="rId11" Type="http://schemas.openxmlformats.org/officeDocument/2006/relationships/image" Target="../media/image1027.png"/><Relationship Id="rId10" Type="http://schemas.openxmlformats.org/officeDocument/2006/relationships/image" Target="../media/image1026.png"/><Relationship Id="rId1" Type="http://schemas.openxmlformats.org/officeDocument/2006/relationships/image" Target="../media/image1021.pn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9.png"/><Relationship Id="rId8" Type="http://schemas.openxmlformats.org/officeDocument/2006/relationships/image" Target="../media/image1038.png"/><Relationship Id="rId7" Type="http://schemas.openxmlformats.org/officeDocument/2006/relationships/image" Target="../media/image1037.png"/><Relationship Id="rId6" Type="http://schemas.openxmlformats.org/officeDocument/2006/relationships/image" Target="../media/image1036.png"/><Relationship Id="rId5" Type="http://schemas.openxmlformats.org/officeDocument/2006/relationships/image" Target="../media/image1035.png"/><Relationship Id="rId4" Type="http://schemas.openxmlformats.org/officeDocument/2006/relationships/image" Target="../media/image1034.png"/><Relationship Id="rId3" Type="http://schemas.openxmlformats.org/officeDocument/2006/relationships/image" Target="../media/image1033.png"/><Relationship Id="rId2" Type="http://schemas.openxmlformats.org/officeDocument/2006/relationships/image" Target="../media/image103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31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8.png"/><Relationship Id="rId8" Type="http://schemas.openxmlformats.org/officeDocument/2006/relationships/image" Target="../media/image1047.png"/><Relationship Id="rId7" Type="http://schemas.openxmlformats.org/officeDocument/2006/relationships/image" Target="../media/image1046.png"/><Relationship Id="rId6" Type="http://schemas.openxmlformats.org/officeDocument/2006/relationships/image" Target="../media/image1045.png"/><Relationship Id="rId5" Type="http://schemas.openxmlformats.org/officeDocument/2006/relationships/image" Target="../media/image1044.png"/><Relationship Id="rId4" Type="http://schemas.openxmlformats.org/officeDocument/2006/relationships/image" Target="../media/image1043.png"/><Relationship Id="rId3" Type="http://schemas.openxmlformats.org/officeDocument/2006/relationships/image" Target="../media/image1042.png"/><Relationship Id="rId2" Type="http://schemas.openxmlformats.org/officeDocument/2006/relationships/image" Target="../media/image104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40.png"/></Relationships>
</file>

<file path=ppt/slides/_rels/slide1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7.bin"/><Relationship Id="rId8" Type="http://schemas.openxmlformats.org/officeDocument/2006/relationships/image" Target="../media/image1053.png"/><Relationship Id="rId7" Type="http://schemas.openxmlformats.org/officeDocument/2006/relationships/image" Target="../media/image1052.png"/><Relationship Id="rId6" Type="http://schemas.openxmlformats.org/officeDocument/2006/relationships/image" Target="../media/image1051.wmf"/><Relationship Id="rId5" Type="http://schemas.openxmlformats.org/officeDocument/2006/relationships/oleObject" Target="../embeddings/oleObject306.bin"/><Relationship Id="rId4" Type="http://schemas.openxmlformats.org/officeDocument/2006/relationships/image" Target="../media/image1050.wmf"/><Relationship Id="rId3" Type="http://schemas.openxmlformats.org/officeDocument/2006/relationships/oleObject" Target="../embeddings/oleObject305.bin"/><Relationship Id="rId2" Type="http://schemas.openxmlformats.org/officeDocument/2006/relationships/image" Target="../media/image1049.png"/><Relationship Id="rId18" Type="http://schemas.openxmlformats.org/officeDocument/2006/relationships/vmlDrawing" Target="../drawings/vmlDrawing96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1057.wmf"/><Relationship Id="rId15" Type="http://schemas.openxmlformats.org/officeDocument/2006/relationships/oleObject" Target="../embeddings/oleObject310.bin"/><Relationship Id="rId14" Type="http://schemas.openxmlformats.org/officeDocument/2006/relationships/image" Target="../media/image1056.wmf"/><Relationship Id="rId13" Type="http://schemas.openxmlformats.org/officeDocument/2006/relationships/oleObject" Target="../embeddings/oleObject309.bin"/><Relationship Id="rId12" Type="http://schemas.openxmlformats.org/officeDocument/2006/relationships/image" Target="../media/image1055.wmf"/><Relationship Id="rId11" Type="http://schemas.openxmlformats.org/officeDocument/2006/relationships/oleObject" Target="../embeddings/oleObject308.bin"/><Relationship Id="rId10" Type="http://schemas.openxmlformats.org/officeDocument/2006/relationships/image" Target="../media/image1054.wmf"/><Relationship Id="rId1" Type="http://schemas.openxmlformats.org/officeDocument/2006/relationships/image" Target="../media/image1045.png"/></Relationships>
</file>

<file path=ppt/slides/_rels/slide1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6.wmf"/><Relationship Id="rId8" Type="http://schemas.openxmlformats.org/officeDocument/2006/relationships/oleObject" Target="../embeddings/oleObject314.bin"/><Relationship Id="rId7" Type="http://schemas.openxmlformats.org/officeDocument/2006/relationships/image" Target="../media/image1055.wmf"/><Relationship Id="rId6" Type="http://schemas.openxmlformats.org/officeDocument/2006/relationships/oleObject" Target="../embeddings/oleObject313.bin"/><Relationship Id="rId5" Type="http://schemas.openxmlformats.org/officeDocument/2006/relationships/image" Target="../media/image1054.wmf"/><Relationship Id="rId4" Type="http://schemas.openxmlformats.org/officeDocument/2006/relationships/oleObject" Target="../embeddings/oleObject312.bin"/><Relationship Id="rId3" Type="http://schemas.openxmlformats.org/officeDocument/2006/relationships/image" Target="../media/image1059.wmf"/><Relationship Id="rId24" Type="http://schemas.openxmlformats.org/officeDocument/2006/relationships/vmlDrawing" Target="../drawings/vmlDrawing97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1065.png"/><Relationship Id="rId21" Type="http://schemas.openxmlformats.org/officeDocument/2006/relationships/image" Target="../media/image1064.png"/><Relationship Id="rId20" Type="http://schemas.openxmlformats.org/officeDocument/2006/relationships/image" Target="../media/image1050.wmf"/><Relationship Id="rId2" Type="http://schemas.openxmlformats.org/officeDocument/2006/relationships/oleObject" Target="../embeddings/oleObject311.bin"/><Relationship Id="rId19" Type="http://schemas.openxmlformats.org/officeDocument/2006/relationships/oleObject" Target="../embeddings/oleObject319.bin"/><Relationship Id="rId18" Type="http://schemas.openxmlformats.org/officeDocument/2006/relationships/image" Target="../media/image1063.wmf"/><Relationship Id="rId17" Type="http://schemas.openxmlformats.org/officeDocument/2006/relationships/oleObject" Target="../embeddings/oleObject318.bin"/><Relationship Id="rId16" Type="http://schemas.openxmlformats.org/officeDocument/2006/relationships/image" Target="../media/image1062.wmf"/><Relationship Id="rId15" Type="http://schemas.openxmlformats.org/officeDocument/2006/relationships/oleObject" Target="../embeddings/oleObject317.bin"/><Relationship Id="rId14" Type="http://schemas.openxmlformats.org/officeDocument/2006/relationships/image" Target="../media/image1061.png"/><Relationship Id="rId13" Type="http://schemas.openxmlformats.org/officeDocument/2006/relationships/image" Target="../media/image1060.wmf"/><Relationship Id="rId12" Type="http://schemas.openxmlformats.org/officeDocument/2006/relationships/oleObject" Target="../embeddings/oleObject316.bin"/><Relationship Id="rId11" Type="http://schemas.openxmlformats.org/officeDocument/2006/relationships/image" Target="../media/image1057.wmf"/><Relationship Id="rId10" Type="http://schemas.openxmlformats.org/officeDocument/2006/relationships/oleObject" Target="../embeddings/oleObject315.bin"/><Relationship Id="rId1" Type="http://schemas.openxmlformats.org/officeDocument/2006/relationships/image" Target="../media/image105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1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4.png"/><Relationship Id="rId8" Type="http://schemas.openxmlformats.org/officeDocument/2006/relationships/image" Target="../media/image1073.png"/><Relationship Id="rId7" Type="http://schemas.openxmlformats.org/officeDocument/2006/relationships/image" Target="../media/image1072.png"/><Relationship Id="rId6" Type="http://schemas.openxmlformats.org/officeDocument/2006/relationships/image" Target="../media/image1071.png"/><Relationship Id="rId5" Type="http://schemas.openxmlformats.org/officeDocument/2006/relationships/image" Target="../media/image1070.png"/><Relationship Id="rId4" Type="http://schemas.openxmlformats.org/officeDocument/2006/relationships/image" Target="../media/image1069.png"/><Relationship Id="rId3" Type="http://schemas.openxmlformats.org/officeDocument/2006/relationships/image" Target="../media/image1068.png"/><Relationship Id="rId2" Type="http://schemas.openxmlformats.org/officeDocument/2006/relationships/image" Target="../media/image1067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76.png"/><Relationship Id="rId10" Type="http://schemas.openxmlformats.org/officeDocument/2006/relationships/image" Target="../media/image1075.png"/><Relationship Id="rId1" Type="http://schemas.openxmlformats.org/officeDocument/2006/relationships/image" Target="../media/image1066.png"/></Relationships>
</file>

<file path=ppt/slides/_rels/slide1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1.wmf"/><Relationship Id="rId8" Type="http://schemas.openxmlformats.org/officeDocument/2006/relationships/oleObject" Target="../embeddings/oleObject323.bin"/><Relationship Id="rId7" Type="http://schemas.openxmlformats.org/officeDocument/2006/relationships/image" Target="../media/image1080.wmf"/><Relationship Id="rId6" Type="http://schemas.openxmlformats.org/officeDocument/2006/relationships/oleObject" Target="../embeddings/oleObject322.bin"/><Relationship Id="rId5" Type="http://schemas.openxmlformats.org/officeDocument/2006/relationships/image" Target="../media/image1079.wmf"/><Relationship Id="rId4" Type="http://schemas.openxmlformats.org/officeDocument/2006/relationships/oleObject" Target="../embeddings/oleObject321.bin"/><Relationship Id="rId3" Type="http://schemas.openxmlformats.org/officeDocument/2006/relationships/image" Target="../media/image1078.png"/><Relationship Id="rId25" Type="http://schemas.openxmlformats.org/officeDocument/2006/relationships/vmlDrawing" Target="../drawings/vmlDrawing98.v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1094.png"/><Relationship Id="rId22" Type="http://schemas.openxmlformats.org/officeDocument/2006/relationships/image" Target="../media/image1093.png"/><Relationship Id="rId21" Type="http://schemas.openxmlformats.org/officeDocument/2006/relationships/image" Target="../media/image1092.png"/><Relationship Id="rId20" Type="http://schemas.openxmlformats.org/officeDocument/2006/relationships/image" Target="../media/image1091.png"/><Relationship Id="rId2" Type="http://schemas.openxmlformats.org/officeDocument/2006/relationships/image" Target="../media/image1077.wmf"/><Relationship Id="rId19" Type="http://schemas.openxmlformats.org/officeDocument/2006/relationships/image" Target="../media/image1090.png"/><Relationship Id="rId18" Type="http://schemas.openxmlformats.org/officeDocument/2006/relationships/image" Target="../media/image1089.png"/><Relationship Id="rId17" Type="http://schemas.openxmlformats.org/officeDocument/2006/relationships/image" Target="../media/image1088.png"/><Relationship Id="rId16" Type="http://schemas.openxmlformats.org/officeDocument/2006/relationships/image" Target="../media/image1087.png"/><Relationship Id="rId15" Type="http://schemas.openxmlformats.org/officeDocument/2006/relationships/image" Target="../media/image1086.png"/><Relationship Id="rId14" Type="http://schemas.openxmlformats.org/officeDocument/2006/relationships/image" Target="../media/image1085.png"/><Relationship Id="rId13" Type="http://schemas.openxmlformats.org/officeDocument/2006/relationships/image" Target="../media/image1084.png"/><Relationship Id="rId12" Type="http://schemas.openxmlformats.org/officeDocument/2006/relationships/image" Target="../media/image1083.png"/><Relationship Id="rId11" Type="http://schemas.openxmlformats.org/officeDocument/2006/relationships/image" Target="../media/image1082.wmf"/><Relationship Id="rId10" Type="http://schemas.openxmlformats.org/officeDocument/2006/relationships/oleObject" Target="../embeddings/oleObject324.bin"/><Relationship Id="rId1" Type="http://schemas.openxmlformats.org/officeDocument/2006/relationships/oleObject" Target="../embeddings/oleObject320.bin"/></Relationships>
</file>

<file path=ppt/slides/_rels/slide1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0.png"/><Relationship Id="rId8" Type="http://schemas.openxmlformats.org/officeDocument/2006/relationships/image" Target="../media/image1099.wmf"/><Relationship Id="rId7" Type="http://schemas.openxmlformats.org/officeDocument/2006/relationships/oleObject" Target="../embeddings/oleObject327.bin"/><Relationship Id="rId6" Type="http://schemas.openxmlformats.org/officeDocument/2006/relationships/image" Target="../media/image1098.wmf"/><Relationship Id="rId5" Type="http://schemas.openxmlformats.org/officeDocument/2006/relationships/oleObject" Target="../embeddings/oleObject326.bin"/><Relationship Id="rId4" Type="http://schemas.openxmlformats.org/officeDocument/2006/relationships/image" Target="../media/image1097.png"/><Relationship Id="rId3" Type="http://schemas.openxmlformats.org/officeDocument/2006/relationships/image" Target="../media/image1096.wmf"/><Relationship Id="rId22" Type="http://schemas.openxmlformats.org/officeDocument/2006/relationships/notesSlide" Target="../notesSlides/notesSlide95.xml"/><Relationship Id="rId21" Type="http://schemas.openxmlformats.org/officeDocument/2006/relationships/vmlDrawing" Target="../drawings/vmlDrawing99.vml"/><Relationship Id="rId20" Type="http://schemas.openxmlformats.org/officeDocument/2006/relationships/slideLayout" Target="../slideLayouts/slideLayout7.xml"/><Relationship Id="rId2" Type="http://schemas.openxmlformats.org/officeDocument/2006/relationships/oleObject" Target="../embeddings/oleObject325.bin"/><Relationship Id="rId19" Type="http://schemas.openxmlformats.org/officeDocument/2006/relationships/image" Target="../media/image1107.png"/><Relationship Id="rId18" Type="http://schemas.openxmlformats.org/officeDocument/2006/relationships/oleObject" Target="../embeddings/oleObject330.bin"/><Relationship Id="rId17" Type="http://schemas.openxmlformats.org/officeDocument/2006/relationships/image" Target="../media/image1106.png"/><Relationship Id="rId16" Type="http://schemas.openxmlformats.org/officeDocument/2006/relationships/image" Target="../media/image1105.wmf"/><Relationship Id="rId15" Type="http://schemas.openxmlformats.org/officeDocument/2006/relationships/oleObject" Target="../embeddings/oleObject329.bin"/><Relationship Id="rId14" Type="http://schemas.openxmlformats.org/officeDocument/2006/relationships/image" Target="../media/image1104.png"/><Relationship Id="rId13" Type="http://schemas.openxmlformats.org/officeDocument/2006/relationships/image" Target="../media/image1103.wmf"/><Relationship Id="rId12" Type="http://schemas.openxmlformats.org/officeDocument/2006/relationships/oleObject" Target="../embeddings/oleObject328.bin"/><Relationship Id="rId11" Type="http://schemas.openxmlformats.org/officeDocument/2006/relationships/image" Target="../media/image1102.png"/><Relationship Id="rId10" Type="http://schemas.openxmlformats.org/officeDocument/2006/relationships/image" Target="../media/image1101.png"/><Relationship Id="rId1" Type="http://schemas.openxmlformats.org/officeDocument/2006/relationships/image" Target="../media/image1095.png"/></Relationships>
</file>

<file path=ppt/slides/_rels/slide1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3.png"/><Relationship Id="rId8" Type="http://schemas.openxmlformats.org/officeDocument/2006/relationships/image" Target="../media/image1112.png"/><Relationship Id="rId7" Type="http://schemas.openxmlformats.org/officeDocument/2006/relationships/image" Target="../media/image1111.wmf"/><Relationship Id="rId6" Type="http://schemas.openxmlformats.org/officeDocument/2006/relationships/oleObject" Target="../embeddings/oleObject333.bin"/><Relationship Id="rId5" Type="http://schemas.openxmlformats.org/officeDocument/2006/relationships/image" Target="../media/image1110.wmf"/><Relationship Id="rId4" Type="http://schemas.openxmlformats.org/officeDocument/2006/relationships/oleObject" Target="../embeddings/oleObject332.bin"/><Relationship Id="rId3" Type="http://schemas.openxmlformats.org/officeDocument/2006/relationships/image" Target="../media/image1109.png"/><Relationship Id="rId27" Type="http://schemas.openxmlformats.org/officeDocument/2006/relationships/vmlDrawing" Target="../drawings/vmlDrawing100.vml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1124.png"/><Relationship Id="rId24" Type="http://schemas.openxmlformats.org/officeDocument/2006/relationships/image" Target="../media/image1123.png"/><Relationship Id="rId23" Type="http://schemas.openxmlformats.org/officeDocument/2006/relationships/image" Target="../media/image1122.wmf"/><Relationship Id="rId22" Type="http://schemas.openxmlformats.org/officeDocument/2006/relationships/oleObject" Target="../embeddings/oleObject338.bin"/><Relationship Id="rId21" Type="http://schemas.openxmlformats.org/officeDocument/2006/relationships/image" Target="../media/image1121.wmf"/><Relationship Id="rId20" Type="http://schemas.openxmlformats.org/officeDocument/2006/relationships/oleObject" Target="../embeddings/oleObject337.bin"/><Relationship Id="rId2" Type="http://schemas.openxmlformats.org/officeDocument/2006/relationships/image" Target="../media/image1108.wmf"/><Relationship Id="rId19" Type="http://schemas.openxmlformats.org/officeDocument/2006/relationships/image" Target="../media/image1120.wmf"/><Relationship Id="rId18" Type="http://schemas.openxmlformats.org/officeDocument/2006/relationships/oleObject" Target="../embeddings/oleObject336.bin"/><Relationship Id="rId17" Type="http://schemas.openxmlformats.org/officeDocument/2006/relationships/image" Target="../media/image1119.png"/><Relationship Id="rId16" Type="http://schemas.openxmlformats.org/officeDocument/2006/relationships/image" Target="../media/image1118.wmf"/><Relationship Id="rId15" Type="http://schemas.openxmlformats.org/officeDocument/2006/relationships/oleObject" Target="../embeddings/oleObject335.bin"/><Relationship Id="rId14" Type="http://schemas.openxmlformats.org/officeDocument/2006/relationships/image" Target="../media/image1117.png"/><Relationship Id="rId13" Type="http://schemas.openxmlformats.org/officeDocument/2006/relationships/image" Target="../media/image1116.png"/><Relationship Id="rId12" Type="http://schemas.openxmlformats.org/officeDocument/2006/relationships/image" Target="../media/image1115.png"/><Relationship Id="rId11" Type="http://schemas.openxmlformats.org/officeDocument/2006/relationships/image" Target="../media/image1114.wmf"/><Relationship Id="rId10" Type="http://schemas.openxmlformats.org/officeDocument/2006/relationships/oleObject" Target="../embeddings/oleObject334.bin"/><Relationship Id="rId1" Type="http://schemas.openxmlformats.org/officeDocument/2006/relationships/oleObject" Target="../embeddings/oleObject331.bin"/></Relationships>
</file>

<file path=ppt/slides/_rels/slide1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0.wmf"/><Relationship Id="rId8" Type="http://schemas.openxmlformats.org/officeDocument/2006/relationships/oleObject" Target="../embeddings/oleObject341.bin"/><Relationship Id="rId7" Type="http://schemas.openxmlformats.org/officeDocument/2006/relationships/image" Target="../media/image1129.png"/><Relationship Id="rId6" Type="http://schemas.openxmlformats.org/officeDocument/2006/relationships/image" Target="../media/image1128.wmf"/><Relationship Id="rId5" Type="http://schemas.openxmlformats.org/officeDocument/2006/relationships/oleObject" Target="../embeddings/oleObject340.bin"/><Relationship Id="rId4" Type="http://schemas.openxmlformats.org/officeDocument/2006/relationships/image" Target="../media/image1127.png"/><Relationship Id="rId3" Type="http://schemas.openxmlformats.org/officeDocument/2006/relationships/image" Target="../media/image1126.wmf"/><Relationship Id="rId2" Type="http://schemas.openxmlformats.org/officeDocument/2006/relationships/oleObject" Target="../embeddings/oleObject339.bin"/><Relationship Id="rId15" Type="http://schemas.openxmlformats.org/officeDocument/2006/relationships/vmlDrawing" Target="../drawings/vmlDrawing101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33.png"/><Relationship Id="rId12" Type="http://schemas.openxmlformats.org/officeDocument/2006/relationships/image" Target="../media/image1132.wmf"/><Relationship Id="rId11" Type="http://schemas.openxmlformats.org/officeDocument/2006/relationships/oleObject" Target="../embeddings/oleObject342.bin"/><Relationship Id="rId10" Type="http://schemas.openxmlformats.org/officeDocument/2006/relationships/image" Target="../media/image1131.png"/><Relationship Id="rId1" Type="http://schemas.openxmlformats.org/officeDocument/2006/relationships/image" Target="../media/image1125.png"/></Relationships>
</file>

<file path=ppt/slides/_rels/slide1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8.png"/><Relationship Id="rId8" Type="http://schemas.openxmlformats.org/officeDocument/2006/relationships/image" Target="../media/image1137.wmf"/><Relationship Id="rId7" Type="http://schemas.openxmlformats.org/officeDocument/2006/relationships/oleObject" Target="../embeddings/oleObject345.bin"/><Relationship Id="rId6" Type="http://schemas.openxmlformats.org/officeDocument/2006/relationships/image" Target="../media/image1098.wmf"/><Relationship Id="rId5" Type="http://schemas.openxmlformats.org/officeDocument/2006/relationships/oleObject" Target="../embeddings/oleObject344.bin"/><Relationship Id="rId4" Type="http://schemas.openxmlformats.org/officeDocument/2006/relationships/image" Target="../media/image1136.png"/><Relationship Id="rId3" Type="http://schemas.openxmlformats.org/officeDocument/2006/relationships/image" Target="../media/image1135.wmf"/><Relationship Id="rId2" Type="http://schemas.openxmlformats.org/officeDocument/2006/relationships/oleObject" Target="../embeddings/oleObject343.bin"/><Relationship Id="rId18" Type="http://schemas.openxmlformats.org/officeDocument/2006/relationships/notesSlide" Target="../notesSlides/notesSlide96.xml"/><Relationship Id="rId17" Type="http://schemas.openxmlformats.org/officeDocument/2006/relationships/vmlDrawing" Target="../drawings/vmlDrawing102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142.png"/><Relationship Id="rId14" Type="http://schemas.openxmlformats.org/officeDocument/2006/relationships/image" Target="../media/image1141.wmf"/><Relationship Id="rId13" Type="http://schemas.openxmlformats.org/officeDocument/2006/relationships/oleObject" Target="../embeddings/oleObject347.bin"/><Relationship Id="rId12" Type="http://schemas.openxmlformats.org/officeDocument/2006/relationships/image" Target="../media/image1140.png"/><Relationship Id="rId11" Type="http://schemas.openxmlformats.org/officeDocument/2006/relationships/image" Target="../media/image1139.wmf"/><Relationship Id="rId10" Type="http://schemas.openxmlformats.org/officeDocument/2006/relationships/oleObject" Target="../embeddings/oleObject346.bin"/><Relationship Id="rId1" Type="http://schemas.openxmlformats.org/officeDocument/2006/relationships/image" Target="../media/image1134.png"/></Relationships>
</file>

<file path=ppt/slides/_rels/slide17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9.bin"/><Relationship Id="rId8" Type="http://schemas.openxmlformats.org/officeDocument/2006/relationships/image" Target="../media/image1149.png"/><Relationship Id="rId7" Type="http://schemas.openxmlformats.org/officeDocument/2006/relationships/image" Target="../media/image1148.png"/><Relationship Id="rId6" Type="http://schemas.openxmlformats.org/officeDocument/2006/relationships/image" Target="../media/image1147.png"/><Relationship Id="rId5" Type="http://schemas.openxmlformats.org/officeDocument/2006/relationships/image" Target="../media/image1146.wmf"/><Relationship Id="rId4" Type="http://schemas.openxmlformats.org/officeDocument/2006/relationships/oleObject" Target="../embeddings/oleObject348.bin"/><Relationship Id="rId3" Type="http://schemas.openxmlformats.org/officeDocument/2006/relationships/image" Target="../media/image1145.png"/><Relationship Id="rId2" Type="http://schemas.openxmlformats.org/officeDocument/2006/relationships/image" Target="../media/image1144.png"/><Relationship Id="rId14" Type="http://schemas.openxmlformats.org/officeDocument/2006/relationships/vmlDrawing" Target="../drawings/vmlDrawing103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152.png"/><Relationship Id="rId11" Type="http://schemas.openxmlformats.org/officeDocument/2006/relationships/image" Target="../media/image1151.png"/><Relationship Id="rId10" Type="http://schemas.openxmlformats.org/officeDocument/2006/relationships/image" Target="../media/image1150.wmf"/><Relationship Id="rId1" Type="http://schemas.openxmlformats.org/officeDocument/2006/relationships/image" Target="../media/image1143.png"/></Relationships>
</file>

<file path=ppt/slides/_rels/slide1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7.png"/><Relationship Id="rId8" Type="http://schemas.openxmlformats.org/officeDocument/2006/relationships/image" Target="../media/image1156.wmf"/><Relationship Id="rId7" Type="http://schemas.openxmlformats.org/officeDocument/2006/relationships/oleObject" Target="../embeddings/oleObject352.bin"/><Relationship Id="rId6" Type="http://schemas.openxmlformats.org/officeDocument/2006/relationships/image" Target="../media/image1155.wmf"/><Relationship Id="rId5" Type="http://schemas.openxmlformats.org/officeDocument/2006/relationships/oleObject" Target="../embeddings/oleObject351.bin"/><Relationship Id="rId4" Type="http://schemas.openxmlformats.org/officeDocument/2006/relationships/image" Target="../media/image1141.wmf"/><Relationship Id="rId3" Type="http://schemas.openxmlformats.org/officeDocument/2006/relationships/oleObject" Target="../embeddings/oleObject350.bin"/><Relationship Id="rId2" Type="http://schemas.openxmlformats.org/officeDocument/2006/relationships/image" Target="../media/image1154.png"/><Relationship Id="rId15" Type="http://schemas.openxmlformats.org/officeDocument/2006/relationships/vmlDrawing" Target="../drawings/vmlDrawing104.v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35.wmf"/><Relationship Id="rId12" Type="http://schemas.openxmlformats.org/officeDocument/2006/relationships/oleObject" Target="../embeddings/oleObject354.bin"/><Relationship Id="rId11" Type="http://schemas.openxmlformats.org/officeDocument/2006/relationships/image" Target="../media/image1158.wmf"/><Relationship Id="rId10" Type="http://schemas.openxmlformats.org/officeDocument/2006/relationships/oleObject" Target="../embeddings/oleObject353.bin"/><Relationship Id="rId1" Type="http://schemas.openxmlformats.org/officeDocument/2006/relationships/image" Target="../media/image1153.png"/></Relationships>
</file>

<file path=ppt/slides/_rels/slide1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2.wmf"/><Relationship Id="rId8" Type="http://schemas.openxmlformats.org/officeDocument/2006/relationships/oleObject" Target="../embeddings/oleObject358.bin"/><Relationship Id="rId7" Type="http://schemas.openxmlformats.org/officeDocument/2006/relationships/image" Target="../media/image1161.png"/><Relationship Id="rId6" Type="http://schemas.openxmlformats.org/officeDocument/2006/relationships/image" Target="../media/image1160.wmf"/><Relationship Id="rId5" Type="http://schemas.openxmlformats.org/officeDocument/2006/relationships/oleObject" Target="../embeddings/oleObject357.bin"/><Relationship Id="rId4" Type="http://schemas.openxmlformats.org/officeDocument/2006/relationships/image" Target="../media/image1098.wmf"/><Relationship Id="rId3" Type="http://schemas.openxmlformats.org/officeDocument/2006/relationships/oleObject" Target="../embeddings/oleObject356.bin"/><Relationship Id="rId23" Type="http://schemas.openxmlformats.org/officeDocument/2006/relationships/notesSlide" Target="../notesSlides/notesSlide97.xml"/><Relationship Id="rId22" Type="http://schemas.openxmlformats.org/officeDocument/2006/relationships/vmlDrawing" Target="../drawings/vmlDrawing105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169.png"/><Relationship Id="rId2" Type="http://schemas.openxmlformats.org/officeDocument/2006/relationships/image" Target="../media/image1159.wmf"/><Relationship Id="rId19" Type="http://schemas.openxmlformats.org/officeDocument/2006/relationships/image" Target="../media/image1168.wmf"/><Relationship Id="rId18" Type="http://schemas.openxmlformats.org/officeDocument/2006/relationships/oleObject" Target="../embeddings/oleObject362.bin"/><Relationship Id="rId17" Type="http://schemas.openxmlformats.org/officeDocument/2006/relationships/image" Target="../media/image1167.png"/><Relationship Id="rId16" Type="http://schemas.openxmlformats.org/officeDocument/2006/relationships/image" Target="../media/image1166.wmf"/><Relationship Id="rId15" Type="http://schemas.openxmlformats.org/officeDocument/2006/relationships/oleObject" Target="../embeddings/oleObject361.bin"/><Relationship Id="rId14" Type="http://schemas.openxmlformats.org/officeDocument/2006/relationships/image" Target="../media/image1165.wmf"/><Relationship Id="rId13" Type="http://schemas.openxmlformats.org/officeDocument/2006/relationships/oleObject" Target="../embeddings/oleObject360.bin"/><Relationship Id="rId12" Type="http://schemas.openxmlformats.org/officeDocument/2006/relationships/image" Target="../media/image1164.png"/><Relationship Id="rId11" Type="http://schemas.openxmlformats.org/officeDocument/2006/relationships/image" Target="../media/image1163.wmf"/><Relationship Id="rId10" Type="http://schemas.openxmlformats.org/officeDocument/2006/relationships/oleObject" Target="../embeddings/oleObject359.bin"/><Relationship Id="rId1" Type="http://schemas.openxmlformats.org/officeDocument/2006/relationships/oleObject" Target="../embeddings/oleObject355.bin"/></Relationships>
</file>

<file path=ppt/slides/_rels/slide17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6.bin"/><Relationship Id="rId8" Type="http://schemas.openxmlformats.org/officeDocument/2006/relationships/image" Target="../media/image1174.wmf"/><Relationship Id="rId7" Type="http://schemas.openxmlformats.org/officeDocument/2006/relationships/oleObject" Target="../embeddings/oleObject365.bin"/><Relationship Id="rId6" Type="http://schemas.openxmlformats.org/officeDocument/2006/relationships/image" Target="../media/image1173.wmf"/><Relationship Id="rId5" Type="http://schemas.openxmlformats.org/officeDocument/2006/relationships/oleObject" Target="../embeddings/oleObject364.bin"/><Relationship Id="rId4" Type="http://schemas.openxmlformats.org/officeDocument/2006/relationships/image" Target="../media/image1172.png"/><Relationship Id="rId3" Type="http://schemas.openxmlformats.org/officeDocument/2006/relationships/image" Target="../media/image1171.wmf"/><Relationship Id="rId2" Type="http://schemas.openxmlformats.org/officeDocument/2006/relationships/oleObject" Target="../embeddings/oleObject363.bin"/><Relationship Id="rId17" Type="http://schemas.openxmlformats.org/officeDocument/2006/relationships/vmlDrawing" Target="../drawings/vmlDrawing106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178.png"/><Relationship Id="rId14" Type="http://schemas.openxmlformats.org/officeDocument/2006/relationships/image" Target="../media/image1177.wmf"/><Relationship Id="rId13" Type="http://schemas.openxmlformats.org/officeDocument/2006/relationships/oleObject" Target="../embeddings/oleObject368.bin"/><Relationship Id="rId12" Type="http://schemas.openxmlformats.org/officeDocument/2006/relationships/image" Target="../media/image1176.wmf"/><Relationship Id="rId11" Type="http://schemas.openxmlformats.org/officeDocument/2006/relationships/oleObject" Target="../embeddings/oleObject367.bin"/><Relationship Id="rId10" Type="http://schemas.openxmlformats.org/officeDocument/2006/relationships/image" Target="../media/image1175.wmf"/><Relationship Id="rId1" Type="http://schemas.openxmlformats.org/officeDocument/2006/relationships/image" Target="../media/image11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wmf"/><Relationship Id="rId2" Type="http://schemas.openxmlformats.org/officeDocument/2006/relationships/oleObject" Target="../embeddings/oleObject20.bin"/><Relationship Id="rId1" Type="http://schemas.openxmlformats.org/officeDocument/2006/relationships/image" Target="../media/image90.png"/></Relationships>
</file>

<file path=ppt/slides/_rels/slide18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7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83.png"/><Relationship Id="rId6" Type="http://schemas.openxmlformats.org/officeDocument/2006/relationships/image" Target="../media/image1182.png"/><Relationship Id="rId5" Type="http://schemas.openxmlformats.org/officeDocument/2006/relationships/image" Target="../media/image1181.wmf"/><Relationship Id="rId4" Type="http://schemas.openxmlformats.org/officeDocument/2006/relationships/oleObject" Target="../embeddings/oleObject370.bin"/><Relationship Id="rId3" Type="http://schemas.openxmlformats.org/officeDocument/2006/relationships/image" Target="../media/image1180.wmf"/><Relationship Id="rId2" Type="http://schemas.openxmlformats.org/officeDocument/2006/relationships/oleObject" Target="../embeddings/oleObject369.bin"/><Relationship Id="rId1" Type="http://schemas.openxmlformats.org/officeDocument/2006/relationships/image" Target="../media/image1179.png"/></Relationships>
</file>

<file path=ppt/slides/_rels/slide1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9.emf"/><Relationship Id="rId8" Type="http://schemas.openxmlformats.org/officeDocument/2006/relationships/oleObject" Target="../embeddings/oleObject373.bin"/><Relationship Id="rId7" Type="http://schemas.openxmlformats.org/officeDocument/2006/relationships/image" Target="../media/image1188.wmf"/><Relationship Id="rId6" Type="http://schemas.openxmlformats.org/officeDocument/2006/relationships/oleObject" Target="../embeddings/oleObject372.bin"/><Relationship Id="rId5" Type="http://schemas.openxmlformats.org/officeDocument/2006/relationships/image" Target="../media/image1187.png"/><Relationship Id="rId4" Type="http://schemas.openxmlformats.org/officeDocument/2006/relationships/image" Target="../media/image1186.wmf"/><Relationship Id="rId3" Type="http://schemas.openxmlformats.org/officeDocument/2006/relationships/oleObject" Target="../embeddings/oleObject371.bin"/><Relationship Id="rId2" Type="http://schemas.openxmlformats.org/officeDocument/2006/relationships/image" Target="../media/image1185.png"/><Relationship Id="rId11" Type="http://schemas.openxmlformats.org/officeDocument/2006/relationships/vmlDrawing" Target="../drawings/vmlDrawing108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184.png"/></Relationships>
</file>

<file path=ppt/slides/_rels/slide18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9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94.png"/><Relationship Id="rId6" Type="http://schemas.openxmlformats.org/officeDocument/2006/relationships/image" Target="../media/image1193.wmf"/><Relationship Id="rId5" Type="http://schemas.openxmlformats.org/officeDocument/2006/relationships/oleObject" Target="../embeddings/oleObject375.bin"/><Relationship Id="rId4" Type="http://schemas.openxmlformats.org/officeDocument/2006/relationships/image" Target="../media/image1192.png"/><Relationship Id="rId3" Type="http://schemas.openxmlformats.org/officeDocument/2006/relationships/image" Target="../media/image1191.wmf"/><Relationship Id="rId2" Type="http://schemas.openxmlformats.org/officeDocument/2006/relationships/oleObject" Target="../embeddings/oleObject374.bin"/><Relationship Id="rId10" Type="http://schemas.openxmlformats.org/officeDocument/2006/relationships/notesSlide" Target="../notesSlides/notesSlide98.xml"/><Relationship Id="rId1" Type="http://schemas.openxmlformats.org/officeDocument/2006/relationships/image" Target="../media/image1190.png"/></Relationships>
</file>

<file path=ppt/slides/_rels/slide18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9.bin"/><Relationship Id="rId8" Type="http://schemas.openxmlformats.org/officeDocument/2006/relationships/image" Target="../media/image1199.wmf"/><Relationship Id="rId7" Type="http://schemas.openxmlformats.org/officeDocument/2006/relationships/oleObject" Target="../embeddings/oleObject378.bin"/><Relationship Id="rId6" Type="http://schemas.openxmlformats.org/officeDocument/2006/relationships/image" Target="../media/image1198.wmf"/><Relationship Id="rId5" Type="http://schemas.openxmlformats.org/officeDocument/2006/relationships/oleObject" Target="../embeddings/oleObject377.bin"/><Relationship Id="rId4" Type="http://schemas.openxmlformats.org/officeDocument/2006/relationships/image" Target="../media/image1197.wmf"/><Relationship Id="rId3" Type="http://schemas.openxmlformats.org/officeDocument/2006/relationships/oleObject" Target="../embeddings/oleObject376.bin"/><Relationship Id="rId2" Type="http://schemas.openxmlformats.org/officeDocument/2006/relationships/image" Target="../media/image1196.png"/><Relationship Id="rId18" Type="http://schemas.openxmlformats.org/officeDocument/2006/relationships/notesSlide" Target="../notesSlides/notesSlide99.xml"/><Relationship Id="rId17" Type="http://schemas.openxmlformats.org/officeDocument/2006/relationships/vmlDrawing" Target="../drawings/vmlDrawing110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203.wmf"/><Relationship Id="rId14" Type="http://schemas.openxmlformats.org/officeDocument/2006/relationships/oleObject" Target="../embeddings/oleObject381.bin"/><Relationship Id="rId13" Type="http://schemas.openxmlformats.org/officeDocument/2006/relationships/image" Target="../media/image1202.wmf"/><Relationship Id="rId12" Type="http://schemas.openxmlformats.org/officeDocument/2006/relationships/oleObject" Target="../embeddings/oleObject380.bin"/><Relationship Id="rId11" Type="http://schemas.openxmlformats.org/officeDocument/2006/relationships/image" Target="../media/image1201.png"/><Relationship Id="rId10" Type="http://schemas.openxmlformats.org/officeDocument/2006/relationships/image" Target="../media/image1200.wmf"/><Relationship Id="rId1" Type="http://schemas.openxmlformats.org/officeDocument/2006/relationships/image" Target="../media/image1195.png"/></Relationships>
</file>

<file path=ppt/slides/_rels/slide1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9.png"/><Relationship Id="rId8" Type="http://schemas.openxmlformats.org/officeDocument/2006/relationships/image" Target="../media/image1208.wmf"/><Relationship Id="rId7" Type="http://schemas.openxmlformats.org/officeDocument/2006/relationships/oleObject" Target="../embeddings/oleObject384.bin"/><Relationship Id="rId6" Type="http://schemas.openxmlformats.org/officeDocument/2006/relationships/image" Target="../media/image1207.wmf"/><Relationship Id="rId5" Type="http://schemas.openxmlformats.org/officeDocument/2006/relationships/oleObject" Target="../embeddings/oleObject383.bin"/><Relationship Id="rId4" Type="http://schemas.openxmlformats.org/officeDocument/2006/relationships/image" Target="../media/image1206.png"/><Relationship Id="rId3" Type="http://schemas.openxmlformats.org/officeDocument/2006/relationships/image" Target="../media/image1205.wmf"/><Relationship Id="rId2" Type="http://schemas.openxmlformats.org/officeDocument/2006/relationships/oleObject" Target="../embeddings/oleObject382.bin"/><Relationship Id="rId15" Type="http://schemas.openxmlformats.org/officeDocument/2006/relationships/notesSlide" Target="../notesSlides/notesSlide100.xml"/><Relationship Id="rId14" Type="http://schemas.openxmlformats.org/officeDocument/2006/relationships/vmlDrawing" Target="../drawings/vmlDrawing11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10.png"/><Relationship Id="rId11" Type="http://schemas.openxmlformats.org/officeDocument/2006/relationships/image" Target="../media/image1197.wmf"/><Relationship Id="rId10" Type="http://schemas.openxmlformats.org/officeDocument/2006/relationships/oleObject" Target="../embeddings/oleObject385.bin"/><Relationship Id="rId1" Type="http://schemas.openxmlformats.org/officeDocument/2006/relationships/image" Target="../media/image1204.png"/></Relationships>
</file>

<file path=ppt/slides/_rels/slide1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7.png"/><Relationship Id="rId8" Type="http://schemas.openxmlformats.org/officeDocument/2006/relationships/image" Target="../media/image1216.png"/><Relationship Id="rId7" Type="http://schemas.openxmlformats.org/officeDocument/2006/relationships/image" Target="../media/image1215.png"/><Relationship Id="rId6" Type="http://schemas.openxmlformats.org/officeDocument/2006/relationships/image" Target="../media/image1214.wmf"/><Relationship Id="rId5" Type="http://schemas.openxmlformats.org/officeDocument/2006/relationships/oleObject" Target="../embeddings/oleObject387.bin"/><Relationship Id="rId4" Type="http://schemas.openxmlformats.org/officeDocument/2006/relationships/image" Target="../media/image1213.png"/><Relationship Id="rId3" Type="http://schemas.openxmlformats.org/officeDocument/2006/relationships/image" Target="../media/image1212.wmf"/><Relationship Id="rId2" Type="http://schemas.openxmlformats.org/officeDocument/2006/relationships/oleObject" Target="../embeddings/oleObject386.bin"/><Relationship Id="rId12" Type="http://schemas.openxmlformats.org/officeDocument/2006/relationships/notesSlide" Target="../notesSlides/notesSlide101.xml"/><Relationship Id="rId11" Type="http://schemas.openxmlformats.org/officeDocument/2006/relationships/vmlDrawing" Target="../drawings/vmlDrawing112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11.png"/></Relationships>
</file>

<file path=ppt/slides/_rels/slide18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2.xml"/><Relationship Id="rId8" Type="http://schemas.openxmlformats.org/officeDocument/2006/relationships/vmlDrawing" Target="../drawings/vmlDrawing11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21.png"/><Relationship Id="rId5" Type="http://schemas.openxmlformats.org/officeDocument/2006/relationships/image" Target="../media/image1220.emf"/><Relationship Id="rId4" Type="http://schemas.openxmlformats.org/officeDocument/2006/relationships/oleObject" Target="../embeddings/oleObject389.bin"/><Relationship Id="rId3" Type="http://schemas.openxmlformats.org/officeDocument/2006/relationships/image" Target="../media/image1219.wmf"/><Relationship Id="rId2" Type="http://schemas.openxmlformats.org/officeDocument/2006/relationships/oleObject" Target="../embeddings/oleObject388.bin"/><Relationship Id="rId1" Type="http://schemas.openxmlformats.org/officeDocument/2006/relationships/image" Target="../media/image1218.png"/></Relationships>
</file>

<file path=ppt/slides/_rels/slide18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25.png"/><Relationship Id="rId3" Type="http://schemas.openxmlformats.org/officeDocument/2006/relationships/image" Target="../media/image1224.png"/><Relationship Id="rId2" Type="http://schemas.openxmlformats.org/officeDocument/2006/relationships/image" Target="../media/image1223.png"/><Relationship Id="rId1" Type="http://schemas.openxmlformats.org/officeDocument/2006/relationships/image" Target="../media/image122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7.png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image" Target="../media/image96.png"/><Relationship Id="rId3" Type="http://schemas.openxmlformats.org/officeDocument/2006/relationships/image" Target="../media/image95.wmf"/><Relationship Id="rId2" Type="http://schemas.openxmlformats.org/officeDocument/2006/relationships/oleObject" Target="../embeddings/oleObject21.bin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8.png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3.bin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wmf"/><Relationship Id="rId2" Type="http://schemas.openxmlformats.org/officeDocument/2006/relationships/oleObject" Target="../embeddings/oleObject22.bin"/><Relationship Id="rId1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9.png"/><Relationship Id="rId8" Type="http://schemas.openxmlformats.org/officeDocument/2006/relationships/image" Target="../media/image118.png"/><Relationship Id="rId7" Type="http://schemas.openxmlformats.org/officeDocument/2006/relationships/image" Target="../media/image117.png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2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135.png"/><Relationship Id="rId14" Type="http://schemas.openxmlformats.org/officeDocument/2006/relationships/notesSlide" Target="../notesSlides/notesSlide24.xml"/><Relationship Id="rId13" Type="http://schemas.openxmlformats.org/officeDocument/2006/relationships/vmlDrawing" Target="../drawings/vmlDrawing14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43.png"/><Relationship Id="rId10" Type="http://schemas.openxmlformats.org/officeDocument/2006/relationships/image" Target="../media/image142.png"/><Relationship Id="rId1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7" Type="http://schemas.openxmlformats.org/officeDocument/2006/relationships/vmlDrawing" Target="../drawings/vmlDrawing3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4.png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.bin"/><Relationship Id="rId8" Type="http://schemas.openxmlformats.org/officeDocument/2006/relationships/image" Target="../media/image166.wmf"/><Relationship Id="rId7" Type="http://schemas.openxmlformats.org/officeDocument/2006/relationships/oleObject" Target="../embeddings/oleObject27.bin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64.png"/><Relationship Id="rId3" Type="http://schemas.openxmlformats.org/officeDocument/2006/relationships/image" Target="../media/image163.wmf"/><Relationship Id="rId23" Type="http://schemas.openxmlformats.org/officeDocument/2006/relationships/vmlDrawing" Target="../drawings/vmlDrawing15.v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174.png"/><Relationship Id="rId20" Type="http://schemas.openxmlformats.org/officeDocument/2006/relationships/image" Target="../media/image173.wmf"/><Relationship Id="rId2" Type="http://schemas.openxmlformats.org/officeDocument/2006/relationships/oleObject" Target="../embeddings/oleObject25.bin"/><Relationship Id="rId19" Type="http://schemas.openxmlformats.org/officeDocument/2006/relationships/oleObject" Target="../embeddings/oleObject32.bin"/><Relationship Id="rId18" Type="http://schemas.openxmlformats.org/officeDocument/2006/relationships/image" Target="../media/image172.png"/><Relationship Id="rId17" Type="http://schemas.openxmlformats.org/officeDocument/2006/relationships/image" Target="../media/image171.wmf"/><Relationship Id="rId16" Type="http://schemas.openxmlformats.org/officeDocument/2006/relationships/oleObject" Target="../embeddings/oleObject31.bin"/><Relationship Id="rId15" Type="http://schemas.openxmlformats.org/officeDocument/2006/relationships/image" Target="../media/image170.png"/><Relationship Id="rId14" Type="http://schemas.openxmlformats.org/officeDocument/2006/relationships/image" Target="../media/image169.wmf"/><Relationship Id="rId13" Type="http://schemas.openxmlformats.org/officeDocument/2006/relationships/oleObject" Target="../embeddings/oleObject30.bin"/><Relationship Id="rId12" Type="http://schemas.openxmlformats.org/officeDocument/2006/relationships/image" Target="../media/image168.wmf"/><Relationship Id="rId11" Type="http://schemas.openxmlformats.org/officeDocument/2006/relationships/oleObject" Target="../embeddings/oleObject29.bin"/><Relationship Id="rId10" Type="http://schemas.openxmlformats.org/officeDocument/2006/relationships/image" Target="../media/image167.wmf"/><Relationship Id="rId1" Type="http://schemas.openxmlformats.org/officeDocument/2006/relationships/image" Target="../media/image162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3.png"/><Relationship Id="rId8" Type="http://schemas.openxmlformats.org/officeDocument/2006/relationships/image" Target="../media/image182.png"/><Relationship Id="rId7" Type="http://schemas.openxmlformats.org/officeDocument/2006/relationships/image" Target="../media/image181.png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4" Type="http://schemas.openxmlformats.org/officeDocument/2006/relationships/notesSlide" Target="../notesSlides/notesSlide29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86.png"/><Relationship Id="rId11" Type="http://schemas.openxmlformats.org/officeDocument/2006/relationships/image" Target="../media/image185.png"/><Relationship Id="rId10" Type="http://schemas.openxmlformats.org/officeDocument/2006/relationships/image" Target="../media/image184.png"/><Relationship Id="rId1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4.png"/><Relationship Id="rId8" Type="http://schemas.openxmlformats.org/officeDocument/2006/relationships/image" Target="../media/image193.wmf"/><Relationship Id="rId7" Type="http://schemas.openxmlformats.org/officeDocument/2006/relationships/oleObject" Target="../embeddings/oleObject33.bin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3" Type="http://schemas.openxmlformats.org/officeDocument/2006/relationships/vmlDrawing" Target="../drawings/vmlDrawing16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96.png"/><Relationship Id="rId10" Type="http://schemas.openxmlformats.org/officeDocument/2006/relationships/image" Target="../media/image195.png"/><Relationship Id="rId1" Type="http://schemas.openxmlformats.org/officeDocument/2006/relationships/image" Target="../media/image187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png"/><Relationship Id="rId8" Type="http://schemas.openxmlformats.org/officeDocument/2006/relationships/image" Target="../media/image208.png"/><Relationship Id="rId7" Type="http://schemas.openxmlformats.org/officeDocument/2006/relationships/image" Target="../media/image207.png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wmf"/><Relationship Id="rId19" Type="http://schemas.openxmlformats.org/officeDocument/2006/relationships/vmlDrawing" Target="../drawings/vmlDrawing17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17.png"/><Relationship Id="rId16" Type="http://schemas.openxmlformats.org/officeDocument/2006/relationships/image" Target="../media/image216.png"/><Relationship Id="rId15" Type="http://schemas.openxmlformats.org/officeDocument/2006/relationships/image" Target="../media/image215.png"/><Relationship Id="rId14" Type="http://schemas.openxmlformats.org/officeDocument/2006/relationships/image" Target="../media/image214.png"/><Relationship Id="rId13" Type="http://schemas.openxmlformats.org/officeDocument/2006/relationships/image" Target="../media/image213.png"/><Relationship Id="rId12" Type="http://schemas.openxmlformats.org/officeDocument/2006/relationships/image" Target="../media/image212.png"/><Relationship Id="rId11" Type="http://schemas.openxmlformats.org/officeDocument/2006/relationships/image" Target="../media/image211.png"/><Relationship Id="rId10" Type="http://schemas.openxmlformats.org/officeDocument/2006/relationships/image" Target="../media/image210.png"/><Relationship Id="rId1" Type="http://schemas.openxmlformats.org/officeDocument/2006/relationships/oleObject" Target="../embeddings/oleObject34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6.png"/><Relationship Id="rId8" Type="http://schemas.openxmlformats.org/officeDocument/2006/relationships/image" Target="../media/image225.png"/><Relationship Id="rId7" Type="http://schemas.openxmlformats.org/officeDocument/2006/relationships/image" Target="../media/image224.png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27.png"/><Relationship Id="rId1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167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165.wmf"/><Relationship Id="rId3" Type="http://schemas.openxmlformats.org/officeDocument/2006/relationships/oleObject" Target="../embeddings/oleObject35.bin"/><Relationship Id="rId20" Type="http://schemas.openxmlformats.org/officeDocument/2006/relationships/notesSlide" Target="../notesSlides/notesSlide30.xml"/><Relationship Id="rId2" Type="http://schemas.openxmlformats.org/officeDocument/2006/relationships/image" Target="../media/image164.png"/><Relationship Id="rId19" Type="http://schemas.openxmlformats.org/officeDocument/2006/relationships/vmlDrawing" Target="../drawings/vmlDrawing18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33.png"/><Relationship Id="rId16" Type="http://schemas.openxmlformats.org/officeDocument/2006/relationships/image" Target="../media/image232.png"/><Relationship Id="rId15" Type="http://schemas.openxmlformats.org/officeDocument/2006/relationships/image" Target="../media/image231.png"/><Relationship Id="rId14" Type="http://schemas.openxmlformats.org/officeDocument/2006/relationships/image" Target="../media/image230.png"/><Relationship Id="rId13" Type="http://schemas.openxmlformats.org/officeDocument/2006/relationships/image" Target="../media/image229.png"/><Relationship Id="rId12" Type="http://schemas.openxmlformats.org/officeDocument/2006/relationships/image" Target="../media/image169.wmf"/><Relationship Id="rId11" Type="http://schemas.openxmlformats.org/officeDocument/2006/relationships/oleObject" Target="../embeddings/oleObject39.bin"/><Relationship Id="rId10" Type="http://schemas.openxmlformats.org/officeDocument/2006/relationships/image" Target="../media/image168.wmf"/><Relationship Id="rId1" Type="http://schemas.openxmlformats.org/officeDocument/2006/relationships/image" Target="../media/image22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2" Type="http://schemas.openxmlformats.org/officeDocument/2006/relationships/notesSlide" Target="../notesSlides/notesSlide2.xml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9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3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0.png"/><Relationship Id="rId8" Type="http://schemas.openxmlformats.org/officeDocument/2006/relationships/image" Target="../media/image249.png"/><Relationship Id="rId7" Type="http://schemas.openxmlformats.org/officeDocument/2006/relationships/image" Target="../media/image248.png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Relationship Id="rId3" Type="http://schemas.openxmlformats.org/officeDocument/2006/relationships/image" Target="../media/image244.png"/><Relationship Id="rId2" Type="http://schemas.openxmlformats.org/officeDocument/2006/relationships/image" Target="../media/image242.png"/><Relationship Id="rId12" Type="http://schemas.openxmlformats.org/officeDocument/2006/relationships/notesSlide" Target="../notesSlides/notesSlide33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51.png"/><Relationship Id="rId1" Type="http://schemas.openxmlformats.org/officeDocument/2006/relationships/image" Target="../media/image24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0" Type="http://schemas.openxmlformats.org/officeDocument/2006/relationships/notesSlide" Target="../notesSlides/notesSlide35.xml"/><Relationship Id="rId1" Type="http://schemas.openxmlformats.org/officeDocument/2006/relationships/image" Target="../media/image255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image" Target="../media/image263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9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8.wmf"/><Relationship Id="rId6" Type="http://schemas.openxmlformats.org/officeDocument/2006/relationships/oleObject" Target="../embeddings/oleObject42.bin"/><Relationship Id="rId5" Type="http://schemas.openxmlformats.org/officeDocument/2006/relationships/image" Target="../media/image267.png"/><Relationship Id="rId4" Type="http://schemas.openxmlformats.org/officeDocument/2006/relationships/image" Target="../media/image266.wmf"/><Relationship Id="rId3" Type="http://schemas.openxmlformats.org/officeDocument/2006/relationships/oleObject" Target="../embeddings/oleObject41.bin"/><Relationship Id="rId2" Type="http://schemas.openxmlformats.org/officeDocument/2006/relationships/image" Target="../media/image2.wmf"/><Relationship Id="rId10" Type="http://schemas.openxmlformats.org/officeDocument/2006/relationships/notesSlide" Target="../notesSlides/notesSlide37.xml"/><Relationship Id="rId1" Type="http://schemas.openxmlformats.org/officeDocument/2006/relationships/oleObject" Target="../embeddings/oleObject40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2.png"/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image" Target="../media/image269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9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7.png"/><Relationship Id="rId6" Type="http://schemas.openxmlformats.org/officeDocument/2006/relationships/image" Target="../media/image31.png"/><Relationship Id="rId5" Type="http://schemas.openxmlformats.org/officeDocument/2006/relationships/image" Target="../media/image272.png"/><Relationship Id="rId4" Type="http://schemas.openxmlformats.org/officeDocument/2006/relationships/image" Target="../media/image276.png"/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image" Target="../media/image273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0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84.png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image" Target="../media/image27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image" Target="../media/image28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image" Target="../media/image29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1.png"/><Relationship Id="rId7" Type="http://schemas.openxmlformats.org/officeDocument/2006/relationships/image" Target="../media/image300.png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0" Type="http://schemas.openxmlformats.org/officeDocument/2006/relationships/notesSlide" Target="../notesSlides/notesSlide43.xml"/><Relationship Id="rId1" Type="http://schemas.openxmlformats.org/officeDocument/2006/relationships/image" Target="../media/image29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3.png"/><Relationship Id="rId1" Type="http://schemas.openxmlformats.org/officeDocument/2006/relationships/image" Target="../media/image302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png"/><Relationship Id="rId8" Type="http://schemas.openxmlformats.org/officeDocument/2006/relationships/image" Target="../media/image310.png"/><Relationship Id="rId7" Type="http://schemas.openxmlformats.org/officeDocument/2006/relationships/image" Target="../media/image309.png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305.png"/><Relationship Id="rId12" Type="http://schemas.openxmlformats.org/officeDocument/2006/relationships/notesSlide" Target="../notesSlides/notesSlide45.xml"/><Relationship Id="rId11" Type="http://schemas.openxmlformats.org/officeDocument/2006/relationships/vmlDrawing" Target="../drawings/vmlDrawing20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04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0.png"/><Relationship Id="rId8" Type="http://schemas.openxmlformats.org/officeDocument/2006/relationships/image" Target="../media/image319.png"/><Relationship Id="rId7" Type="http://schemas.openxmlformats.org/officeDocument/2006/relationships/image" Target="../media/image318.png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2" Type="http://schemas.openxmlformats.org/officeDocument/2006/relationships/notesSlide" Target="../notesSlides/notesSlide4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21.png"/><Relationship Id="rId1" Type="http://schemas.openxmlformats.org/officeDocument/2006/relationships/image" Target="../media/image312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9.png"/><Relationship Id="rId8" Type="http://schemas.openxmlformats.org/officeDocument/2006/relationships/image" Target="../media/image328.png"/><Relationship Id="rId7" Type="http://schemas.openxmlformats.org/officeDocument/2006/relationships/image" Target="../media/image327.png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5" Type="http://schemas.openxmlformats.org/officeDocument/2006/relationships/notesSlide" Target="../notesSlides/notesSlide4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33.png"/><Relationship Id="rId12" Type="http://schemas.openxmlformats.org/officeDocument/2006/relationships/image" Target="../media/image332.png"/><Relationship Id="rId11" Type="http://schemas.openxmlformats.org/officeDocument/2006/relationships/image" Target="../media/image331.png"/><Relationship Id="rId10" Type="http://schemas.openxmlformats.org/officeDocument/2006/relationships/image" Target="../media/image330.png"/><Relationship Id="rId1" Type="http://schemas.openxmlformats.org/officeDocument/2006/relationships/image" Target="../media/image313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0.png"/><Relationship Id="rId8" Type="http://schemas.openxmlformats.org/officeDocument/2006/relationships/image" Target="../media/image339.png"/><Relationship Id="rId7" Type="http://schemas.openxmlformats.org/officeDocument/2006/relationships/image" Target="../media/image338.png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3" Type="http://schemas.openxmlformats.org/officeDocument/2006/relationships/image" Target="../media/image334.png"/><Relationship Id="rId2" Type="http://schemas.openxmlformats.org/officeDocument/2006/relationships/image" Target="../media/image299.png"/><Relationship Id="rId13" Type="http://schemas.openxmlformats.org/officeDocument/2006/relationships/notesSlide" Target="../notesSlides/notesSlide48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42.png"/><Relationship Id="rId10" Type="http://schemas.openxmlformats.org/officeDocument/2006/relationships/image" Target="../media/image341.png"/><Relationship Id="rId1" Type="http://schemas.openxmlformats.org/officeDocument/2006/relationships/image" Target="../media/image298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49.png"/><Relationship Id="rId7" Type="http://schemas.openxmlformats.org/officeDocument/2006/relationships/image" Target="../media/image348.png"/><Relationship Id="rId6" Type="http://schemas.openxmlformats.org/officeDocument/2006/relationships/image" Target="../media/image347.png"/><Relationship Id="rId5" Type="http://schemas.openxmlformats.org/officeDocument/2006/relationships/image" Target="../media/image346.wmf"/><Relationship Id="rId4" Type="http://schemas.openxmlformats.org/officeDocument/2006/relationships/oleObject" Target="../embeddings/oleObject44.bin"/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1" Type="http://schemas.openxmlformats.org/officeDocument/2006/relationships/notesSlide" Target="../notesSlides/notesSlide49.xml"/><Relationship Id="rId10" Type="http://schemas.openxmlformats.org/officeDocument/2006/relationships/vmlDrawing" Target="../drawings/vmlDrawing21.vml"/><Relationship Id="rId1" Type="http://schemas.openxmlformats.org/officeDocument/2006/relationships/image" Target="../media/image343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1.png"/><Relationship Id="rId1" Type="http://schemas.openxmlformats.org/officeDocument/2006/relationships/image" Target="../media/image35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w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2" Type="http://schemas.openxmlformats.org/officeDocument/2006/relationships/notesSlide" Target="../notesSlides/notesSlide4.xml"/><Relationship Id="rId11" Type="http://schemas.openxmlformats.org/officeDocument/2006/relationships/vmlDrawing" Target="../drawings/vmlDrawing5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Relationship Id="rId3" Type="http://schemas.openxmlformats.org/officeDocument/2006/relationships/image" Target="../media/image353.png"/><Relationship Id="rId2" Type="http://schemas.openxmlformats.org/officeDocument/2006/relationships/image" Target="../media/image352.emf"/><Relationship Id="rId1" Type="http://schemas.openxmlformats.org/officeDocument/2006/relationships/oleObject" Target="../embeddings/oleObject45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63.png"/><Relationship Id="rId7" Type="http://schemas.openxmlformats.org/officeDocument/2006/relationships/image" Target="../media/image362.png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w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358.png"/><Relationship Id="rId10" Type="http://schemas.openxmlformats.org/officeDocument/2006/relationships/vmlDrawing" Target="../drawings/vmlDrawing23.vml"/><Relationship Id="rId1" Type="http://schemas.openxmlformats.org/officeDocument/2006/relationships/image" Target="../media/image35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image" Target="../media/image364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image" Target="../media/image3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3.png"/><Relationship Id="rId1" Type="http://schemas.openxmlformats.org/officeDocument/2006/relationships/image" Target="../media/image372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image" Target="../media/image37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380.png"/><Relationship Id="rId1" Type="http://schemas.openxmlformats.org/officeDocument/2006/relationships/image" Target="../media/image379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7.png"/><Relationship Id="rId4" Type="http://schemas.openxmlformats.org/officeDocument/2006/relationships/image" Target="../media/image386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385.png"/><Relationship Id="rId1" Type="http://schemas.openxmlformats.org/officeDocument/2006/relationships/image" Target="../media/image384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8" Type="http://schemas.openxmlformats.org/officeDocument/2006/relationships/image" Target="../media/image392.wmf"/><Relationship Id="rId7" Type="http://schemas.openxmlformats.org/officeDocument/2006/relationships/oleObject" Target="../embeddings/oleObject51.bin"/><Relationship Id="rId67" Type="http://schemas.openxmlformats.org/officeDocument/2006/relationships/vmlDrawing" Target="../drawings/vmlDrawing26.vml"/><Relationship Id="rId66" Type="http://schemas.openxmlformats.org/officeDocument/2006/relationships/slideLayout" Target="../slideLayouts/slideLayout7.xml"/><Relationship Id="rId65" Type="http://schemas.openxmlformats.org/officeDocument/2006/relationships/image" Target="../media/image402.png"/><Relationship Id="rId64" Type="http://schemas.openxmlformats.org/officeDocument/2006/relationships/oleObject" Target="../embeddings/oleObject98.bin"/><Relationship Id="rId63" Type="http://schemas.openxmlformats.org/officeDocument/2006/relationships/oleObject" Target="../embeddings/oleObject97.bin"/><Relationship Id="rId62" Type="http://schemas.openxmlformats.org/officeDocument/2006/relationships/oleObject" Target="../embeddings/oleObject96.bin"/><Relationship Id="rId61" Type="http://schemas.openxmlformats.org/officeDocument/2006/relationships/oleObject" Target="../embeddings/oleObject95.bin"/><Relationship Id="rId60" Type="http://schemas.openxmlformats.org/officeDocument/2006/relationships/oleObject" Target="../embeddings/oleObject94.bin"/><Relationship Id="rId6" Type="http://schemas.openxmlformats.org/officeDocument/2006/relationships/image" Target="../media/image391.wmf"/><Relationship Id="rId59" Type="http://schemas.openxmlformats.org/officeDocument/2006/relationships/oleObject" Target="../embeddings/oleObject93.bin"/><Relationship Id="rId58" Type="http://schemas.openxmlformats.org/officeDocument/2006/relationships/oleObject" Target="../embeddings/oleObject92.bin"/><Relationship Id="rId57" Type="http://schemas.openxmlformats.org/officeDocument/2006/relationships/oleObject" Target="../embeddings/oleObject91.bin"/><Relationship Id="rId56" Type="http://schemas.openxmlformats.org/officeDocument/2006/relationships/oleObject" Target="../embeddings/oleObject90.bin"/><Relationship Id="rId55" Type="http://schemas.openxmlformats.org/officeDocument/2006/relationships/oleObject" Target="../embeddings/oleObject89.bin"/><Relationship Id="rId54" Type="http://schemas.openxmlformats.org/officeDocument/2006/relationships/oleObject" Target="../embeddings/oleObject88.bin"/><Relationship Id="rId53" Type="http://schemas.openxmlformats.org/officeDocument/2006/relationships/oleObject" Target="../embeddings/oleObject87.bin"/><Relationship Id="rId52" Type="http://schemas.openxmlformats.org/officeDocument/2006/relationships/oleObject" Target="../embeddings/oleObject86.bin"/><Relationship Id="rId51" Type="http://schemas.openxmlformats.org/officeDocument/2006/relationships/oleObject" Target="../embeddings/oleObject85.bin"/><Relationship Id="rId50" Type="http://schemas.openxmlformats.org/officeDocument/2006/relationships/oleObject" Target="../embeddings/oleObject84.bin"/><Relationship Id="rId5" Type="http://schemas.openxmlformats.org/officeDocument/2006/relationships/oleObject" Target="../embeddings/oleObject50.bin"/><Relationship Id="rId49" Type="http://schemas.openxmlformats.org/officeDocument/2006/relationships/oleObject" Target="../embeddings/oleObject83.bin"/><Relationship Id="rId48" Type="http://schemas.openxmlformats.org/officeDocument/2006/relationships/oleObject" Target="../embeddings/oleObject82.bin"/><Relationship Id="rId47" Type="http://schemas.openxmlformats.org/officeDocument/2006/relationships/oleObject" Target="../embeddings/oleObject81.bin"/><Relationship Id="rId46" Type="http://schemas.openxmlformats.org/officeDocument/2006/relationships/oleObject" Target="../embeddings/oleObject80.bin"/><Relationship Id="rId45" Type="http://schemas.openxmlformats.org/officeDocument/2006/relationships/oleObject" Target="../embeddings/oleObject79.bin"/><Relationship Id="rId44" Type="http://schemas.openxmlformats.org/officeDocument/2006/relationships/oleObject" Target="../embeddings/oleObject78.bin"/><Relationship Id="rId43" Type="http://schemas.openxmlformats.org/officeDocument/2006/relationships/oleObject" Target="../embeddings/oleObject77.bin"/><Relationship Id="rId42" Type="http://schemas.openxmlformats.org/officeDocument/2006/relationships/oleObject" Target="../embeddings/oleObject76.bin"/><Relationship Id="rId41" Type="http://schemas.openxmlformats.org/officeDocument/2006/relationships/oleObject" Target="../embeddings/oleObject75.bin"/><Relationship Id="rId40" Type="http://schemas.openxmlformats.org/officeDocument/2006/relationships/oleObject" Target="../embeddings/oleObject74.bin"/><Relationship Id="rId4" Type="http://schemas.openxmlformats.org/officeDocument/2006/relationships/image" Target="../media/image390.wmf"/><Relationship Id="rId39" Type="http://schemas.openxmlformats.org/officeDocument/2006/relationships/oleObject" Target="../embeddings/oleObject73.bin"/><Relationship Id="rId38" Type="http://schemas.openxmlformats.org/officeDocument/2006/relationships/oleObject" Target="../embeddings/oleObject72.bin"/><Relationship Id="rId37" Type="http://schemas.openxmlformats.org/officeDocument/2006/relationships/oleObject" Target="../embeddings/oleObject71.bin"/><Relationship Id="rId36" Type="http://schemas.openxmlformats.org/officeDocument/2006/relationships/image" Target="../media/image401.wmf"/><Relationship Id="rId35" Type="http://schemas.openxmlformats.org/officeDocument/2006/relationships/oleObject" Target="../embeddings/oleObject70.bin"/><Relationship Id="rId34" Type="http://schemas.openxmlformats.org/officeDocument/2006/relationships/oleObject" Target="../embeddings/oleObject69.bin"/><Relationship Id="rId33" Type="http://schemas.openxmlformats.org/officeDocument/2006/relationships/image" Target="../media/image400.wmf"/><Relationship Id="rId32" Type="http://schemas.openxmlformats.org/officeDocument/2006/relationships/oleObject" Target="../embeddings/oleObject68.bin"/><Relationship Id="rId31" Type="http://schemas.openxmlformats.org/officeDocument/2006/relationships/oleObject" Target="../embeddings/oleObject67.bin"/><Relationship Id="rId30" Type="http://schemas.openxmlformats.org/officeDocument/2006/relationships/oleObject" Target="../embeddings/oleObject66.bin"/><Relationship Id="rId3" Type="http://schemas.openxmlformats.org/officeDocument/2006/relationships/oleObject" Target="../embeddings/oleObject49.bin"/><Relationship Id="rId29" Type="http://schemas.openxmlformats.org/officeDocument/2006/relationships/oleObject" Target="../embeddings/oleObject65.bin"/><Relationship Id="rId28" Type="http://schemas.openxmlformats.org/officeDocument/2006/relationships/oleObject" Target="../embeddings/oleObject64.bin"/><Relationship Id="rId27" Type="http://schemas.openxmlformats.org/officeDocument/2006/relationships/image" Target="../media/image399.wmf"/><Relationship Id="rId26" Type="http://schemas.openxmlformats.org/officeDocument/2006/relationships/oleObject" Target="../embeddings/oleObject63.bin"/><Relationship Id="rId25" Type="http://schemas.openxmlformats.org/officeDocument/2006/relationships/oleObject" Target="../embeddings/oleObject62.bin"/><Relationship Id="rId24" Type="http://schemas.openxmlformats.org/officeDocument/2006/relationships/image" Target="../media/image398.wmf"/><Relationship Id="rId23" Type="http://schemas.openxmlformats.org/officeDocument/2006/relationships/oleObject" Target="../embeddings/oleObject61.bin"/><Relationship Id="rId22" Type="http://schemas.openxmlformats.org/officeDocument/2006/relationships/oleObject" Target="../embeddings/oleObject60.bin"/><Relationship Id="rId21" Type="http://schemas.openxmlformats.org/officeDocument/2006/relationships/oleObject" Target="../embeddings/oleObject59.bin"/><Relationship Id="rId20" Type="http://schemas.openxmlformats.org/officeDocument/2006/relationships/oleObject" Target="../embeddings/oleObject58.bin"/><Relationship Id="rId2" Type="http://schemas.openxmlformats.org/officeDocument/2006/relationships/image" Target="../media/image389.png"/><Relationship Id="rId19" Type="http://schemas.openxmlformats.org/officeDocument/2006/relationships/oleObject" Target="../embeddings/oleObject57.bin"/><Relationship Id="rId18" Type="http://schemas.openxmlformats.org/officeDocument/2006/relationships/image" Target="../media/image397.wmf"/><Relationship Id="rId17" Type="http://schemas.openxmlformats.org/officeDocument/2006/relationships/oleObject" Target="../embeddings/oleObject56.bin"/><Relationship Id="rId16" Type="http://schemas.openxmlformats.org/officeDocument/2006/relationships/image" Target="../media/image396.wmf"/><Relationship Id="rId15" Type="http://schemas.openxmlformats.org/officeDocument/2006/relationships/oleObject" Target="../embeddings/oleObject55.bin"/><Relationship Id="rId14" Type="http://schemas.openxmlformats.org/officeDocument/2006/relationships/image" Target="../media/image395.wmf"/><Relationship Id="rId13" Type="http://schemas.openxmlformats.org/officeDocument/2006/relationships/oleObject" Target="../embeddings/oleObject54.bin"/><Relationship Id="rId12" Type="http://schemas.openxmlformats.org/officeDocument/2006/relationships/image" Target="../media/image394.wmf"/><Relationship Id="rId11" Type="http://schemas.openxmlformats.org/officeDocument/2006/relationships/oleObject" Target="../embeddings/oleObject53.bin"/><Relationship Id="rId10" Type="http://schemas.openxmlformats.org/officeDocument/2006/relationships/image" Target="../media/image393.wmf"/><Relationship Id="rId1" Type="http://schemas.openxmlformats.org/officeDocument/2006/relationships/image" Target="../media/image388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6.png"/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image" Target="../media/image40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42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13.png"/><Relationship Id="rId6" Type="http://schemas.openxmlformats.org/officeDocument/2006/relationships/image" Target="../media/image412.png"/><Relationship Id="rId5" Type="http://schemas.openxmlformats.org/officeDocument/2006/relationships/image" Target="../media/image411.png"/><Relationship Id="rId4" Type="http://schemas.openxmlformats.org/officeDocument/2006/relationships/image" Target="../media/image410.png"/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image" Target="../media/image407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8.png"/><Relationship Id="rId4" Type="http://schemas.openxmlformats.org/officeDocument/2006/relationships/image" Target="../media/image417.png"/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image" Target="../media/image41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image" Target="../media/image419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31.png"/><Relationship Id="rId7" Type="http://schemas.openxmlformats.org/officeDocument/2006/relationships/image" Target="../media/image430.png"/><Relationship Id="rId6" Type="http://schemas.openxmlformats.org/officeDocument/2006/relationships/image" Target="../media/image423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0" Type="http://schemas.openxmlformats.org/officeDocument/2006/relationships/notesSlide" Target="../notesSlides/notesSlide53.xml"/><Relationship Id="rId1" Type="http://schemas.openxmlformats.org/officeDocument/2006/relationships/image" Target="../media/image42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image" Target="../media/image432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42.png"/><Relationship Id="rId4" Type="http://schemas.openxmlformats.org/officeDocument/2006/relationships/image" Target="../media/image441.png"/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image" Target="../media/image438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6.xml"/><Relationship Id="rId8" Type="http://schemas.openxmlformats.org/officeDocument/2006/relationships/vmlDrawing" Target="../drawings/vmlDrawing27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46.png"/><Relationship Id="rId5" Type="http://schemas.openxmlformats.org/officeDocument/2006/relationships/image" Target="../media/image445.wmf"/><Relationship Id="rId4" Type="http://schemas.openxmlformats.org/officeDocument/2006/relationships/oleObject" Target="../embeddings/oleObject100.bin"/><Relationship Id="rId3" Type="http://schemas.openxmlformats.org/officeDocument/2006/relationships/image" Target="../media/image444.wmf"/><Relationship Id="rId2" Type="http://schemas.openxmlformats.org/officeDocument/2006/relationships/oleObject" Target="../embeddings/oleObject99.bin"/><Relationship Id="rId1" Type="http://schemas.openxmlformats.org/officeDocument/2006/relationships/image" Target="../media/image44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53.png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image" Target="../media/image447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2.png"/><Relationship Id="rId8" Type="http://schemas.openxmlformats.org/officeDocument/2006/relationships/image" Target="../media/image461.png"/><Relationship Id="rId7" Type="http://schemas.openxmlformats.org/officeDocument/2006/relationships/image" Target="../media/image460.png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4" Type="http://schemas.openxmlformats.org/officeDocument/2006/relationships/image" Target="../media/image457.png"/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63.png"/><Relationship Id="rId1" Type="http://schemas.openxmlformats.org/officeDocument/2006/relationships/image" Target="../media/image454.png"/></Relationships>
</file>

<file path=ppt/slides/_rels/slide7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png"/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image" Target="../media/image4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54.wmf"/><Relationship Id="rId1" Type="http://schemas.openxmlformats.org/officeDocument/2006/relationships/oleObject" Target="../embeddings/oleObject9.bin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5.bin"/><Relationship Id="rId8" Type="http://schemas.openxmlformats.org/officeDocument/2006/relationships/image" Target="../media/image473.emf"/><Relationship Id="rId7" Type="http://schemas.openxmlformats.org/officeDocument/2006/relationships/oleObject" Target="../embeddings/oleObject104.bin"/><Relationship Id="rId6" Type="http://schemas.openxmlformats.org/officeDocument/2006/relationships/image" Target="../media/image472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471.wmf"/><Relationship Id="rId32" Type="http://schemas.openxmlformats.org/officeDocument/2006/relationships/vmlDrawing" Target="../drawings/vmlDrawing28.v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484.wmf"/><Relationship Id="rId3" Type="http://schemas.openxmlformats.org/officeDocument/2006/relationships/oleObject" Target="../embeddings/oleObject102.bin"/><Relationship Id="rId29" Type="http://schemas.openxmlformats.org/officeDocument/2006/relationships/oleObject" Target="../embeddings/oleObject115.bin"/><Relationship Id="rId28" Type="http://schemas.openxmlformats.org/officeDocument/2006/relationships/image" Target="../media/image483.wmf"/><Relationship Id="rId27" Type="http://schemas.openxmlformats.org/officeDocument/2006/relationships/oleObject" Target="../embeddings/oleObject114.bin"/><Relationship Id="rId26" Type="http://schemas.openxmlformats.org/officeDocument/2006/relationships/image" Target="../media/image482.wmf"/><Relationship Id="rId25" Type="http://schemas.openxmlformats.org/officeDocument/2006/relationships/oleObject" Target="../embeddings/oleObject113.bin"/><Relationship Id="rId24" Type="http://schemas.openxmlformats.org/officeDocument/2006/relationships/image" Target="../media/image481.wmf"/><Relationship Id="rId23" Type="http://schemas.openxmlformats.org/officeDocument/2006/relationships/oleObject" Target="../embeddings/oleObject112.bin"/><Relationship Id="rId22" Type="http://schemas.openxmlformats.org/officeDocument/2006/relationships/image" Target="../media/image480.wmf"/><Relationship Id="rId21" Type="http://schemas.openxmlformats.org/officeDocument/2006/relationships/oleObject" Target="../embeddings/oleObject111.bin"/><Relationship Id="rId20" Type="http://schemas.openxmlformats.org/officeDocument/2006/relationships/image" Target="../media/image479.wmf"/><Relationship Id="rId2" Type="http://schemas.openxmlformats.org/officeDocument/2006/relationships/image" Target="../media/image470.wmf"/><Relationship Id="rId19" Type="http://schemas.openxmlformats.org/officeDocument/2006/relationships/oleObject" Target="../embeddings/oleObject110.bin"/><Relationship Id="rId18" Type="http://schemas.openxmlformats.org/officeDocument/2006/relationships/image" Target="../media/image478.emf"/><Relationship Id="rId17" Type="http://schemas.openxmlformats.org/officeDocument/2006/relationships/oleObject" Target="../embeddings/oleObject109.bin"/><Relationship Id="rId16" Type="http://schemas.openxmlformats.org/officeDocument/2006/relationships/image" Target="../media/image477.emf"/><Relationship Id="rId15" Type="http://schemas.openxmlformats.org/officeDocument/2006/relationships/oleObject" Target="../embeddings/oleObject108.bin"/><Relationship Id="rId14" Type="http://schemas.openxmlformats.org/officeDocument/2006/relationships/image" Target="../media/image476.emf"/><Relationship Id="rId13" Type="http://schemas.openxmlformats.org/officeDocument/2006/relationships/oleObject" Target="../embeddings/oleObject107.bin"/><Relationship Id="rId12" Type="http://schemas.openxmlformats.org/officeDocument/2006/relationships/image" Target="../media/image475.emf"/><Relationship Id="rId11" Type="http://schemas.openxmlformats.org/officeDocument/2006/relationships/oleObject" Target="../embeddings/oleObject106.bin"/><Relationship Id="rId10" Type="http://schemas.openxmlformats.org/officeDocument/2006/relationships/image" Target="../media/image474.emf"/><Relationship Id="rId1" Type="http://schemas.openxmlformats.org/officeDocument/2006/relationships/oleObject" Target="../embeddings/oleObject101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0.bin"/><Relationship Id="rId8" Type="http://schemas.openxmlformats.org/officeDocument/2006/relationships/image" Target="../media/image488.wmf"/><Relationship Id="rId7" Type="http://schemas.openxmlformats.org/officeDocument/2006/relationships/oleObject" Target="../embeddings/oleObject119.bin"/><Relationship Id="rId6" Type="http://schemas.openxmlformats.org/officeDocument/2006/relationships/image" Target="../media/image487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486.wmf"/><Relationship Id="rId3" Type="http://schemas.openxmlformats.org/officeDocument/2006/relationships/oleObject" Target="../embeddings/oleObject117.bin"/><Relationship Id="rId22" Type="http://schemas.openxmlformats.org/officeDocument/2006/relationships/vmlDrawing" Target="../drawings/vmlDrawing29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495.png"/><Relationship Id="rId2" Type="http://schemas.openxmlformats.org/officeDocument/2006/relationships/image" Target="../media/image485.wmf"/><Relationship Id="rId19" Type="http://schemas.openxmlformats.org/officeDocument/2006/relationships/image" Target="../media/image494.png"/><Relationship Id="rId18" Type="http://schemas.openxmlformats.org/officeDocument/2006/relationships/image" Target="../media/image493.wmf"/><Relationship Id="rId17" Type="http://schemas.openxmlformats.org/officeDocument/2006/relationships/oleObject" Target="../embeddings/oleObject124.bin"/><Relationship Id="rId16" Type="http://schemas.openxmlformats.org/officeDocument/2006/relationships/image" Target="../media/image492.wmf"/><Relationship Id="rId15" Type="http://schemas.openxmlformats.org/officeDocument/2006/relationships/oleObject" Target="../embeddings/oleObject123.bin"/><Relationship Id="rId14" Type="http://schemas.openxmlformats.org/officeDocument/2006/relationships/image" Target="../media/image491.wmf"/><Relationship Id="rId13" Type="http://schemas.openxmlformats.org/officeDocument/2006/relationships/oleObject" Target="../embeddings/oleObject122.bin"/><Relationship Id="rId12" Type="http://schemas.openxmlformats.org/officeDocument/2006/relationships/image" Target="../media/image490.wmf"/><Relationship Id="rId11" Type="http://schemas.openxmlformats.org/officeDocument/2006/relationships/oleObject" Target="../embeddings/oleObject121.bin"/><Relationship Id="rId10" Type="http://schemas.openxmlformats.org/officeDocument/2006/relationships/image" Target="../media/image489.wmf"/><Relationship Id="rId1" Type="http://schemas.openxmlformats.org/officeDocument/2006/relationships/oleObject" Target="../embeddings/oleObject116.bin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7.xml"/><Relationship Id="rId8" Type="http://schemas.openxmlformats.org/officeDocument/2006/relationships/vmlDrawing" Target="../drawings/vmlDrawing30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99.png"/><Relationship Id="rId5" Type="http://schemas.openxmlformats.org/officeDocument/2006/relationships/image" Target="../media/image498.wmf"/><Relationship Id="rId4" Type="http://schemas.openxmlformats.org/officeDocument/2006/relationships/oleObject" Target="../embeddings/oleObject126.bin"/><Relationship Id="rId3" Type="http://schemas.openxmlformats.org/officeDocument/2006/relationships/image" Target="../media/image497.wmf"/><Relationship Id="rId2" Type="http://schemas.openxmlformats.org/officeDocument/2006/relationships/oleObject" Target="../embeddings/oleObject125.bin"/><Relationship Id="rId1" Type="http://schemas.openxmlformats.org/officeDocument/2006/relationships/image" Target="../media/image496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04.png"/><Relationship Id="rId6" Type="http://schemas.openxmlformats.org/officeDocument/2006/relationships/image" Target="../media/image503.wmf"/><Relationship Id="rId5" Type="http://schemas.openxmlformats.org/officeDocument/2006/relationships/oleObject" Target="../embeddings/oleObject128.bin"/><Relationship Id="rId4" Type="http://schemas.openxmlformats.org/officeDocument/2006/relationships/image" Target="../media/image502.png"/><Relationship Id="rId3" Type="http://schemas.openxmlformats.org/officeDocument/2006/relationships/image" Target="../media/image501.wmf"/><Relationship Id="rId2" Type="http://schemas.openxmlformats.org/officeDocument/2006/relationships/oleObject" Target="../embeddings/oleObject127.bin"/><Relationship Id="rId10" Type="http://schemas.openxmlformats.org/officeDocument/2006/relationships/notesSlide" Target="../notesSlides/notesSlide58.xml"/><Relationship Id="rId1" Type="http://schemas.openxmlformats.org/officeDocument/2006/relationships/image" Target="../media/image500.png"/></Relationships>
</file>

<file path=ppt/slides/_rels/slide8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9.png"/><Relationship Id="rId4" Type="http://schemas.openxmlformats.org/officeDocument/2006/relationships/image" Target="../media/image508.png"/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image" Target="../media/image505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image" Target="../media/image510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2.bin"/><Relationship Id="rId8" Type="http://schemas.openxmlformats.org/officeDocument/2006/relationships/image" Target="../media/image517.png"/><Relationship Id="rId7" Type="http://schemas.openxmlformats.org/officeDocument/2006/relationships/image" Target="../media/image516.emf"/><Relationship Id="rId6" Type="http://schemas.openxmlformats.org/officeDocument/2006/relationships/oleObject" Target="../embeddings/oleObject131.bin"/><Relationship Id="rId5" Type="http://schemas.openxmlformats.org/officeDocument/2006/relationships/image" Target="../media/image515.emf"/><Relationship Id="rId4" Type="http://schemas.openxmlformats.org/officeDocument/2006/relationships/oleObject" Target="../embeddings/oleObject130.bin"/><Relationship Id="rId3" Type="http://schemas.openxmlformats.org/officeDocument/2006/relationships/image" Target="../media/image514.emf"/><Relationship Id="rId2" Type="http://schemas.openxmlformats.org/officeDocument/2006/relationships/oleObject" Target="../embeddings/oleObject129.bin"/><Relationship Id="rId15" Type="http://schemas.openxmlformats.org/officeDocument/2006/relationships/notesSlide" Target="../notesSlides/notesSlide61.xml"/><Relationship Id="rId14" Type="http://schemas.openxmlformats.org/officeDocument/2006/relationships/vmlDrawing" Target="../drawings/vmlDrawing32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19.wmf"/><Relationship Id="rId11" Type="http://schemas.openxmlformats.org/officeDocument/2006/relationships/oleObject" Target="../embeddings/oleObject133.bin"/><Relationship Id="rId10" Type="http://schemas.openxmlformats.org/officeDocument/2006/relationships/image" Target="../media/image518.wmf"/><Relationship Id="rId1" Type="http://schemas.openxmlformats.org/officeDocument/2006/relationships/image" Target="../media/image513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5.png"/><Relationship Id="rId8" Type="http://schemas.openxmlformats.org/officeDocument/2006/relationships/image" Target="../media/image524.wmf"/><Relationship Id="rId7" Type="http://schemas.openxmlformats.org/officeDocument/2006/relationships/oleObject" Target="../embeddings/oleObject136.bin"/><Relationship Id="rId6" Type="http://schemas.openxmlformats.org/officeDocument/2006/relationships/image" Target="../media/image523.png"/><Relationship Id="rId5" Type="http://schemas.openxmlformats.org/officeDocument/2006/relationships/image" Target="../media/image522.wmf"/><Relationship Id="rId4" Type="http://schemas.openxmlformats.org/officeDocument/2006/relationships/oleObject" Target="../embeddings/oleObject135.bin"/><Relationship Id="rId3" Type="http://schemas.openxmlformats.org/officeDocument/2006/relationships/image" Target="../media/image521.wmf"/><Relationship Id="rId2" Type="http://schemas.openxmlformats.org/officeDocument/2006/relationships/oleObject" Target="../embeddings/oleObject134.bin"/><Relationship Id="rId11" Type="http://schemas.openxmlformats.org/officeDocument/2006/relationships/vmlDrawing" Target="../drawings/vmlDrawing33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20.pn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4.png"/><Relationship Id="rId8" Type="http://schemas.openxmlformats.org/officeDocument/2006/relationships/image" Target="../media/image533.png"/><Relationship Id="rId7" Type="http://schemas.openxmlformats.org/officeDocument/2006/relationships/image" Target="../media/image532.png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535.png"/><Relationship Id="rId1" Type="http://schemas.openxmlformats.org/officeDocument/2006/relationships/image" Target="../media/image526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2.wmf"/><Relationship Id="rId8" Type="http://schemas.openxmlformats.org/officeDocument/2006/relationships/oleObject" Target="../embeddings/oleObject138.bin"/><Relationship Id="rId7" Type="http://schemas.openxmlformats.org/officeDocument/2006/relationships/image" Target="../media/image541.png"/><Relationship Id="rId6" Type="http://schemas.openxmlformats.org/officeDocument/2006/relationships/image" Target="../media/image540.wmf"/><Relationship Id="rId5" Type="http://schemas.openxmlformats.org/officeDocument/2006/relationships/oleObject" Target="../embeddings/oleObject137.bin"/><Relationship Id="rId4" Type="http://schemas.openxmlformats.org/officeDocument/2006/relationships/image" Target="../media/image539.png"/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9" Type="http://schemas.openxmlformats.org/officeDocument/2006/relationships/notesSlide" Target="../notesSlides/notesSlide62.xml"/><Relationship Id="rId18" Type="http://schemas.openxmlformats.org/officeDocument/2006/relationships/vmlDrawing" Target="../drawings/vmlDrawing34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546.png"/><Relationship Id="rId15" Type="http://schemas.openxmlformats.org/officeDocument/2006/relationships/image" Target="../media/image545.wmf"/><Relationship Id="rId14" Type="http://schemas.openxmlformats.org/officeDocument/2006/relationships/oleObject" Target="../embeddings/oleObject141.bin"/><Relationship Id="rId13" Type="http://schemas.openxmlformats.org/officeDocument/2006/relationships/image" Target="../media/image544.wmf"/><Relationship Id="rId12" Type="http://schemas.openxmlformats.org/officeDocument/2006/relationships/oleObject" Target="../embeddings/oleObject140.bin"/><Relationship Id="rId11" Type="http://schemas.openxmlformats.org/officeDocument/2006/relationships/image" Target="../media/image543.wmf"/><Relationship Id="rId10" Type="http://schemas.openxmlformats.org/officeDocument/2006/relationships/oleObject" Target="../embeddings/oleObject139.bin"/><Relationship Id="rId1" Type="http://schemas.openxmlformats.org/officeDocument/2006/relationships/image" Target="../media/image5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3.wmf"/><Relationship Id="rId8" Type="http://schemas.openxmlformats.org/officeDocument/2006/relationships/oleObject" Target="../embeddings/oleObject143.bin"/><Relationship Id="rId7" Type="http://schemas.openxmlformats.org/officeDocument/2006/relationships/image" Target="../media/image552.png"/><Relationship Id="rId6" Type="http://schemas.openxmlformats.org/officeDocument/2006/relationships/image" Target="../media/image551.png"/><Relationship Id="rId5" Type="http://schemas.openxmlformats.org/officeDocument/2006/relationships/image" Target="../media/image550.png"/><Relationship Id="rId4" Type="http://schemas.openxmlformats.org/officeDocument/2006/relationships/image" Target="../media/image549.png"/><Relationship Id="rId3" Type="http://schemas.openxmlformats.org/officeDocument/2006/relationships/image" Target="../media/image548.wmf"/><Relationship Id="rId25" Type="http://schemas.openxmlformats.org/officeDocument/2006/relationships/vmlDrawing" Target="../drawings/vmlDrawing35.v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565.png"/><Relationship Id="rId22" Type="http://schemas.openxmlformats.org/officeDocument/2006/relationships/image" Target="../media/image564.wmf"/><Relationship Id="rId21" Type="http://schemas.openxmlformats.org/officeDocument/2006/relationships/oleObject" Target="../embeddings/oleObject145.bin"/><Relationship Id="rId20" Type="http://schemas.openxmlformats.org/officeDocument/2006/relationships/image" Target="../media/image563.png"/><Relationship Id="rId2" Type="http://schemas.openxmlformats.org/officeDocument/2006/relationships/oleObject" Target="../embeddings/oleObject142.bin"/><Relationship Id="rId19" Type="http://schemas.openxmlformats.org/officeDocument/2006/relationships/image" Target="../media/image562.png"/><Relationship Id="rId18" Type="http://schemas.openxmlformats.org/officeDocument/2006/relationships/image" Target="../media/image561.png"/><Relationship Id="rId17" Type="http://schemas.openxmlformats.org/officeDocument/2006/relationships/image" Target="../media/image560.png"/><Relationship Id="rId16" Type="http://schemas.openxmlformats.org/officeDocument/2006/relationships/image" Target="../media/image559.wmf"/><Relationship Id="rId15" Type="http://schemas.openxmlformats.org/officeDocument/2006/relationships/oleObject" Target="../embeddings/oleObject144.bin"/><Relationship Id="rId14" Type="http://schemas.openxmlformats.org/officeDocument/2006/relationships/image" Target="../media/image558.png"/><Relationship Id="rId13" Type="http://schemas.openxmlformats.org/officeDocument/2006/relationships/image" Target="../media/image557.png"/><Relationship Id="rId12" Type="http://schemas.openxmlformats.org/officeDocument/2006/relationships/image" Target="../media/image556.png"/><Relationship Id="rId11" Type="http://schemas.openxmlformats.org/officeDocument/2006/relationships/image" Target="../media/image555.png"/><Relationship Id="rId10" Type="http://schemas.openxmlformats.org/officeDocument/2006/relationships/image" Target="../media/image554.png"/><Relationship Id="rId1" Type="http://schemas.openxmlformats.org/officeDocument/2006/relationships/image" Target="../media/image547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2.wmf"/><Relationship Id="rId8" Type="http://schemas.openxmlformats.org/officeDocument/2006/relationships/oleObject" Target="../embeddings/oleObject147.bin"/><Relationship Id="rId7" Type="http://schemas.openxmlformats.org/officeDocument/2006/relationships/image" Target="../media/image571.png"/><Relationship Id="rId6" Type="http://schemas.openxmlformats.org/officeDocument/2006/relationships/image" Target="../media/image570.png"/><Relationship Id="rId5" Type="http://schemas.openxmlformats.org/officeDocument/2006/relationships/image" Target="../media/image569.wmf"/><Relationship Id="rId4" Type="http://schemas.openxmlformats.org/officeDocument/2006/relationships/oleObject" Target="../embeddings/oleObject146.bin"/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4" Type="http://schemas.openxmlformats.org/officeDocument/2006/relationships/vmlDrawing" Target="../drawings/vmlDrawing36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74.wmf"/><Relationship Id="rId11" Type="http://schemas.openxmlformats.org/officeDocument/2006/relationships/oleObject" Target="../embeddings/oleObject148.bin"/><Relationship Id="rId10" Type="http://schemas.openxmlformats.org/officeDocument/2006/relationships/image" Target="../media/image573.png"/><Relationship Id="rId1" Type="http://schemas.openxmlformats.org/officeDocument/2006/relationships/image" Target="../media/image56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80.png"/><Relationship Id="rId6" Type="http://schemas.openxmlformats.org/officeDocument/2006/relationships/image" Target="../media/image579.png"/><Relationship Id="rId5" Type="http://schemas.openxmlformats.org/officeDocument/2006/relationships/image" Target="../media/image554.png"/><Relationship Id="rId4" Type="http://schemas.openxmlformats.org/officeDocument/2006/relationships/image" Target="../media/image578.png"/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image" Target="../media/image575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5.wmf"/><Relationship Id="rId8" Type="http://schemas.openxmlformats.org/officeDocument/2006/relationships/oleObject" Target="../embeddings/oleObject152.bin"/><Relationship Id="rId7" Type="http://schemas.openxmlformats.org/officeDocument/2006/relationships/image" Target="../media/image584.wmf"/><Relationship Id="rId6" Type="http://schemas.openxmlformats.org/officeDocument/2006/relationships/oleObject" Target="../embeddings/oleObject151.bin"/><Relationship Id="rId5" Type="http://schemas.openxmlformats.org/officeDocument/2006/relationships/image" Target="../media/image583.wmf"/><Relationship Id="rId4" Type="http://schemas.openxmlformats.org/officeDocument/2006/relationships/oleObject" Target="../embeddings/oleObject150.bin"/><Relationship Id="rId3" Type="http://schemas.openxmlformats.org/officeDocument/2006/relationships/image" Target="../media/image582.wmf"/><Relationship Id="rId2" Type="http://schemas.openxmlformats.org/officeDocument/2006/relationships/oleObject" Target="../embeddings/oleObject149.bin"/><Relationship Id="rId19" Type="http://schemas.openxmlformats.org/officeDocument/2006/relationships/vmlDrawing" Target="../drawings/vmlDrawing37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591.png"/><Relationship Id="rId16" Type="http://schemas.openxmlformats.org/officeDocument/2006/relationships/image" Target="../media/image590.png"/><Relationship Id="rId15" Type="http://schemas.openxmlformats.org/officeDocument/2006/relationships/image" Target="../media/image589.wmf"/><Relationship Id="rId14" Type="http://schemas.openxmlformats.org/officeDocument/2006/relationships/oleObject" Target="../embeddings/oleObject154.bin"/><Relationship Id="rId13" Type="http://schemas.openxmlformats.org/officeDocument/2006/relationships/image" Target="../media/image588.wmf"/><Relationship Id="rId12" Type="http://schemas.openxmlformats.org/officeDocument/2006/relationships/oleObject" Target="../embeddings/oleObject153.bin"/><Relationship Id="rId11" Type="http://schemas.openxmlformats.org/officeDocument/2006/relationships/image" Target="../media/image587.png"/><Relationship Id="rId10" Type="http://schemas.openxmlformats.org/officeDocument/2006/relationships/image" Target="../media/image586.png"/><Relationship Id="rId1" Type="http://schemas.openxmlformats.org/officeDocument/2006/relationships/image" Target="../media/image581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image" Target="../media/image592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02.png"/><Relationship Id="rId7" Type="http://schemas.openxmlformats.org/officeDocument/2006/relationships/image" Target="../media/image601.png"/><Relationship Id="rId6" Type="http://schemas.openxmlformats.org/officeDocument/2006/relationships/image" Target="../media/image600.png"/><Relationship Id="rId5" Type="http://schemas.openxmlformats.org/officeDocument/2006/relationships/image" Target="../media/image599.png"/><Relationship Id="rId4" Type="http://schemas.openxmlformats.org/officeDocument/2006/relationships/image" Target="../media/image598.png"/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image" Target="../media/image59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09.png"/><Relationship Id="rId6" Type="http://schemas.openxmlformats.org/officeDocument/2006/relationships/image" Target="../media/image608.png"/><Relationship Id="rId5" Type="http://schemas.openxmlformats.org/officeDocument/2006/relationships/image" Target="../media/image607.png"/><Relationship Id="rId4" Type="http://schemas.openxmlformats.org/officeDocument/2006/relationships/image" Target="../media/image606.png"/><Relationship Id="rId3" Type="http://schemas.openxmlformats.org/officeDocument/2006/relationships/image" Target="../media/image605.png"/><Relationship Id="rId2" Type="http://schemas.openxmlformats.org/officeDocument/2006/relationships/image" Target="../media/image604.png"/><Relationship Id="rId1" Type="http://schemas.openxmlformats.org/officeDocument/2006/relationships/image" Target="../media/image603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8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13.png"/><Relationship Id="rId6" Type="http://schemas.openxmlformats.org/officeDocument/2006/relationships/image" Target="../media/image2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612.png"/><Relationship Id="rId3" Type="http://schemas.openxmlformats.org/officeDocument/2006/relationships/image" Target="../media/image611.wmf"/><Relationship Id="rId2" Type="http://schemas.openxmlformats.org/officeDocument/2006/relationships/oleObject" Target="../embeddings/oleObject155.bin"/><Relationship Id="rId10" Type="http://schemas.openxmlformats.org/officeDocument/2006/relationships/notesSlide" Target="../notesSlides/notesSlide63.xml"/><Relationship Id="rId1" Type="http://schemas.openxmlformats.org/officeDocument/2006/relationships/image" Target="../media/image610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7.wmf"/><Relationship Id="rId8" Type="http://schemas.openxmlformats.org/officeDocument/2006/relationships/oleObject" Target="../embeddings/oleObject160.bin"/><Relationship Id="rId7" Type="http://schemas.openxmlformats.org/officeDocument/2006/relationships/image" Target="../media/image616.wmf"/><Relationship Id="rId6" Type="http://schemas.openxmlformats.org/officeDocument/2006/relationships/oleObject" Target="../embeddings/oleObject159.bin"/><Relationship Id="rId5" Type="http://schemas.openxmlformats.org/officeDocument/2006/relationships/image" Target="../media/image615.wmf"/><Relationship Id="rId4" Type="http://schemas.openxmlformats.org/officeDocument/2006/relationships/oleObject" Target="../embeddings/oleObject158.bin"/><Relationship Id="rId3" Type="http://schemas.openxmlformats.org/officeDocument/2006/relationships/image" Target="../media/image2.wmf"/><Relationship Id="rId2" Type="http://schemas.openxmlformats.org/officeDocument/2006/relationships/oleObject" Target="../embeddings/oleObject157.bin"/><Relationship Id="rId13" Type="http://schemas.openxmlformats.org/officeDocument/2006/relationships/vmlDrawing" Target="../drawings/vmlDrawing39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618.wmf"/><Relationship Id="rId10" Type="http://schemas.openxmlformats.org/officeDocument/2006/relationships/oleObject" Target="../embeddings/oleObject161.bin"/><Relationship Id="rId1" Type="http://schemas.openxmlformats.org/officeDocument/2006/relationships/image" Target="../media/image614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5.png"/><Relationship Id="rId8" Type="http://schemas.openxmlformats.org/officeDocument/2006/relationships/image" Target="../media/image624.png"/><Relationship Id="rId7" Type="http://schemas.openxmlformats.org/officeDocument/2006/relationships/image" Target="../media/image623.png"/><Relationship Id="rId6" Type="http://schemas.openxmlformats.org/officeDocument/2006/relationships/image" Target="../media/image622.png"/><Relationship Id="rId5" Type="http://schemas.openxmlformats.org/officeDocument/2006/relationships/image" Target="../media/image621.png"/><Relationship Id="rId4" Type="http://schemas.openxmlformats.org/officeDocument/2006/relationships/image" Target="../media/image620.png"/><Relationship Id="rId3" Type="http://schemas.openxmlformats.org/officeDocument/2006/relationships/image" Target="../media/image2.wmf"/><Relationship Id="rId2" Type="http://schemas.openxmlformats.org/officeDocument/2006/relationships/oleObject" Target="../embeddings/oleObject162.bin"/><Relationship Id="rId16" Type="http://schemas.openxmlformats.org/officeDocument/2006/relationships/vmlDrawing" Target="../drawings/vmlDrawing40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29.png"/><Relationship Id="rId13" Type="http://schemas.openxmlformats.org/officeDocument/2006/relationships/image" Target="../media/image628.png"/><Relationship Id="rId12" Type="http://schemas.openxmlformats.org/officeDocument/2006/relationships/image" Target="../media/image627.png"/><Relationship Id="rId11" Type="http://schemas.openxmlformats.org/officeDocument/2006/relationships/image" Target="../media/image626.png"/><Relationship Id="rId10" Type="http://schemas.openxmlformats.org/officeDocument/2006/relationships/oleObject" Target="../embeddings/oleObject163.bin"/><Relationship Id="rId1" Type="http://schemas.openxmlformats.org/officeDocument/2006/relationships/image" Target="../media/image6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259080" y="1058614"/>
            <a:ext cx="4643755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 eaLnBrk="1" hangingPunct="1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ea typeface="微软雅黑" panose="020B0503020204020204" charset="-122"/>
              </a:rPr>
              <a:t>向量</a:t>
            </a:r>
            <a:r>
              <a:rPr lang="en-US" altLang="zh-CN" sz="2200" dirty="0" smtClean="0">
                <a:ea typeface="微软雅黑" panose="020B0503020204020204" charset="-122"/>
              </a:rPr>
              <a:t>(vector)</a:t>
            </a:r>
            <a:r>
              <a:rPr lang="zh-CN" altLang="en-US" sz="2200" dirty="0" smtClean="0">
                <a:ea typeface="微软雅黑" panose="020B0503020204020204" charset="-122"/>
              </a:rPr>
              <a:t>：一个有序的数字列表</a:t>
            </a:r>
            <a:endParaRPr lang="zh-CN" altLang="en-US" sz="2200" dirty="0">
              <a:ea typeface="微软雅黑" panose="020B050302020402020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259080" y="1656715"/>
            <a:ext cx="5022850" cy="18618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ea typeface="微软雅黑" panose="020B0503020204020204" charset="-122"/>
              </a:rPr>
              <a:t>元素的数量</a:t>
            </a:r>
            <a:r>
              <a:rPr lang="zh-CN" altLang="en-US" sz="2200" dirty="0" smtClean="0">
                <a:ea typeface="微软雅黑" panose="020B0503020204020204" charset="-122"/>
              </a:rPr>
              <a:t>是向量的大小</a:t>
            </a:r>
            <a:r>
              <a:rPr lang="en-US" altLang="zh-CN" sz="2200" dirty="0" smtClean="0">
                <a:ea typeface="微软雅黑" panose="020B0503020204020204" charset="-122"/>
              </a:rPr>
              <a:t>(</a:t>
            </a:r>
            <a:r>
              <a:rPr lang="zh-CN" altLang="en-US" sz="2200" dirty="0" smtClean="0">
                <a:ea typeface="微软雅黑" panose="020B0503020204020204" charset="-122"/>
              </a:rPr>
              <a:t>维数，长度</a:t>
            </a:r>
            <a:r>
              <a:rPr lang="en-US" altLang="zh-CN" sz="2200" dirty="0" smtClean="0">
                <a:ea typeface="微软雅黑" panose="020B0503020204020204" charset="-122"/>
              </a:rPr>
              <a:t>)</a:t>
            </a:r>
            <a:endParaRPr lang="en-US" altLang="zh-CN" sz="2200" dirty="0" smtClean="0">
              <a:ea typeface="微软雅黑" panose="020B0503020204020204" charset="-122"/>
            </a:endParaRPr>
          </a:p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上面的向量维度为</a:t>
            </a:r>
            <a:r>
              <a:rPr lang="en-US" altLang="zh-CN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4</a:t>
            </a:r>
            <a:r>
              <a:rPr lang="zh-CN" altLang="en-US" sz="2200" dirty="0" smtClean="0">
                <a:ea typeface="微软雅黑" panose="020B0503020204020204" charset="-122"/>
              </a:rPr>
              <a:t>，它的第三项为</a:t>
            </a:r>
            <a:r>
              <a:rPr lang="en-US" altLang="zh-CN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3.6</a:t>
            </a:r>
            <a:endParaRPr lang="en-US" altLang="zh-CN" sz="2200" dirty="0" smtClean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大小为</a:t>
            </a:r>
            <a:r>
              <a:rPr lang="en-US" altLang="zh-CN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n</a:t>
            </a:r>
            <a:r>
              <a:rPr lang="zh-CN" altLang="en-US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的向量称为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n</a:t>
            </a:r>
            <a:r>
              <a:rPr lang="zh-CN" altLang="en-US" sz="2200" b="1" dirty="0" smtClean="0">
                <a:solidFill>
                  <a:srgbClr val="FF0000"/>
                </a:solidFill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维向量</a:t>
            </a:r>
            <a:endParaRPr lang="en-US" altLang="zh-CN" sz="2200" dirty="0" smtClean="0">
              <a:solidFill>
                <a:srgbClr val="FF0000"/>
              </a:solidFill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向量中的数字通常被称作标量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39065" y="63500"/>
            <a:ext cx="1875790" cy="62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1.1 </a:t>
            </a:r>
            <a:r>
              <a:rPr lang="zh-CN" altLang="en-US" kern="0" dirty="0" smtClean="0"/>
              <a:t>向量</a:t>
            </a:r>
            <a:endParaRPr lang="zh-CN" altLang="en-US" kern="0" dirty="0"/>
          </a:p>
        </p:txBody>
      </p:sp>
      <p:sp>
        <p:nvSpPr>
          <p:cNvPr id="10" name="文本框 9"/>
          <p:cNvSpPr txBox="1"/>
          <p:nvPr/>
        </p:nvSpPr>
        <p:spPr>
          <a:xfrm>
            <a:off x="259080" y="4001135"/>
            <a:ext cx="21336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FF0000"/>
                </a:solidFill>
                <a:latin typeface="Calibri" panose="020F0502020204030204" charset="0"/>
              </a:rPr>
              <a:t>默认：列向量！</a:t>
            </a:r>
            <a:endParaRPr lang="zh-CN" altLang="en-US" sz="2200" dirty="0" smtClean="0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883714" name="Rectangle 2"/>
          <p:cNvSpPr>
            <a:spLocks noGrp="1" noChangeArrowheads="1"/>
          </p:cNvSpPr>
          <p:nvPr/>
        </p:nvSpPr>
        <p:spPr>
          <a:xfrm>
            <a:off x="6575425" y="160655"/>
            <a:ext cx="4348480" cy="5702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defTabSz="717550" eaLnBrk="1" hangingPunct="1"/>
            <a:r>
              <a:rPr lang="en-US" altLang="zh-CN" dirty="0" smtClean="0"/>
              <a:t>1.1.1 </a:t>
            </a:r>
            <a:r>
              <a:rPr lang="zh-CN" altLang="en-US" dirty="0" smtClean="0"/>
              <a:t>向量的符号表示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5460365" y="767080"/>
                <a:ext cx="6817995" cy="1396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用符号来表示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向量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，比如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a:rPr lang="zh-CN" alt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r>
                      <a:rPr lang="zh-CN" alt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el-GR" altLang="zh-CN" sz="2200" dirty="0" smtClean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β</a:t>
                </a:r>
                <a:r>
                  <a:rPr lang="zh-CN" altLang="en-US" sz="2200" dirty="0" smtClean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，一般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小写字母表示</a:t>
                </a:r>
                <a:r>
                  <a:rPr lang="en-US" altLang="zh-CN" sz="2200" dirty="0" smtClean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;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其它表示形式：</a:t>
                </a:r>
                <a:r>
                  <a:rPr lang="en-US" altLang="zh-CN" sz="2200" b="1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g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;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0365" y="767080"/>
                <a:ext cx="6817995" cy="1396365"/>
              </a:xfrm>
              <a:prstGeom prst="rect">
                <a:avLst/>
              </a:prstGeom>
              <a:blipFill rotWithShape="1">
                <a:blip r:embed="rId1"/>
                <a:stretch>
                  <a:fillRect t="-45" r="-516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9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图片 533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5"/>
              <p:cNvSpPr>
                <a:spLocks noChangeArrowheads="1"/>
              </p:cNvSpPr>
              <p:nvPr/>
            </p:nvSpPr>
            <p:spPr bwMode="auto">
              <a:xfrm>
                <a:off x="4457700" y="2673985"/>
                <a:ext cx="7665720" cy="3767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维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的第</a:t>
                </a:r>
                <a:r>
                  <a:rPr lang="en-US" altLang="zh-CN" sz="2200" i="1" dirty="0" err="1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i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个元素表示为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;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中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</a:t>
                </a:r>
                <a:r>
                  <a:rPr lang="en-US" altLang="zh-CN" sz="2400" i="1" dirty="0" err="1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i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表示为索引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;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注意：有时</a:t>
                </a:r>
                <a:r>
                  <a:rPr lang="en-US" altLang="zh-CN" sz="2200" i="1" dirty="0" err="1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i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指的是向量列表中的第</a:t>
                </a:r>
                <a:r>
                  <a:rPr lang="en-US" altLang="zh-CN" sz="2200" i="1" dirty="0" err="1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i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个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向量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;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对于所有</a:t>
                </a:r>
                <a:r>
                  <a:rPr lang="en-US" altLang="zh-CN" sz="2200" i="1" dirty="0" err="1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i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，如果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有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b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则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称两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个相同大小的向量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和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b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相等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可写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成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</m:oMath>
                </a14:m>
                <a:r>
                  <a:rPr lang="en-US" altLang="zh-CN" sz="22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= b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57700" y="2673985"/>
                <a:ext cx="7665720" cy="37674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748790" y="4913630"/>
          <a:ext cx="10668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" name="Equation" r:id="rId5" imgW="14630400" imgH="21945600" progId="Equation.DSMT4">
                  <p:embed/>
                </p:oleObj>
              </mc:Choice>
              <mc:Fallback>
                <p:oleObj name="Equation" r:id="rId5" imgW="14630400" imgH="21945600" progId="Equation.DSMT4">
                  <p:embed/>
                  <p:pic>
                    <p:nvPicPr>
                      <p:cNvPr id="0" name="图片 53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8790" y="4913630"/>
                        <a:ext cx="106680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18" grpId="0" build="p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400" y="1600200"/>
                <a:ext cx="8153400" cy="3263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:r>
                  <a:rPr lang="zh-CN" altLang="en-US" sz="2200" dirty="0">
                    <a:ea typeface="微软雅黑" panose="020B0503020204020204" charset="-122"/>
                  </a:rPr>
                  <a:t>有</a:t>
                </a:r>
                <a:r>
                  <a:rPr lang="en-US" altLang="zh-CN" sz="2200" dirty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需要</a:t>
                </a:r>
                <a:r>
                  <a:rPr lang="en-US" altLang="zh-CN" sz="2200" dirty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ea typeface="微软雅黑" panose="020B0503020204020204" charset="-122"/>
                  </a:rPr>
                  <a:t>次加法，所以时间复杂度为</a:t>
                </a:r>
                <a:r>
                  <a:rPr lang="en-US" altLang="zh-CN" sz="2200" dirty="0">
                    <a:ea typeface="微软雅黑" panose="020B0503020204020204" charset="-122"/>
                  </a:rPr>
                  <a:t> (n)flops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需要</a:t>
                </a:r>
                <a:r>
                  <a:rPr lang="en-US" altLang="zh-CN" sz="2200" dirty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ea typeface="微软雅黑" panose="020B0503020204020204" charset="-122"/>
                  </a:rPr>
                  <a:t>次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乘法和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en-US" altLang="zh-CN" sz="2200" dirty="0">
                    <a:ea typeface="微软雅黑" panose="020B0503020204020204" charset="-122"/>
                  </a:rPr>
                  <a:t>−1</a:t>
                </a:r>
                <a:r>
                  <a:rPr lang="zh-CN" altLang="en-US" sz="2200" dirty="0">
                    <a:ea typeface="微软雅黑" panose="020B0503020204020204" charset="-122"/>
                  </a:rPr>
                  <a:t>次加法，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所以时间复杂度为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(2n</a:t>
                </a:r>
                <a:r>
                  <a:rPr lang="en-US" altLang="zh-CN" sz="2200" dirty="0">
                    <a:ea typeface="微软雅黑" panose="020B0503020204020204" charset="-122"/>
                  </a:rPr>
                  <a:t>−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1)flops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，通常将其时间复杂度简化为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2n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，甚至为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是稀疏的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时候，算法的实际运算时间会比理论时间更少。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1600200"/>
                <a:ext cx="8153400" cy="3263265"/>
              </a:xfrm>
              <a:prstGeom prst="rect">
                <a:avLst/>
              </a:prstGeom>
              <a:blipFill rotWithShape="1">
                <a:blip r:embed="rId1"/>
                <a:stretch>
                  <a:fillRect r="-467" b="-143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1.5.2 </a:t>
            </a:r>
            <a:r>
              <a:rPr lang="zh-CN" altLang="en-US" kern="0" dirty="0" smtClean="0"/>
              <a:t>向量加法和内积的时间复杂度</a:t>
            </a:r>
            <a:endParaRPr lang="zh-CN" alt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8.6 </a:t>
            </a:r>
            <a:r>
              <a:rPr lang="zh-CN" altLang="en-US" dirty="0" smtClean="0"/>
              <a:t>置换矩阵</a:t>
            </a:r>
            <a:r>
              <a:rPr lang="zh-CN" altLang="en-US" dirty="0"/>
              <a:t>例子</a:t>
            </a:r>
            <a:endParaRPr lang="zh-CN" altLang="en-US" dirty="0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2057400" y="1473448"/>
            <a:ext cx="84582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若</a:t>
            </a:r>
            <a:r>
              <a:rPr lang="en-US" altLang="zh-CN" sz="2200" dirty="0" smtClean="0">
                <a:ea typeface="微软雅黑" panose="020B0503020204020204" charset="-122"/>
              </a:rPr>
              <a:t>{1</a:t>
            </a:r>
            <a:r>
              <a:rPr lang="zh-CN" altLang="en-US" sz="2200" dirty="0" smtClean="0">
                <a:ea typeface="微软雅黑" panose="020B0503020204020204" charset="-122"/>
              </a:rPr>
              <a:t>，</a:t>
            </a:r>
            <a:r>
              <a:rPr lang="en-US" altLang="zh-CN" sz="2200" dirty="0" smtClean="0">
                <a:ea typeface="微软雅黑" panose="020B0503020204020204" charset="-122"/>
              </a:rPr>
              <a:t>2</a:t>
            </a:r>
            <a:r>
              <a:rPr lang="zh-CN" altLang="en-US" sz="2200" dirty="0" smtClean="0">
                <a:ea typeface="微软雅黑" panose="020B0503020204020204" charset="-122"/>
              </a:rPr>
              <a:t>，</a:t>
            </a:r>
            <a:r>
              <a:rPr lang="en-US" altLang="zh-CN" sz="2200" dirty="0" smtClean="0">
                <a:ea typeface="微软雅黑" panose="020B0503020204020204" charset="-122"/>
              </a:rPr>
              <a:t>3</a:t>
            </a:r>
            <a:r>
              <a:rPr lang="zh-CN" altLang="en-US" sz="2200" dirty="0" smtClean="0">
                <a:ea typeface="微软雅黑" panose="020B0503020204020204" charset="-122"/>
              </a:rPr>
              <a:t>，</a:t>
            </a:r>
            <a:r>
              <a:rPr lang="en-US" altLang="zh-CN" sz="2200" dirty="0" smtClean="0">
                <a:ea typeface="微软雅黑" panose="020B0503020204020204" charset="-122"/>
              </a:rPr>
              <a:t>4}</a:t>
            </a:r>
            <a:r>
              <a:rPr lang="zh-CN" altLang="en-US" sz="2200" dirty="0" smtClean="0">
                <a:ea typeface="微软雅黑" panose="020B0503020204020204" charset="-122"/>
              </a:rPr>
              <a:t>的置换为：</a:t>
            </a:r>
            <a:endParaRPr lang="en-US" altLang="zh-CN" sz="2200" dirty="0">
              <a:ea typeface="微软雅黑" panose="020B050302020402020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962400" y="1828800"/>
          <a:ext cx="3985254" cy="627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4" name="Equation" r:id="rId1" imgW="38709600" imgH="6096000" progId="Equation.DSMT4">
                  <p:embed/>
                </p:oleObj>
              </mc:Choice>
              <mc:Fallback>
                <p:oleObj name="Equation" r:id="rId1" imgW="38709600" imgH="6096000" progId="Equation.DSMT4">
                  <p:embed/>
                  <p:pic>
                    <p:nvPicPr>
                      <p:cNvPr id="0" name="图片 217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62400" y="1828800"/>
                        <a:ext cx="3985254" cy="627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074863" y="2727445"/>
            <a:ext cx="84582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相应的置换矩阵及其逆</a:t>
            </a:r>
            <a:r>
              <a:rPr lang="zh-CN" altLang="en-US" sz="2200" dirty="0" smtClean="0">
                <a:ea typeface="微软雅黑" panose="020B0503020204020204" charset="-122"/>
              </a:rPr>
              <a:t>矩阵</a:t>
            </a:r>
            <a:r>
              <a:rPr lang="zh-CN" altLang="en-US" sz="2200" dirty="0">
                <a:ea typeface="微软雅黑" panose="020B0503020204020204" charset="-122"/>
              </a:rPr>
              <a:t>为</a:t>
            </a:r>
            <a:r>
              <a:rPr lang="zh-CN" altLang="en-US" sz="2200" dirty="0" smtClean="0">
                <a:ea typeface="微软雅黑" panose="020B0503020204020204" charset="-122"/>
              </a:rPr>
              <a:t>：</a:t>
            </a:r>
            <a:endParaRPr lang="en-US" altLang="zh-CN" sz="2200" dirty="0">
              <a:ea typeface="微软雅黑" panose="020B050302020402020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971800" y="3276600"/>
          <a:ext cx="5623584" cy="168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5" name="Equation" r:id="rId3" imgW="73152000" imgH="21945600" progId="Equation.DSMT4">
                  <p:embed/>
                </p:oleObj>
              </mc:Choice>
              <mc:Fallback>
                <p:oleObj name="Equation" r:id="rId3" imgW="73152000" imgH="21945600" progId="Equation.DSMT4">
                  <p:embed/>
                  <p:pic>
                    <p:nvPicPr>
                      <p:cNvPr id="0" name="图片 217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1800" y="3276600"/>
                        <a:ext cx="5623584" cy="168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057400" y="5410200"/>
                <a:ext cx="8458200" cy="354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是与置换相关的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置换矩阵：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5410200"/>
                <a:ext cx="8458200" cy="354330"/>
              </a:xfrm>
              <a:prstGeom prst="rect">
                <a:avLst/>
              </a:prstGeom>
              <a:blipFill rotWithShape="1">
                <a:blip r:embed="rId5"/>
                <a:stretch>
                  <a:fillRect b="-1093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150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6" name="Equation" r:id="rId6" imgW="2743200" imgH="4267200" progId="Equation.DSMT4">
                  <p:embed/>
                </p:oleObj>
              </mc:Choice>
              <mc:Fallback>
                <p:oleObj name="Equation" r:id="rId6" imgW="2743200" imgH="4267200" progId="Equation.DSMT4">
                  <p:embed/>
                  <p:pic>
                    <p:nvPicPr>
                      <p:cNvPr id="0" name="图片 2179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50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886200" y="5867400"/>
                <a:ext cx="333311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867400"/>
                <a:ext cx="3333115" cy="429895"/>
              </a:xfrm>
              <a:prstGeom prst="rect">
                <a:avLst/>
              </a:prstGeom>
              <a:blipFill rotWithShape="1">
                <a:blip r:embed="rId8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989931" y="907038"/>
                <a:ext cx="7450137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让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𝜋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 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𝜋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)</a:t>
                </a:r>
                <a:r>
                  <a:rPr lang="zh-CN" altLang="en-US" sz="2200" dirty="0">
                    <a:ea typeface="微软雅黑" panose="020B0503020204020204" charset="-122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,…,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的一个重新排序的排列。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31" y="907038"/>
                <a:ext cx="7450137" cy="429895"/>
              </a:xfrm>
              <a:prstGeom prst="rect">
                <a:avLst/>
              </a:prstGeom>
              <a:blipFill rotWithShape="1">
                <a:blip r:embed="rId9"/>
                <a:stretch>
                  <a:fillRect l="-6" t="-60" r="-2154" b="-2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8.6 </a:t>
            </a:r>
            <a:r>
              <a:rPr lang="zh-CN" altLang="en-US" dirty="0" smtClean="0"/>
              <a:t>置换矩阵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1905000" y="1066800"/>
                <a:ext cx="7491730" cy="876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让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𝜋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 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,…,</a:t>
                </a:r>
                <a:r>
                  <a:rPr lang="en-US" altLang="zh-CN" sz="2200" dirty="0">
                    <a:ea typeface="微软雅黑" panose="020B0503020204020204" charset="-122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,…,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的一个重新排序的排列。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𝜋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与一个置换矩阵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联系起来：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066800"/>
                <a:ext cx="7491730" cy="876935"/>
              </a:xfrm>
              <a:prstGeom prst="rect">
                <a:avLst/>
              </a:prstGeom>
              <a:blipFill rotWithShape="1">
                <a:blip r:embed="rId1"/>
                <a:stretch>
                  <a:fillRect r="-1161" b="-1607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441031" y="2145228"/>
          <a:ext cx="3429000" cy="48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1" name="Equation" r:id="rId2" imgW="40538400" imgH="5791200" progId="Equation.DSMT4">
                  <p:embed/>
                </p:oleObj>
              </mc:Choice>
              <mc:Fallback>
                <p:oleObj name="Equation" r:id="rId2" imgW="40538400" imgH="5791200" progId="Equation.DSMT4">
                  <p:embed/>
                  <p:pic>
                    <p:nvPicPr>
                      <p:cNvPr id="0" name="图片 206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1031" y="2145228"/>
                        <a:ext cx="3429000" cy="48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5"/>
              <p:cNvSpPr>
                <a:spLocks noChangeArrowheads="1"/>
              </p:cNvSpPr>
              <p:nvPr/>
            </p:nvSpPr>
            <p:spPr bwMode="auto">
              <a:xfrm>
                <a:off x="1905000" y="2844877"/>
                <a:ext cx="6769100" cy="19977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的一个置换：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𝐴𝑥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 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在每一行和每一列中都有一个等于</a:t>
                </a:r>
                <a:r>
                  <a:rPr lang="en-US" altLang="zh-CN" sz="2200" dirty="0">
                    <a:ea typeface="微软雅黑" panose="020B0503020204020204" charset="-122"/>
                  </a:rPr>
                  <a:t>1</a:t>
                </a:r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元素。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置换矩阵满足正交性，即所有置换矩阵都是正交的：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𝐼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因为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A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的每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一行有一个元素等于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1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2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2844877"/>
                <a:ext cx="6769100" cy="1997710"/>
              </a:xfrm>
              <a:prstGeom prst="rect">
                <a:avLst/>
              </a:prstGeom>
              <a:blipFill rotWithShape="1">
                <a:blip r:embed="rId4"/>
                <a:stretch>
                  <a:fillRect t="-4" r="-919" b="-765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321023" y="4906680"/>
          <a:ext cx="3669015" cy="929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2" name="Equation" r:id="rId5" imgW="45720000" imgH="11582400" progId="Equation.DSMT4">
                  <p:embed/>
                </p:oleObj>
              </mc:Choice>
              <mc:Fallback>
                <p:oleObj name="Equation" r:id="rId5" imgW="45720000" imgH="11582400" progId="Equation.DSMT4">
                  <p:embed/>
                  <p:pic>
                    <p:nvPicPr>
                      <p:cNvPr id="0" name="图片 206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1023" y="4906680"/>
                        <a:ext cx="3669015" cy="929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5"/>
              <p:cNvSpPr>
                <a:spLocks noChangeArrowheads="1"/>
              </p:cNvSpPr>
              <p:nvPr/>
            </p:nvSpPr>
            <p:spPr bwMode="auto">
              <a:xfrm>
                <a:off x="1905000" y="5938520"/>
                <a:ext cx="3829050" cy="5314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742950" lvl="1" indent="-285750" fontAlgn="base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是逆置换矩阵。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5938520"/>
                <a:ext cx="3829050" cy="531495"/>
              </a:xfrm>
              <a:prstGeom prst="rect">
                <a:avLst/>
              </a:prstGeom>
              <a:blipFill rotWithShape="1">
                <a:blip r:embed="rId7"/>
                <a:stretch>
                  <a:fillRect r="-1476" b="-1087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772400" y="2431721"/>
                <a:ext cx="2786380" cy="1445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431721"/>
                <a:ext cx="2786380" cy="1445895"/>
              </a:xfrm>
              <a:prstGeom prst="rect">
                <a:avLst/>
              </a:prstGeom>
              <a:blipFill rotWithShape="1">
                <a:blip r:embed="rId8"/>
                <a:stretch>
                  <a:fillRect t="-21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8.7 </a:t>
            </a:r>
            <a:r>
              <a:rPr lang="zh-CN" altLang="en-US" dirty="0" smtClean="0"/>
              <a:t>平面</a:t>
            </a:r>
            <a:r>
              <a:rPr lang="zh-CN" altLang="en-US" dirty="0"/>
              <a:t>旋转</a:t>
            </a:r>
            <a:endParaRPr lang="zh-CN" altLang="en-US" dirty="0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381000" y="1436172"/>
            <a:ext cx="50927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在一个平面的旋转可以用矩阵表示为：</a:t>
            </a:r>
            <a:endParaRPr lang="en-US" altLang="zh-CN" sz="2200" dirty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380999" y="3772401"/>
                <a:ext cx="432625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的坐标平面上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旋转：例如，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0999" y="3772401"/>
                <a:ext cx="4326255" cy="338455"/>
              </a:xfrm>
              <a:prstGeom prst="rect">
                <a:avLst/>
              </a:prstGeom>
              <a:blipFill rotWithShape="1">
                <a:blip r:embed="rId1"/>
                <a:stretch>
                  <a:fillRect l="-15" t="-148" r="-1072" b="-1598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424047" y="5982801"/>
                <a:ext cx="4277995" cy="3549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描述了在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中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en-US" altLang="zh-CN" sz="2200" baseline="-25000" dirty="0" smtClean="0">
                    <a:ea typeface="微软雅黑" panose="020B0503020204020204" charset="-122"/>
                  </a:rPr>
                  <a:t>3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>
                    <a:ea typeface="微软雅黑" panose="020B0503020204020204" charset="-122"/>
                  </a:rPr>
                  <a:t>平面的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旋转。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047" y="5982801"/>
                <a:ext cx="4277995" cy="354965"/>
              </a:xfrm>
              <a:prstGeom prst="rect">
                <a:avLst/>
              </a:prstGeom>
              <a:blipFill rotWithShape="1">
                <a:blip r:embed="rId2"/>
                <a:stretch>
                  <a:fillRect l="-12" t="-131" r="-1205" b="-2616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4800" y="2204044"/>
          <a:ext cx="2667000" cy="95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2" name="Equation" r:id="rId3" imgW="30784800" imgH="10972800" progId="Equation.DSMT4">
                  <p:embed/>
                </p:oleObj>
              </mc:Choice>
              <mc:Fallback>
                <p:oleObj name="Equation" r:id="rId3" imgW="30784800" imgH="10972800" progId="Equation.DSMT4">
                  <p:embed/>
                  <p:pic>
                    <p:nvPicPr>
                      <p:cNvPr id="0" name="图片 1046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2204044"/>
                        <a:ext cx="2667000" cy="950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676400" y="2679351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800" dirty="0" smtClean="0">
              <a:latin typeface="Calibri" panose="020F050202020403020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935675" y="1632446"/>
            <a:ext cx="2317115" cy="2137972"/>
            <a:chOff x="5715000" y="1121960"/>
            <a:chExt cx="2317115" cy="2137972"/>
          </a:xfrm>
        </p:grpSpPr>
        <p:cxnSp>
          <p:nvCxnSpPr>
            <p:cNvPr id="7" name="直接箭头连接符 6"/>
            <p:cNvCxnSpPr/>
            <p:nvPr/>
          </p:nvCxnSpPr>
          <p:spPr bwMode="auto">
            <a:xfrm flipV="1">
              <a:off x="5715000" y="1436172"/>
              <a:ext cx="1143000" cy="161182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2" name="直接箭头连接符 11"/>
            <p:cNvCxnSpPr/>
            <p:nvPr/>
          </p:nvCxnSpPr>
          <p:spPr bwMode="auto">
            <a:xfrm flipV="1">
              <a:off x="5715000" y="2457634"/>
              <a:ext cx="1981200" cy="602938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/>
                <p:cNvSpPr/>
                <p:nvPr/>
              </p:nvSpPr>
              <p:spPr>
                <a:xfrm>
                  <a:off x="6792637" y="1121960"/>
                  <a:ext cx="481330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2637" y="1121960"/>
                  <a:ext cx="481330" cy="368300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/>
                <p:cNvSpPr/>
                <p:nvPr/>
              </p:nvSpPr>
              <p:spPr>
                <a:xfrm>
                  <a:off x="7696200" y="2310019"/>
                  <a:ext cx="33591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2310019"/>
                  <a:ext cx="335915" cy="36830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弧形 29"/>
            <p:cNvSpPr/>
            <p:nvPr/>
          </p:nvSpPr>
          <p:spPr bwMode="auto">
            <a:xfrm>
              <a:off x="5831497" y="2242086"/>
              <a:ext cx="910005" cy="1017846"/>
            </a:xfrm>
            <a:prstGeom prst="arc">
              <a:avLst>
                <a:gd name="adj1" fmla="val 16471555"/>
                <a:gd name="adj2" fmla="val 0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lg" len="lg"/>
              <a:tailEnd type="none" w="med" len="med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矩形 31"/>
                <p:cNvSpPr/>
                <p:nvPr/>
              </p:nvSpPr>
              <p:spPr>
                <a:xfrm>
                  <a:off x="6601070" y="2125353"/>
                  <a:ext cx="342900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070" y="2125353"/>
                  <a:ext cx="342900" cy="368300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1428216" y="4350351"/>
          <a:ext cx="2935364" cy="1393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3" name="Equation" r:id="rId8" imgW="35966400" imgH="17068800" progId="Equation.DSMT4">
                  <p:embed/>
                </p:oleObj>
              </mc:Choice>
              <mc:Fallback>
                <p:oleObj name="Equation" r:id="rId8" imgW="35966400" imgH="17068800" progId="Equation.DSMT4">
                  <p:embed/>
                  <p:pic>
                    <p:nvPicPr>
                      <p:cNvPr id="0" name="图片 1046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28216" y="4350351"/>
                        <a:ext cx="2935364" cy="1393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5583989" y="1100723"/>
            <a:ext cx="5914390" cy="3689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400" kern="0" dirty="0" smtClean="0"/>
              <a:t>反射算子</a:t>
            </a:r>
            <a:r>
              <a:rPr lang="en-US" altLang="zh-CN" sz="2400" kern="0" dirty="0" smtClean="0"/>
              <a:t>(reflector)</a:t>
            </a:r>
            <a:r>
              <a:rPr lang="zh-CN" altLang="en-US" sz="2400" kern="0" dirty="0" smtClean="0"/>
              <a:t>：一个矩阵的形式为：</a:t>
            </a:r>
            <a:endParaRPr lang="zh-CN" altLang="en-US" sz="2200" dirty="0">
              <a:ea typeface="微软雅黑" panose="020B050302020402020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612564" y="3429000"/>
            <a:ext cx="5013960" cy="1284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性质：</a:t>
            </a:r>
            <a:endParaRPr lang="en-US" altLang="zh-CN" sz="2200" dirty="0" smtClean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  <a:p>
            <a:pPr marL="742950" lvl="1" indent="-28575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2200" dirty="0" smtClean="0">
                <a:solidFill>
                  <a:srgbClr val="000000"/>
                </a:solidFill>
                <a:ea typeface="微软雅黑" panose="020B0503020204020204" charset="-122"/>
              </a:rPr>
              <a:t>反射矩阵</a:t>
            </a:r>
            <a:r>
              <a:rPr lang="en-US" altLang="zh-CN" sz="2200" dirty="0">
                <a:solidFill>
                  <a:srgbClr val="000000"/>
                </a:solidFill>
                <a:ea typeface="微软雅黑" panose="020B0503020204020204" charset="-122"/>
              </a:rPr>
              <a:t>(reflector matrix)</a:t>
            </a:r>
            <a:r>
              <a:rPr lang="zh-CN" altLang="en-US" sz="2200" dirty="0" smtClean="0">
                <a:solidFill>
                  <a:srgbClr val="000000"/>
                </a:solidFill>
                <a:ea typeface="微软雅黑" panose="020B0503020204020204" charset="-122"/>
              </a:rPr>
              <a:t>是</a:t>
            </a:r>
            <a:r>
              <a:rPr lang="zh-CN" altLang="en-US" sz="2200" dirty="0">
                <a:solidFill>
                  <a:srgbClr val="000000"/>
                </a:solidFill>
                <a:ea typeface="微软雅黑" panose="020B0503020204020204" charset="-122"/>
              </a:rPr>
              <a:t>对称</a:t>
            </a:r>
            <a:r>
              <a:rPr lang="zh-CN" altLang="en-US" sz="2200" dirty="0" smtClean="0">
                <a:solidFill>
                  <a:srgbClr val="000000"/>
                </a:solidFill>
                <a:ea typeface="微软雅黑" panose="020B0503020204020204" charset="-122"/>
              </a:rPr>
              <a:t>的</a:t>
            </a:r>
            <a:endParaRPr lang="en-US" altLang="zh-CN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  <a:p>
            <a:pPr marL="742950" lvl="1" indent="-28575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2200" dirty="0">
                <a:solidFill>
                  <a:srgbClr val="000000"/>
                </a:solidFill>
                <a:ea typeface="微软雅黑" panose="020B0503020204020204" charset="-122"/>
              </a:rPr>
              <a:t>反射矩阵</a:t>
            </a:r>
            <a:r>
              <a:rPr lang="en-US" altLang="zh-CN" sz="2200" dirty="0">
                <a:solidFill>
                  <a:srgbClr val="000000"/>
                </a:solidFill>
                <a:ea typeface="微软雅黑" panose="020B0503020204020204" charset="-122"/>
              </a:rPr>
              <a:t>(reflector matrix)</a:t>
            </a:r>
            <a:r>
              <a:rPr lang="zh-CN" altLang="en-US" sz="2200" dirty="0" smtClean="0">
                <a:solidFill>
                  <a:srgbClr val="000000"/>
                </a:solidFill>
                <a:ea typeface="微软雅黑" panose="020B0503020204020204" charset="-122"/>
              </a:rPr>
              <a:t>是正交的</a:t>
            </a:r>
            <a:endParaRPr lang="zh-CN" altLang="en-US" sz="2200" dirty="0" smtClean="0">
              <a:solidFill>
                <a:srgbClr val="000000"/>
              </a:solidFill>
              <a:ea typeface="微软雅黑" panose="020B0503020204020204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5435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8.8 </a:t>
            </a:r>
            <a:r>
              <a:rPr lang="zh-CN" altLang="en-US" kern="0" dirty="0" smtClean="0"/>
              <a:t>反射算子</a:t>
            </a:r>
            <a:endParaRPr lang="zh-CN" altLang="en-US" kern="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690451" y="1726297"/>
          <a:ext cx="1807370" cy="45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7" name="Equation" r:id="rId10" imgW="19507200" imgH="4876800" progId="Equation.DSMT4">
                  <p:embed/>
                </p:oleObj>
              </mc:Choice>
              <mc:Fallback>
                <p:oleObj name="Equation" r:id="rId10" imgW="19507200" imgH="4876800" progId="Equation.DSMT4">
                  <p:embed/>
                  <p:pic>
                    <p:nvPicPr>
                      <p:cNvPr id="0" name="图片 2884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90451" y="1726297"/>
                        <a:ext cx="1807370" cy="451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038591" y="2551138"/>
                <a:ext cx="405765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kern="0" dirty="0" smtClean="0"/>
                  <a:t>其中，向量</a:t>
                </a:r>
                <a14:m>
                  <m:oMath xmlns:m="http://schemas.openxmlformats.org/officeDocument/2006/math">
                    <m:r>
                      <a:rPr lang="en-US" altLang="zh-CN" sz="2400" ker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400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kern="0" dirty="0" smtClean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ker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400" ker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2400" kern="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1" y="2551138"/>
                <a:ext cx="4057650" cy="460375"/>
              </a:xfrm>
              <a:prstGeom prst="rect">
                <a:avLst/>
              </a:prstGeom>
              <a:blipFill rotWithShape="1">
                <a:blip r:embed="rId12"/>
                <a:stretch>
                  <a:fillRect l="-9" t="-75" r="9" b="-8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003800" y="5232400"/>
          <a:ext cx="7173405" cy="602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8" name="Equation" r:id="rId13" imgW="79857600" imgH="6705600" progId="Equation.DSMT4">
                  <p:embed/>
                </p:oleObj>
              </mc:Choice>
              <mc:Fallback>
                <p:oleObj name="Equation" r:id="rId13" imgW="79857600" imgH="6705600" progId="Equation.DSMT4">
                  <p:embed/>
                  <p:pic>
                    <p:nvPicPr>
                      <p:cNvPr id="0" name="图片 2884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03800" y="5232400"/>
                        <a:ext cx="7173405" cy="602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744200" y="3937000"/>
          <a:ext cx="10398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49" name="Equation" r:id="rId15" imgW="11582400" imgH="4572000" progId="Equation.DSMT4">
                  <p:embed/>
                </p:oleObj>
              </mc:Choice>
              <mc:Fallback>
                <p:oleObj name="Equation" r:id="rId15" imgW="11582400" imgH="4572000" progId="Equation.DSMT4">
                  <p:embed/>
                  <p:pic>
                    <p:nvPicPr>
                      <p:cNvPr id="0" name="图片 2884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744200" y="3937000"/>
                        <a:ext cx="103981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5312410" y="309880"/>
            <a:ext cx="0" cy="48691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93310" y="4747260"/>
            <a:ext cx="0" cy="1960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/>
      <p:bldP spid="18" grpId="0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761133" y="3863262"/>
                <a:ext cx="6041390" cy="85788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𝑢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𝑢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正交的向量的</a:t>
                </a:r>
                <a:r>
                  <a:rPr lang="en-US" altLang="zh-CN" sz="2200" dirty="0">
                    <a:ea typeface="微软雅黑" panose="020B0503020204020204" charset="-122"/>
                  </a:rPr>
                  <a:t>(</a:t>
                </a:r>
                <a:r>
                  <a:rPr lang="zh-CN" altLang="en-US" sz="2200" dirty="0">
                    <a:ea typeface="微软雅黑" panose="020B0503020204020204" charset="-122"/>
                  </a:rPr>
                  <a:t>超</a:t>
                </a:r>
                <a:r>
                  <a:rPr lang="en-US" altLang="zh-CN" sz="2200" dirty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平面。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ker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20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=1,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上的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投影</a:t>
                </a:r>
                <a:r>
                  <a:rPr lang="zh-CN" altLang="en-US" sz="2200" dirty="0">
                    <a:ea typeface="微软雅黑" panose="020B0503020204020204" charset="-122"/>
                  </a:rPr>
                  <a:t>为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1133" y="3863262"/>
                <a:ext cx="6041390" cy="857885"/>
              </a:xfrm>
              <a:prstGeom prst="rect">
                <a:avLst/>
              </a:prstGeom>
              <a:blipFill rotWithShape="1">
                <a:blip r:embed="rId1"/>
                <a:stretch>
                  <a:fillRect l="-5" t="-65" r="-1477" b="-1533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383665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8.8.1 </a:t>
            </a:r>
            <a:r>
              <a:rPr lang="zh-CN" altLang="en-US" kern="0" dirty="0" smtClean="0"/>
              <a:t>反射</a:t>
            </a:r>
            <a:r>
              <a:rPr lang="zh-CN" altLang="en-US" kern="0" dirty="0"/>
              <a:t>算子</a:t>
            </a:r>
            <a:r>
              <a:rPr lang="zh-CN" altLang="en-US" kern="0" dirty="0" smtClean="0"/>
              <a:t>的几何解释</a:t>
            </a:r>
            <a:endParaRPr lang="zh-CN" altLang="en-US" kern="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2459263" y="823796"/>
            <a:ext cx="6646069" cy="2758162"/>
            <a:chOff x="1066800" y="1090890"/>
            <a:chExt cx="6646069" cy="2758162"/>
          </a:xfrm>
        </p:grpSpPr>
        <p:sp>
          <p:nvSpPr>
            <p:cNvPr id="2" name="平行四边形 1"/>
            <p:cNvSpPr/>
            <p:nvPr/>
          </p:nvSpPr>
          <p:spPr bwMode="auto">
            <a:xfrm>
              <a:off x="1066800" y="1752600"/>
              <a:ext cx="6646069" cy="1295400"/>
            </a:xfrm>
            <a:prstGeom prst="parallelogram">
              <a:avLst>
                <a:gd name="adj" fmla="val 125392"/>
              </a:avLst>
            </a:prstGeom>
            <a:solidFill>
              <a:schemeClr val="accent3">
                <a:lumMod val="8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sp>
          <p:nvSpPr>
            <p:cNvPr id="3" name="椭圆 2"/>
            <p:cNvSpPr/>
            <p:nvPr/>
          </p:nvSpPr>
          <p:spPr bwMode="auto">
            <a:xfrm flipH="1">
              <a:off x="3653842" y="2362200"/>
              <a:ext cx="45719" cy="45719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>
              <a:off x="3668130" y="1141413"/>
              <a:ext cx="8571" cy="121920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直接连接符 7"/>
            <p:cNvCxnSpPr/>
            <p:nvPr/>
          </p:nvCxnSpPr>
          <p:spPr bwMode="auto">
            <a:xfrm flipH="1">
              <a:off x="3676701" y="3048000"/>
              <a:ext cx="2937" cy="53340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椭圆 11"/>
            <p:cNvSpPr/>
            <p:nvPr/>
          </p:nvSpPr>
          <p:spPr bwMode="auto">
            <a:xfrm flipH="1">
              <a:off x="5243512" y="2625090"/>
              <a:ext cx="45719" cy="45719"/>
            </a:xfrm>
            <a:prstGeom prst="ellips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 bwMode="auto">
            <a:xfrm>
              <a:off x="5257800" y="1404303"/>
              <a:ext cx="8571" cy="1219200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椭圆 14"/>
            <p:cNvSpPr/>
            <p:nvPr/>
          </p:nvSpPr>
          <p:spPr bwMode="auto">
            <a:xfrm flipH="1">
              <a:off x="5243511" y="3662520"/>
              <a:ext cx="45719" cy="45719"/>
            </a:xfrm>
            <a:prstGeom prst="ellips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 bwMode="auto">
            <a:xfrm flipH="1">
              <a:off x="5262085" y="3048000"/>
              <a:ext cx="1894" cy="611187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椭圆 19"/>
            <p:cNvSpPr/>
            <p:nvPr/>
          </p:nvSpPr>
          <p:spPr bwMode="auto">
            <a:xfrm flipH="1">
              <a:off x="5234940" y="1363981"/>
              <a:ext cx="45719" cy="45719"/>
            </a:xfrm>
            <a:prstGeom prst="ellips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/>
                <p:cNvSpPr/>
                <p:nvPr/>
              </p:nvSpPr>
              <p:spPr>
                <a:xfrm>
                  <a:off x="1371600" y="2659378"/>
                  <a:ext cx="38036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600" y="2659378"/>
                  <a:ext cx="380365" cy="36830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/>
                <p:cNvSpPr/>
                <p:nvPr/>
              </p:nvSpPr>
              <p:spPr>
                <a:xfrm>
                  <a:off x="3505200" y="2407919"/>
                  <a:ext cx="339606" cy="3683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5200" y="2407919"/>
                  <a:ext cx="339606" cy="36830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/>
                <p:cNvSpPr/>
                <p:nvPr/>
              </p:nvSpPr>
              <p:spPr>
                <a:xfrm>
                  <a:off x="5234940" y="1090890"/>
                  <a:ext cx="33591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940" y="1090890"/>
                  <a:ext cx="335915" cy="36830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 26"/>
                <p:cNvSpPr/>
                <p:nvPr/>
              </p:nvSpPr>
              <p:spPr>
                <a:xfrm>
                  <a:off x="5181600" y="2598419"/>
                  <a:ext cx="1698625" cy="358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0" y="2598419"/>
                  <a:ext cx="1698625" cy="35877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/>
                <p:cNvSpPr/>
                <p:nvPr/>
              </p:nvSpPr>
              <p:spPr>
                <a:xfrm>
                  <a:off x="5280659" y="3469322"/>
                  <a:ext cx="2379345" cy="3797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0659" y="3469322"/>
                  <a:ext cx="2379345" cy="37973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矩形 18"/>
                <p:cNvSpPr/>
                <p:nvPr/>
              </p:nvSpPr>
              <p:spPr>
                <a:xfrm>
                  <a:off x="1506288" y="3240164"/>
                  <a:ext cx="213931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dirty="0" smtClean="0"/>
                    <a:t>经过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𝑎</m:t>
                      </m:r>
                    </m:oMath>
                  </a14:m>
                  <a:r>
                    <a:rPr lang="zh-CN" altLang="en-US" dirty="0" smtClean="0"/>
                    <a:t>和原点</a:t>
                  </a:r>
                  <a:r>
                    <a:rPr lang="zh-CN" altLang="en-US" dirty="0"/>
                    <a:t>的直线</a:t>
                  </a:r>
                  <a:endParaRPr lang="zh-CN" altLang="en-US" dirty="0"/>
                </a:p>
              </p:txBody>
            </p:sp>
          </mc:Choice>
          <mc:Fallback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6288" y="3240164"/>
                  <a:ext cx="2139315" cy="368300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5"/>
              <p:cNvSpPr>
                <a:spLocks noChangeArrowheads="1"/>
              </p:cNvSpPr>
              <p:nvPr/>
            </p:nvSpPr>
            <p:spPr bwMode="auto">
              <a:xfrm>
                <a:off x="1764665" y="5638800"/>
                <a:ext cx="6964045" cy="3562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关于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超平面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的对称点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由其与反射算子的乘积给出：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4665" y="5638800"/>
                <a:ext cx="6964045" cy="356235"/>
              </a:xfrm>
              <a:prstGeom prst="rect">
                <a:avLst/>
              </a:prstGeom>
              <a:blipFill rotWithShape="1">
                <a:blip r:embed="rId8"/>
                <a:stretch>
                  <a:fillRect r="-894" b="-1033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060065" y="5257800"/>
            <a:ext cx="2570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solidFill>
                  <a:srgbClr val="FF0000"/>
                </a:solidFill>
              </a:rPr>
              <a:t>Gram-Schmidt</a:t>
            </a:r>
            <a:r>
              <a:rPr lang="zh-CN" altLang="en-US" kern="0" dirty="0" smtClean="0">
                <a:solidFill>
                  <a:srgbClr val="FF0000"/>
                </a:solidFill>
              </a:rPr>
              <a:t>正交算法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 flipV="1">
            <a:off x="6565900" y="1135276"/>
            <a:ext cx="1592833" cy="1004779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ot"/>
            <a:round/>
            <a:headEnd type="none" w="med" len="med"/>
            <a:tailEnd type="arrow" w="med" len="med"/>
          </a:ln>
        </p:spPr>
      </p:cxnSp>
      <p:cxnSp>
        <p:nvCxnSpPr>
          <p:cNvPr id="14" name="直接连接符 13"/>
          <p:cNvCxnSpPr/>
          <p:nvPr/>
        </p:nvCxnSpPr>
        <p:spPr bwMode="auto">
          <a:xfrm>
            <a:off x="6641465" y="914400"/>
            <a:ext cx="1509938" cy="205347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42" name="直接连接符 41"/>
          <p:cNvCxnSpPr/>
          <p:nvPr/>
        </p:nvCxnSpPr>
        <p:spPr bwMode="auto">
          <a:xfrm>
            <a:off x="5117465" y="2133600"/>
            <a:ext cx="1524000" cy="22860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lgDash"/>
            <a:round/>
            <a:headEnd type="none" w="med" len="med"/>
            <a:tailEnd type="triangle" w="med" len="med"/>
          </a:ln>
        </p:spPr>
      </p:cxnSp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2298065" y="1219200"/>
          <a:ext cx="1574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3" name="Equation" r:id="rId9" imgW="18897600" imgH="7620000" progId="Equation.DSMT4">
                  <p:embed/>
                </p:oleObj>
              </mc:Choice>
              <mc:Fallback>
                <p:oleObj name="Equation" r:id="rId9" imgW="18897600" imgH="7620000" progId="Equation.DSMT4">
                  <p:embed/>
                  <p:pic>
                    <p:nvPicPr>
                      <p:cNvPr id="0" name="图片 227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98065" y="1219200"/>
                        <a:ext cx="15748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746017" y="1445818"/>
                <a:ext cx="34036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𝑎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017" y="1445818"/>
                <a:ext cx="340360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8" t="-152" r="8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 bwMode="auto">
          <a:xfrm>
            <a:off x="8165465" y="1143000"/>
            <a:ext cx="17369" cy="121499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526665" y="4800600"/>
                <a:ext cx="5911850" cy="450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65" y="4800600"/>
                <a:ext cx="5911850" cy="450215"/>
              </a:xfrm>
              <a:prstGeom prst="rect">
                <a:avLst/>
              </a:prstGeom>
              <a:blipFill rotWithShape="1">
                <a:blip r:embed="rId12"/>
                <a:stretch>
                  <a:fillRect b="-7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3212465" y="6096000"/>
                <a:ext cx="4247515" cy="450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465" y="6096000"/>
                <a:ext cx="4247515" cy="450215"/>
              </a:xfrm>
              <a:prstGeom prst="rect">
                <a:avLst/>
              </a:prstGeom>
              <a:blipFill rotWithShape="1">
                <a:blip r:embed="rId13"/>
                <a:stretch>
                  <a:fillRect b="-7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125399" y="840030"/>
                <a:ext cx="950595" cy="379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zh-CN" altLang="en-US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99" y="840030"/>
                <a:ext cx="950595" cy="379730"/>
              </a:xfrm>
              <a:prstGeom prst="rect">
                <a:avLst/>
              </a:prstGeom>
              <a:blipFill rotWithShape="1">
                <a:blip r:embed="rId14"/>
                <a:stretch>
                  <a:fillRect l="-46" t="-147" r="46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/>
          <p:cNvSpPr/>
          <p:nvPr/>
        </p:nvSpPr>
        <p:spPr bwMode="auto">
          <a:xfrm>
            <a:off x="5017115" y="868681"/>
            <a:ext cx="76200" cy="457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38515" y="32004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重点</a:t>
            </a:r>
            <a:r>
              <a:rPr lang="en-US" altLang="zh-CN" sz="5400"/>
              <a:t>！！</a:t>
            </a:r>
            <a:endParaRPr lang="en-US" altLang="zh-CN" sz="5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4" grpId="0"/>
      <p:bldP spid="11" grpId="0"/>
      <p:bldP spid="1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5181600" y="990600"/>
                <a:ext cx="7266305" cy="5594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altLang="zh-CN" sz="240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；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给出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𝑢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𝑢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上的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投影为：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990600"/>
                <a:ext cx="7266305" cy="559435"/>
              </a:xfrm>
              <a:prstGeom prst="rect">
                <a:avLst/>
              </a:prstGeom>
              <a:blipFill rotWithShape="1">
                <a:blip r:embed="rId1"/>
                <a:stretch>
                  <a:fillRect r="-140" b="-2168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4800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8.8.2 </a:t>
            </a:r>
            <a:r>
              <a:rPr lang="zh-CN" altLang="en-US" kern="0" dirty="0" smtClean="0"/>
              <a:t>练习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8178294" y="1676400"/>
          <a:ext cx="205047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" name="Equation" r:id="rId2" imgW="22555200" imgH="6705600" progId="Equation.DSMT4">
                  <p:embed/>
                </p:oleObj>
              </mc:Choice>
              <mc:Fallback>
                <p:oleObj name="Equation" r:id="rId2" imgW="22555200" imgH="6705600" progId="Equation.DSMT4">
                  <p:embed/>
                  <p:pic>
                    <p:nvPicPr>
                      <p:cNvPr id="0" name="图片 237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78294" y="1676400"/>
                        <a:ext cx="2050473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5"/>
              <p:cNvSpPr>
                <a:spLocks noChangeArrowheads="1"/>
              </p:cNvSpPr>
              <p:nvPr/>
            </p:nvSpPr>
            <p:spPr bwMode="auto">
              <a:xfrm>
                <a:off x="5181600" y="2220913"/>
                <a:ext cx="266255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1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、证明：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2220913"/>
                <a:ext cx="2662555" cy="338455"/>
              </a:xfrm>
              <a:prstGeom prst="rect">
                <a:avLst/>
              </a:prstGeom>
              <a:blipFill rotWithShape="1">
                <a:blip r:embed="rId4"/>
                <a:stretch>
                  <a:fillRect t="-94" r="-2337" b="-160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943600" y="2830513"/>
          <a:ext cx="698234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2" name="Equation" r:id="rId5" imgW="85344000" imgH="7315200" progId="Equation.DSMT4">
                  <p:embed/>
                </p:oleObj>
              </mc:Choice>
              <mc:Fallback>
                <p:oleObj name="Equation" r:id="rId5" imgW="85344000" imgH="7315200" progId="Equation.DSMT4">
                  <p:embed/>
                  <p:pic>
                    <p:nvPicPr>
                      <p:cNvPr id="0" name="图片 2379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3600" y="2830513"/>
                        <a:ext cx="6982348" cy="59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5"/>
              <p:cNvSpPr>
                <a:spLocks noChangeArrowheads="1"/>
              </p:cNvSpPr>
              <p:nvPr/>
            </p:nvSpPr>
            <p:spPr bwMode="auto">
              <a:xfrm>
                <a:off x="5170934" y="3581400"/>
                <a:ext cx="7056120" cy="3613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2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、考虑任意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，证明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𝑧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𝑥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0934" y="3581400"/>
                <a:ext cx="7056120" cy="361315"/>
              </a:xfrm>
              <a:prstGeom prst="rect">
                <a:avLst/>
              </a:prstGeom>
              <a:blipFill rotWithShape="1">
                <a:blip r:embed="rId7"/>
                <a:stretch>
                  <a:fillRect l="-2" r="2" b="-1687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19800" y="3962400"/>
          <a:ext cx="60960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3" name="Equation" r:id="rId8" imgW="83210400" imgH="35356800" progId="Equation.DSMT4">
                  <p:embed/>
                </p:oleObj>
              </mc:Choice>
              <mc:Fallback>
                <p:oleObj name="Equation" r:id="rId8" imgW="83210400" imgH="35356800" progId="Equation.DSMT4">
                  <p:embed/>
                  <p:pic>
                    <p:nvPicPr>
                      <p:cNvPr id="0" name="图片 2379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9800" y="3962400"/>
                        <a:ext cx="6096000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0655" y="990600"/>
            <a:ext cx="5188585" cy="2246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01600" y="988695"/>
                <a:ext cx="6730365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是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正交矩阵，那么它们的乘积为：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600" y="988695"/>
                <a:ext cx="6730365" cy="507365"/>
              </a:xfrm>
              <a:prstGeom prst="rect">
                <a:avLst/>
              </a:prstGeom>
              <a:blipFill rotWithShape="1">
                <a:blip r:embed="rId1"/>
                <a:stretch>
                  <a:fillRect r="-887"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8.9 </a:t>
            </a:r>
            <a:r>
              <a:rPr lang="zh-CN" altLang="en-US" kern="0" dirty="0" smtClean="0"/>
              <a:t>正交矩阵</a:t>
            </a:r>
            <a:r>
              <a:rPr lang="zh-CN" altLang="en-US" kern="0" dirty="0"/>
              <a:t>乘积</a:t>
            </a:r>
            <a:endParaRPr lang="zh-CN" altLang="en-US" kern="0" dirty="0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27000" y="2590800"/>
            <a:ext cx="1117600" cy="507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dirty="0" smtClean="0">
                <a:ea typeface="微软雅黑" panose="020B0503020204020204" charset="-122"/>
              </a:rPr>
              <a:t>正交性：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625600" y="1828800"/>
                <a:ext cx="1974215" cy="488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600" y="1828800"/>
                <a:ext cx="1974215" cy="4883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36600" y="3073400"/>
                <a:ext cx="4110990" cy="1378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  <m:mr>
                          <m:e>
                            <m:r>
                              <a:rPr lang="zh-CN" altLang="en-US" sz="220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3073400"/>
                <a:ext cx="4110990" cy="1378585"/>
              </a:xfrm>
              <a:prstGeom prst="rect">
                <a:avLst/>
              </a:prstGeom>
              <a:blipFill rotWithShape="1">
                <a:blip r:embed="rId3"/>
                <a:stretch>
                  <a:fillRect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6345989" y="1469658"/>
                <a:ext cx="483171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系数正交矩阵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>
                    <a:ea typeface="微软雅黑" panose="020B0503020204020204" charset="-122"/>
                  </a:rPr>
                  <a:t>线性方程：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989" y="1469658"/>
                <a:ext cx="4831715" cy="338455"/>
              </a:xfrm>
              <a:prstGeom prst="rect">
                <a:avLst/>
              </a:prstGeom>
              <a:blipFill rotWithShape="1">
                <a:blip r:embed="rId4"/>
                <a:stretch>
                  <a:fillRect l="-9" t="-79" r="-648" b="-1605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6731000" y="2654935"/>
            <a:ext cx="1117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的解为：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197600" y="597535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8.10 </a:t>
            </a:r>
            <a:r>
              <a:rPr lang="zh-CN" altLang="en-US" kern="0" dirty="0" smtClean="0"/>
              <a:t>具有</a:t>
            </a:r>
            <a:r>
              <a:rPr lang="zh-CN" altLang="en-US" kern="0" dirty="0"/>
              <a:t>正交矩阵的线性方程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6345989" y="3776772"/>
                <a:ext cx="5779770" cy="27736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可以在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2n</a:t>
                </a:r>
                <a:r>
                  <a:rPr lang="en-US" altLang="zh-CN" sz="2200" baseline="300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2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个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flop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内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计算矩阵向量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乘法。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有特殊性质，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代价将会小于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n</a:t>
                </a:r>
                <a:r>
                  <a:rPr lang="en-US" altLang="zh-CN" sz="2200" baseline="300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2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例如，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置换矩阵：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0 flop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solidFill>
                    <a:srgbClr val="000000"/>
                  </a:solidFill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反射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算子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(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给定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a)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 ：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4n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 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flops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平面旋转：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O(1) flop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989" y="3776772"/>
                <a:ext cx="5779770" cy="2773680"/>
              </a:xfrm>
              <a:prstGeom prst="rect">
                <a:avLst/>
              </a:prstGeom>
              <a:blipFill rotWithShape="1">
                <a:blip r:embed="rId5"/>
                <a:stretch>
                  <a:fillRect l="-8" t="-2831" r="-1333" b="1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029031" y="1987370"/>
          <a:ext cx="1143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0" name="Equation" r:id="rId6" imgW="10668000" imgH="4267200" progId="Equation.DSMT4">
                  <p:embed/>
                </p:oleObj>
              </mc:Choice>
              <mc:Fallback>
                <p:oleObj name="Equation" r:id="rId6" imgW="10668000" imgH="4267200" progId="Equation.DSMT4">
                  <p:embed/>
                  <p:pic>
                    <p:nvPicPr>
                      <p:cNvPr id="0" name="图片 1253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29031" y="1987370"/>
                        <a:ext cx="11430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510217" y="2993489"/>
          <a:ext cx="218062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1" name="Equation" r:id="rId8" imgW="22555200" imgH="4876800" progId="Equation.DSMT4">
                  <p:embed/>
                </p:oleObj>
              </mc:Choice>
              <mc:Fallback>
                <p:oleObj name="Equation" r:id="rId8" imgW="22555200" imgH="4876800" progId="Equation.DSMT4">
                  <p:embed/>
                  <p:pic>
                    <p:nvPicPr>
                      <p:cNvPr id="0" name="图片 1254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10217" y="2993489"/>
                        <a:ext cx="2180627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6137910" y="1555115"/>
            <a:ext cx="0" cy="53987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88380" y="111125"/>
            <a:ext cx="0" cy="1022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4" grpId="0" build="p"/>
      <p:bldP spid="6" grpId="0"/>
      <p:bldP spid="2" grpId="0"/>
      <p:bldP spid="18" grpId="0"/>
      <p:bldP spid="11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5400" y="635000"/>
                <a:ext cx="7417435" cy="17614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假设矩阵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是高的</a:t>
                </a:r>
                <a:r>
                  <a:rPr lang="en-US" altLang="zh-CN" sz="2200" dirty="0">
                    <a:ea typeface="微软雅黑" panose="020B0503020204020204" charset="-122"/>
                  </a:rPr>
                  <a:t>(</a:t>
                </a:r>
                <a:r>
                  <a:rPr lang="en-US" altLang="zh-CN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m&gt;n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，具有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标准正交列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则有：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20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是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的一个左逆：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" y="635000"/>
                <a:ext cx="7417435" cy="1761490"/>
              </a:xfrm>
              <a:prstGeom prst="rect">
                <a:avLst/>
              </a:prstGeom>
              <a:blipFill rotWithShape="1">
                <a:blip r:embed="rId1"/>
                <a:stretch>
                  <a:fillRect b="-39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-254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8.11 </a:t>
            </a:r>
            <a:r>
              <a:rPr lang="zh-CN" altLang="en-US" kern="0" dirty="0" smtClean="0"/>
              <a:t>标准</a:t>
            </a:r>
            <a:r>
              <a:rPr lang="zh-CN" altLang="en-US" kern="0" dirty="0"/>
              <a:t>列</a:t>
            </a:r>
            <a:r>
              <a:rPr lang="zh-CN" altLang="en-US" kern="0" dirty="0" smtClean="0"/>
              <a:t>正交的</a:t>
            </a:r>
            <a:r>
              <a:rPr lang="zh-CN" altLang="en-US" kern="0" dirty="0"/>
              <a:t>高矩阵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79400" y="3394993"/>
                <a:ext cx="331787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不是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右逆，因为：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400" y="3394993"/>
                <a:ext cx="3317875" cy="338455"/>
              </a:xfrm>
              <a:prstGeom prst="rect">
                <a:avLst/>
              </a:prstGeom>
              <a:blipFill rotWithShape="1">
                <a:blip r:embed="rId2"/>
                <a:stretch>
                  <a:fillRect t="-84" r="-1799" b="-1605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019935" y="1371600"/>
                <a:ext cx="2451735" cy="445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zh-CN" altLang="en-US" sz="2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zh-CN" alt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具有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标准正交行</a:t>
                </a:r>
                <a:endParaRPr lang="zh-CN" altLang="en-US" sz="2200" dirty="0">
                  <a:solidFill>
                    <a:srgbClr val="FF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935" y="1371600"/>
                <a:ext cx="2451735" cy="4457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327400" y="3352800"/>
                <a:ext cx="1684020" cy="453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400" y="3352800"/>
                <a:ext cx="1684020" cy="453390"/>
              </a:xfrm>
              <a:prstGeom prst="rect">
                <a:avLst/>
              </a:prstGeom>
              <a:blipFill rotWithShape="1">
                <a:blip r:embed="rId4"/>
                <a:stretch>
                  <a:fillRect b="-4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182230" y="2396003"/>
                <a:ext cx="1188085" cy="423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30" y="2396003"/>
                <a:ext cx="1188085" cy="423545"/>
              </a:xfrm>
              <a:prstGeom prst="rect">
                <a:avLst/>
              </a:prstGeom>
              <a:blipFill rotWithShape="1">
                <a:blip r:embed="rId5"/>
                <a:stretch>
                  <a:fillRect l="-42" t="-35" r="42" b="-3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327400" y="4019088"/>
                <a:ext cx="1187450" cy="423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400" y="4019088"/>
                <a:ext cx="1187450" cy="423545"/>
              </a:xfrm>
              <a:prstGeom prst="rect">
                <a:avLst/>
              </a:prstGeom>
              <a:blipFill rotWithShape="1">
                <a:blip r:embed="rId6"/>
                <a:stretch>
                  <a:fillRect t="-41" b="-3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5105400" y="1923583"/>
            <a:ext cx="6769100" cy="6769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一个</a:t>
            </a:r>
            <a:r>
              <a:rPr lang="zh-CN" altLang="en-US" sz="2200" dirty="0">
                <a:solidFill>
                  <a:srgbClr val="FF0000"/>
                </a:solidFill>
                <a:ea typeface="微软雅黑" panose="020B0503020204020204" charset="-122"/>
              </a:rPr>
              <a:t>向量集合张成的空间</a:t>
            </a:r>
            <a:r>
              <a:rPr lang="zh-CN" altLang="en-US" sz="2200" dirty="0">
                <a:ea typeface="微软雅黑" panose="020B0503020204020204" charset="-122"/>
              </a:rPr>
              <a:t>是其所有线性组合的</a:t>
            </a:r>
            <a:r>
              <a:rPr lang="zh-CN" altLang="en-US" sz="2200" dirty="0" smtClean="0">
                <a:ea typeface="微软雅黑" panose="020B0503020204020204" charset="-122"/>
              </a:rPr>
              <a:t>集合：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97600" y="1371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8.12 </a:t>
            </a:r>
            <a:r>
              <a:rPr lang="zh-CN" altLang="en-US" kern="0" dirty="0" smtClean="0"/>
              <a:t>值域范围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5105400" y="3403600"/>
                <a:ext cx="6006465" cy="6769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的值域为</a:t>
                </a:r>
                <a:r>
                  <a:rPr lang="zh-CN" altLang="en-US" sz="2200" dirty="0">
                    <a:ea typeface="微软雅黑" panose="020B0503020204020204" charset="-122"/>
                  </a:rPr>
                  <a:t>其列向量张成的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空间</a:t>
                </a:r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3403600"/>
                <a:ext cx="6006465" cy="676910"/>
              </a:xfrm>
              <a:prstGeom prst="rect">
                <a:avLst/>
              </a:prstGeom>
              <a:blipFill rotWithShape="1">
                <a:blip r:embed="rId7"/>
                <a:stretch>
                  <a:fillRect r="-455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532738" y="4181044"/>
          <a:ext cx="3341586" cy="59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6" name="Equation" r:id="rId8" imgW="37795200" imgH="6705600" progId="Equation.DSMT4">
                  <p:embed/>
                </p:oleObj>
              </mc:Choice>
              <mc:Fallback>
                <p:oleObj name="Equation" r:id="rId8" imgW="37795200" imgH="6705600" progId="Equation.DSMT4">
                  <p:embed/>
                  <p:pic>
                    <p:nvPicPr>
                      <p:cNvPr id="0" name="图片 1463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32738" y="4181044"/>
                        <a:ext cx="3341586" cy="592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105400" y="4773906"/>
            <a:ext cx="1181100" cy="6769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例子</a:t>
            </a:r>
            <a:r>
              <a:rPr lang="zh-CN" altLang="en-US" sz="2200" dirty="0" smtClean="0">
                <a:ea typeface="微软雅黑" panose="020B0503020204020204" charset="-122"/>
              </a:rPr>
              <a:t>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324600" y="5384800"/>
          <a:ext cx="519211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7" name="Equation" r:id="rId10" imgW="63398400" imgH="17678400" progId="Equation.DSMT4">
                  <p:embed/>
                </p:oleObj>
              </mc:Choice>
              <mc:Fallback>
                <p:oleObj name="Equation" r:id="rId10" imgW="63398400" imgH="17678400" progId="Equation.DSMT4">
                  <p:embed/>
                  <p:pic>
                    <p:nvPicPr>
                      <p:cNvPr id="0" name="图片 1463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4600" y="5384800"/>
                        <a:ext cx="519211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181600" y="2717800"/>
                <a:ext cx="73914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𝑠𝑝𝑎𝑛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717800"/>
                <a:ext cx="7391400" cy="429895"/>
              </a:xfrm>
              <a:prstGeom prst="rect">
                <a:avLst/>
              </a:prstGeom>
              <a:blipFill rotWithShape="1">
                <a:blip r:embed="rId12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>
          <a:xfrm>
            <a:off x="5027930" y="1518285"/>
            <a:ext cx="0" cy="5114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7" grpId="0"/>
      <p:bldP spid="5" grpId="0" uiExpand="1"/>
      <p:bldP spid="6" grpId="0"/>
      <p:bldP spid="8" grpId="0"/>
      <p:bldP spid="9" grpId="0"/>
      <p:bldP spid="2" grpId="0" build="p"/>
      <p:bldP spid="10" grpId="0" build="p"/>
      <p:bldP spid="12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400" y="914400"/>
                <a:ext cx="7696200" cy="4629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具有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标准正交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列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zh-CN" altLang="en-US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向量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的最短距离：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914400"/>
                <a:ext cx="7696200" cy="46291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8.13 </a:t>
            </a:r>
            <a:r>
              <a:rPr lang="zh-CN" altLang="en-US" kern="0" dirty="0" smtClean="0"/>
              <a:t>值域投影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133600" y="5334000"/>
                <a:ext cx="6791960" cy="7086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acc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满足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acc>
                          <m:acc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</m:d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，对于所有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acc>
                      <m:accPr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5334000"/>
                <a:ext cx="6791960" cy="708660"/>
              </a:xfrm>
              <a:prstGeom prst="rect">
                <a:avLst/>
              </a:prstGeom>
              <a:blipFill rotWithShape="1">
                <a:blip r:embed="rId2"/>
                <a:stretch>
                  <a:fillRect b="-1093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平行四边形 8"/>
          <p:cNvSpPr/>
          <p:nvPr/>
        </p:nvSpPr>
        <p:spPr bwMode="auto">
          <a:xfrm>
            <a:off x="2826473" y="4038600"/>
            <a:ext cx="6646069" cy="1295400"/>
          </a:xfrm>
          <a:prstGeom prst="parallelogram">
            <a:avLst>
              <a:gd name="adj" fmla="val 125392"/>
            </a:avLst>
          </a:prstGeom>
          <a:solidFill>
            <a:schemeClr val="accent3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 flipH="1">
            <a:off x="7003185" y="4911090"/>
            <a:ext cx="45719" cy="45719"/>
          </a:xfrm>
          <a:prstGeom prst="ellipse">
            <a:avLst/>
          </a:prstGeom>
          <a:solidFill>
            <a:srgbClr val="0070C0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>
            <a:off x="7017473" y="3690303"/>
            <a:ext cx="8571" cy="121920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椭圆 16"/>
          <p:cNvSpPr/>
          <p:nvPr/>
        </p:nvSpPr>
        <p:spPr bwMode="auto">
          <a:xfrm flipH="1">
            <a:off x="6994613" y="3649981"/>
            <a:ext cx="45719" cy="45719"/>
          </a:xfrm>
          <a:prstGeom prst="ellipse">
            <a:avLst/>
          </a:prstGeom>
          <a:solidFill>
            <a:srgbClr val="0070C0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3131273" y="4945378"/>
                <a:ext cx="106045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𝑟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ange</m:t>
                    </m:r>
                  </m:oMath>
                </a14:m>
                <a:r>
                  <a:rPr lang="en-US" altLang="zh-CN" dirty="0" smtClean="0"/>
                  <a:t>(A)</a:t>
                </a:r>
                <a:endParaRPr lang="zh-CN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73" y="4945378"/>
                <a:ext cx="1060450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8" t="-172" r="8" b="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6629400" y="3429000"/>
                <a:ext cx="37020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429000"/>
                <a:ext cx="370205" cy="429895"/>
              </a:xfrm>
              <a:prstGeom prst="rect">
                <a:avLst/>
              </a:prstGeom>
              <a:blipFill rotWithShape="1">
                <a:blip r:embed="rId4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6705600" y="4953000"/>
                <a:ext cx="865505" cy="423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953000"/>
                <a:ext cx="865505" cy="423545"/>
              </a:xfrm>
              <a:prstGeom prst="rect">
                <a:avLst/>
              </a:prstGeom>
              <a:blipFill rotWithShape="1">
                <a:blip r:embed="rId5"/>
                <a:stretch>
                  <a:fillRect b="-3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953000" y="1219200"/>
          <a:ext cx="201168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3" name="Equation" r:id="rId6" imgW="20116800" imgH="7620000" progId="Equation.DSMT4">
                  <p:embed/>
                </p:oleObj>
              </mc:Choice>
              <mc:Fallback>
                <p:oleObj name="Equation" r:id="rId6" imgW="20116800" imgH="7620000" progId="Equation.DSMT4">
                  <p:embed/>
                  <p:pic>
                    <p:nvPicPr>
                      <p:cNvPr id="0" name="图片 1567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53000" y="1219200"/>
                        <a:ext cx="201168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286000" y="1905000"/>
          <a:ext cx="7670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4" name="Equation" r:id="rId8" imgW="92049600" imgH="6705600" progId="Equation.DSMT4">
                  <p:embed/>
                </p:oleObj>
              </mc:Choice>
              <mc:Fallback>
                <p:oleObj name="Equation" r:id="rId8" imgW="92049600" imgH="6705600" progId="Equation.DSMT4">
                  <p:embed/>
                  <p:pic>
                    <p:nvPicPr>
                      <p:cNvPr id="0" name="图片 1567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86000" y="1905000"/>
                        <a:ext cx="76708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133600" y="2971800"/>
          <a:ext cx="419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5" name="Equation" r:id="rId10" imgW="50292000" imgH="5486400" progId="Equation.DSMT4">
                  <p:embed/>
                </p:oleObj>
              </mc:Choice>
              <mc:Fallback>
                <p:oleObj name="Equation" r:id="rId10" imgW="50292000" imgH="5486400" progId="Equation.DSMT4">
                  <p:embed/>
                  <p:pic>
                    <p:nvPicPr>
                      <p:cNvPr id="0" name="图片 1567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2971800"/>
                        <a:ext cx="41910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514600" y="3429000"/>
          <a:ext cx="2971800" cy="477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" name="Equation" r:id="rId12" imgW="34137600" imgH="5486400" progId="Equation.DSMT4">
                  <p:embed/>
                </p:oleObj>
              </mc:Choice>
              <mc:Fallback>
                <p:oleObj name="Equation" r:id="rId12" imgW="34137600" imgH="5486400" progId="Equation.DSMT4">
                  <p:embed/>
                  <p:pic>
                    <p:nvPicPr>
                      <p:cNvPr id="0" name="图片 156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14600" y="3429000"/>
                        <a:ext cx="2971800" cy="477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162800" y="3048000"/>
                <a:ext cx="3276600" cy="816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称为向量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:r>
                  <a:rPr lang="en-US" altLang="zh-CN" sz="220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𝑟𝑎𝑛𝑔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上的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正交投影</a:t>
                </a:r>
                <a:r>
                  <a:rPr lang="zh-CN" altLang="en-US" sz="2200" dirty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3048000"/>
                <a:ext cx="3276600" cy="816610"/>
              </a:xfrm>
              <a:prstGeom prst="rect">
                <a:avLst/>
              </a:prstGeom>
              <a:blipFill rotWithShape="1">
                <a:blip r:embed="rId14"/>
                <a:stretch>
                  <a:fillRect b="-6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819400" y="2514600"/>
                <a:ext cx="4673600" cy="423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∵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4673600" cy="423545"/>
              </a:xfrm>
              <a:prstGeom prst="rect">
                <a:avLst/>
              </a:prstGeom>
              <a:blipFill rotWithShape="1">
                <a:blip r:embed="rId15"/>
                <a:stretch>
                  <a:fillRect b="-3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  <p:bldP spid="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23190" y="1100455"/>
                <a:ext cx="5819140" cy="3390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到</a:t>
                </a:r>
                <a:r>
                  <a:rPr lang="en-US" altLang="zh-CN" sz="2200" i="1" dirty="0" smtClean="0">
                    <a:ea typeface="微软雅黑" panose="020B0503020204020204" charset="-122"/>
                  </a:rPr>
                  <a:t>range(A</a:t>
                </a:r>
                <a:r>
                  <a:rPr lang="en-US" altLang="zh-CN" sz="2200" dirty="0">
                    <a:ea typeface="微软雅黑" panose="020B0503020204020204" charset="-122"/>
                  </a:rPr>
                  <a:t>)</a:t>
                </a:r>
                <a:r>
                  <a:rPr lang="zh-CN" altLang="en-US" sz="2200" dirty="0">
                    <a:ea typeface="微软雅黑" panose="020B0503020204020204" charset="-122"/>
                  </a:rPr>
                  <a:t>内任意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>
                    <a:ea typeface="微软雅黑" panose="020B0503020204020204" charset="-122"/>
                  </a:rPr>
                  <a:t>距离的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平方</a:t>
                </a:r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190" y="1100455"/>
                <a:ext cx="5819140" cy="339090"/>
              </a:xfrm>
              <a:prstGeom prst="rect">
                <a:avLst/>
              </a:prstGeom>
              <a:blipFill rotWithShape="1">
                <a:blip r:embed="rId1"/>
                <a:stretch>
                  <a:fillRect r="-1069" b="-1591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355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8.13.1 </a:t>
            </a:r>
            <a:r>
              <a:rPr lang="zh-CN" altLang="en-US" kern="0" dirty="0" smtClean="0"/>
              <a:t>验证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249989" y="5081564"/>
                <a:ext cx="5902325" cy="3390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第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3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行成立是因为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𝐴</m:t>
                        </m:r>
                        <m:acc>
                          <m:acc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acc>
                      <m:acc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0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。</m:t>
                    </m:r>
                  </m:oMath>
                </a14:m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989" y="5081564"/>
                <a:ext cx="5902325" cy="339090"/>
              </a:xfrm>
              <a:prstGeom prst="rect">
                <a:avLst/>
              </a:prstGeom>
              <a:blipFill rotWithShape="1">
                <a:blip r:embed="rId2"/>
                <a:stretch>
                  <a:fillRect l="-7" t="-87" r="-1241" b="-1583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81000" y="1577975"/>
          <a:ext cx="6208713" cy="272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5" name="Equation" r:id="rId3" imgW="84734400" imgH="37185600" progId="Equation.DSMT4">
                  <p:embed/>
                </p:oleObj>
              </mc:Choice>
              <mc:Fallback>
                <p:oleObj name="Equation" r:id="rId3" imgW="84734400" imgH="37185600" progId="Equation.DSMT4">
                  <p:embed/>
                  <p:pic>
                    <p:nvPicPr>
                      <p:cNvPr id="0" name="图片 165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1577975"/>
                        <a:ext cx="6208713" cy="272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11200" y="4386802"/>
                <a:ext cx="363855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>
                    <a:ea typeface="微软雅黑" panose="020B0503020204020204" charset="-122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acc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等号成立。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4386802"/>
                <a:ext cx="3638550" cy="429895"/>
              </a:xfrm>
              <a:prstGeom prst="rect">
                <a:avLst/>
              </a:prstGeom>
              <a:blipFill rotWithShape="1">
                <a:blip r:embed="rId5"/>
                <a:stretch>
                  <a:fillRect t="-52" b="-2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629785" y="4698365"/>
                <a:ext cx="1312545" cy="392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sSup>
                        <m:sSupPr>
                          <m:ctrlP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785" y="4698365"/>
                <a:ext cx="1312545" cy="392430"/>
              </a:xfrm>
              <a:prstGeom prst="rect">
                <a:avLst/>
              </a:prstGeom>
              <a:blipFill rotWithShape="1">
                <a:blip r:embed="rId6"/>
                <a:stretch>
                  <a:fillRect b="-2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5400" y="5486400"/>
                <a:ext cx="8806180" cy="127635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b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zh-CN" altLang="en-US" sz="20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CN" altLang="en-US" sz="2000" i="1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" y="5486400"/>
                <a:ext cx="8806180" cy="127635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5"/>
              <p:cNvSpPr>
                <a:spLocks noChangeArrowheads="1"/>
              </p:cNvSpPr>
              <p:nvPr/>
            </p:nvSpPr>
            <p:spPr bwMode="auto">
              <a:xfrm>
                <a:off x="5107305" y="344170"/>
                <a:ext cx="6209030" cy="570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en-US" altLang="zh-CN" sz="2200" dirty="0">
                    <a:ea typeface="微软雅黑" panose="020B0503020204020204" charset="-122"/>
                  </a:rPr>
                  <a:t>Gram</a:t>
                </a:r>
                <a:r>
                  <a:rPr lang="zh-CN" altLang="en-US" sz="2200" dirty="0">
                    <a:ea typeface="微软雅黑" panose="020B0503020204020204" charset="-122"/>
                  </a:rPr>
                  <a:t>矩阵为单位矩阵，则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具有</a:t>
                </a:r>
                <a:r>
                  <a:rPr lang="zh-CN" altLang="en-US" sz="2200" dirty="0">
                    <a:ea typeface="微软雅黑" panose="020B0503020204020204" charset="-122"/>
                  </a:rPr>
                  <a:t>正交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列：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7305" y="344170"/>
                <a:ext cx="6209030" cy="570230"/>
              </a:xfrm>
              <a:prstGeom prst="rect">
                <a:avLst/>
              </a:prstGeom>
              <a:blipFill rotWithShape="1">
                <a:blip r:embed="rId8"/>
                <a:stretch>
                  <a:fillRect r="-19656" b="-33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7012305" y="4445000"/>
                <a:ext cx="5349240" cy="10547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列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有单位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范数：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50305040509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50305040509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Times New Roman" panose="0202050305040509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。</m:t>
                    </m:r>
                  </m:oMath>
                </a14:m>
                <a:endParaRPr lang="en-US" altLang="zh-CN" sz="2200" baseline="300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列是相互正交的：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对于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≠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𝑗</m:t>
                        </m:r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503050405090304" pitchFamily="18" charset="0"/>
                          </a:rPr>
                          <m:t>，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0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。</m:t>
                    </m:r>
                  </m:oMath>
                </a14:m>
                <a:endParaRPr lang="en-US" altLang="zh-CN" sz="2200" baseline="300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12305" y="4445000"/>
                <a:ext cx="5349240" cy="1054735"/>
              </a:xfrm>
              <a:prstGeom prst="rect">
                <a:avLst/>
              </a:prstGeom>
              <a:blipFill rotWithShape="1">
                <a:blip r:embed="rId9"/>
                <a:stretch>
                  <a:fillRect t="-656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578600" y="-254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8.14 Gram</a:t>
            </a:r>
            <a:r>
              <a:rPr lang="zh-CN" altLang="en-US" kern="0" dirty="0" smtClean="0"/>
              <a:t>矩阵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451600" y="1041400"/>
                <a:ext cx="5570855" cy="3157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600" y="1041400"/>
                <a:ext cx="5570855" cy="3157855"/>
              </a:xfrm>
              <a:prstGeom prst="rect">
                <a:avLst/>
              </a:prstGeom>
              <a:blipFill rotWithShape="1">
                <a:blip r:embed="rId10"/>
                <a:stretch>
                  <a:fillRect b="-1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6224270" y="1057910"/>
            <a:ext cx="0" cy="1170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939280" y="2327910"/>
            <a:ext cx="0" cy="3216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210425" y="5569585"/>
            <a:ext cx="50044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3" grpId="0" build="p"/>
      <p:bldP spid="18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101600" y="1143000"/>
            <a:ext cx="5676900" cy="1230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定义：列正交的</a:t>
            </a:r>
            <a:r>
              <a:rPr lang="zh-CN" altLang="en-US" sz="2200" dirty="0" smtClean="0">
                <a:ea typeface="微软雅黑" panose="020B0503020204020204" charset="-122"/>
              </a:rPr>
              <a:t>方形复数矩阵称为</a:t>
            </a:r>
            <a:r>
              <a:rPr lang="zh-CN" altLang="en-US" sz="2400" b="1" kern="0" dirty="0"/>
              <a:t>酉</a:t>
            </a:r>
            <a:r>
              <a:rPr lang="zh-CN" altLang="en-US" sz="2200" b="1" dirty="0" smtClean="0">
                <a:ea typeface="微软雅黑" panose="020B0503020204020204" charset="-122"/>
              </a:rPr>
              <a:t>矩阵</a:t>
            </a:r>
            <a:r>
              <a:rPr lang="zh-CN" altLang="en-US" sz="2200" dirty="0" smtClean="0">
                <a:ea typeface="微软雅黑" panose="020B0503020204020204" charset="-122"/>
              </a:rPr>
              <a:t>。</a:t>
            </a:r>
            <a:endParaRPr lang="en-US" altLang="zh-CN" sz="2200" dirty="0" smtClean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kern="0" dirty="0"/>
              <a:t>酉</a:t>
            </a:r>
            <a:r>
              <a:rPr lang="zh-CN" altLang="en-US" sz="2200" dirty="0" smtClean="0">
                <a:ea typeface="微软雅黑" panose="020B0503020204020204" charset="-122"/>
              </a:rPr>
              <a:t>矩阵的逆：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8.15 Unitary</a:t>
            </a:r>
            <a:r>
              <a:rPr lang="zh-CN" altLang="en-US" kern="0" dirty="0"/>
              <a:t>矩阵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65200" y="2591593"/>
          <a:ext cx="3793669" cy="1015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8" name="Equation" r:id="rId1" imgW="43281600" imgH="11582400" progId="Equation.DSMT4">
                  <p:embed/>
                </p:oleObj>
              </mc:Choice>
              <mc:Fallback>
                <p:oleObj name="Equation" r:id="rId1" imgW="43281600" imgH="11582400" progId="Equation.DSMT4">
                  <p:embed/>
                  <p:pic>
                    <p:nvPicPr>
                      <p:cNvPr id="0" name="图片 266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65200" y="2591593"/>
                        <a:ext cx="3793669" cy="1015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101600" y="3962400"/>
                <a:ext cx="5051425" cy="12395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酉矩阵是具有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的非奇异矩阵。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:r>
                  <a:rPr lang="zh-CN" altLang="en-US" sz="2200" kern="0" dirty="0"/>
                  <a:t>酉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矩阵，那么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也是</a:t>
                </a:r>
                <a:r>
                  <a:rPr lang="zh-CN" altLang="en-US" sz="2200" kern="0" dirty="0"/>
                  <a:t>酉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矩阵。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600" y="3962400"/>
                <a:ext cx="5051425" cy="1239520"/>
              </a:xfrm>
              <a:prstGeom prst="rect">
                <a:avLst/>
              </a:prstGeom>
              <a:blipFill rotWithShape="1">
                <a:blip r:embed="rId3"/>
                <a:stretch>
                  <a:fillRect r="-1144" b="-1091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5"/>
              <p:cNvSpPr>
                <a:spLocks noChangeArrowheads="1"/>
              </p:cNvSpPr>
              <p:nvPr/>
            </p:nvSpPr>
            <p:spPr bwMode="auto">
              <a:xfrm>
                <a:off x="5232400" y="736600"/>
                <a:ext cx="6134735" cy="5949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离散傅里叶变换矩阵</a:t>
                </a:r>
                <a:r>
                  <a:rPr lang="en-US" altLang="zh-CN" sz="2200" dirty="0">
                    <a:ea typeface="微软雅黑" panose="020B0503020204020204" charset="-122"/>
                  </a:rPr>
                  <a:t>W</a:t>
                </a:r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:r>
                  <a:rPr lang="en-US" altLang="zh-CN" sz="2200" dirty="0"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𝜔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𝜋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𝑗</m:t>
                            </m:r>
                          </m:num>
                          <m:den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radPr>
                      <m:deg/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e>
                    </m:rad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)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2400" y="736600"/>
                <a:ext cx="6134735" cy="594995"/>
              </a:xfrm>
              <a:prstGeom prst="rect">
                <a:avLst/>
              </a:prstGeom>
              <a:blipFill rotWithShape="1">
                <a:blip r:embed="rId4"/>
                <a:stretch>
                  <a:fillRect r="-111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927600" y="-254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8.16 </a:t>
            </a:r>
            <a:r>
              <a:rPr lang="zh-CN" altLang="en-US" kern="0" dirty="0" smtClean="0"/>
              <a:t>离散傅里叶变换</a:t>
            </a:r>
            <a:r>
              <a:rPr lang="zh-CN" altLang="en-US" kern="0" dirty="0"/>
              <a:t>矩阵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5270500" y="3603998"/>
                <a:ext cx="7848600" cy="6121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𝑊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是酉矩阵：</a:t>
                </a:r>
                <a:endParaRPr lang="en-US" altLang="zh-CN" sz="2200" b="1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0500" y="3603998"/>
                <a:ext cx="7848600" cy="612140"/>
              </a:xfrm>
              <a:prstGeom prst="rect">
                <a:avLst/>
              </a:prstGeom>
              <a:blipFill rotWithShape="1">
                <a:blip r:embed="rId5"/>
                <a:stretch>
                  <a:fillRect t="-61" b="6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975600" y="4236462"/>
          <a:ext cx="2438400" cy="69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5" name="Equation" r:id="rId6" imgW="33223200" imgH="9448800" progId="Equation.DSMT4">
                  <p:embed/>
                </p:oleObj>
              </mc:Choice>
              <mc:Fallback>
                <p:oleObj name="Equation" r:id="rId6" imgW="33223200" imgH="9448800" progId="Equation.DSMT4">
                  <p:embed/>
                  <p:pic>
                    <p:nvPicPr>
                      <p:cNvPr id="0" name="图片 196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75600" y="4236462"/>
                        <a:ext cx="2438400" cy="69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5270500" y="4929952"/>
                <a:ext cx="7848600" cy="12128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𝑊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的离散</a:t>
                </a:r>
                <a:r>
                  <a:rPr lang="zh-CN" altLang="en-US" sz="2200" dirty="0">
                    <a:ea typeface="微软雅黑" panose="020B0503020204020204" charset="-122"/>
                  </a:rPr>
                  <a:t>傅里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叶</a:t>
                </a:r>
                <a:r>
                  <a:rPr lang="zh-CN" altLang="en-US" sz="2200" dirty="0">
                    <a:ea typeface="微软雅黑" panose="020B0503020204020204" charset="-122"/>
                  </a:rPr>
                  <a:t>反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变换是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0500" y="4929952"/>
                <a:ext cx="7848600" cy="1212850"/>
              </a:xfrm>
              <a:prstGeom prst="rect">
                <a:avLst/>
              </a:prstGeom>
              <a:blipFill rotWithShape="1">
                <a:blip r:embed="rId8"/>
                <a:stretch>
                  <a:fillRect t="-37" b="-1331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994400" y="1498600"/>
                <a:ext cx="6248400" cy="1694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0" y="1498600"/>
                <a:ext cx="6248400" cy="169418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>
            <a:off x="5053330" y="1871345"/>
            <a:ext cx="0" cy="4782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19015" y="121285"/>
            <a:ext cx="0" cy="1121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6" grpId="0" build="p"/>
      <p:bldP spid="3" grpId="0" build="p"/>
      <p:bldP spid="11" grpId="0" build="p"/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670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6" name="Equation" r:id="rId1" imgW="2743200" imgH="4267200" progId="Equation.DSMT4">
                  <p:embed/>
                </p:oleObj>
              </mc:Choice>
              <mc:Fallback>
                <p:oleObj name="Equation" r:id="rId1" imgW="2743200" imgH="4267200" progId="Equation.DSMT4">
                  <p:embed/>
                  <p:pic>
                    <p:nvPicPr>
                      <p:cNvPr id="0" name="图片 44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70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727700" y="27559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7" name="Equation" r:id="rId3" imgW="2743200" imgH="4267200" progId="Equation.DSMT4">
                  <p:embed/>
                </p:oleObj>
              </mc:Choice>
              <mc:Fallback>
                <p:oleObj name="Equation" r:id="rId3" imgW="2743200" imgH="4267200" progId="Equation.DSMT4">
                  <p:embed/>
                  <p:pic>
                    <p:nvPicPr>
                      <p:cNvPr id="0" name="图片 448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7700" y="27559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27700" y="27559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8" name="Equation" r:id="rId5" imgW="2743200" imgH="4267200" progId="Equation.DSMT4">
                  <p:embed/>
                </p:oleObj>
              </mc:Choice>
              <mc:Fallback>
                <p:oleObj name="Equation" r:id="rId5" imgW="2743200" imgH="4267200" progId="Equation.DSMT4">
                  <p:embed/>
                  <p:pic>
                    <p:nvPicPr>
                      <p:cNvPr id="0" name="图片 44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27700" y="27559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 txBox="1"/>
          <p:nvPr/>
        </p:nvSpPr>
        <p:spPr bwMode="auto">
          <a:xfrm>
            <a:off x="4724400" y="2286000"/>
            <a:ext cx="24384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Part I </a:t>
            </a:r>
            <a:r>
              <a:rPr lang="zh-CN" altLang="en-US" kern="0" dirty="0" smtClean="0"/>
              <a:t>向量</a:t>
            </a:r>
            <a:endParaRPr lang="zh-CN" altLang="en-US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609600" y="948660"/>
                <a:ext cx="7696200" cy="12084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>
                    <a:ea typeface="微软雅黑" panose="020B0503020204020204" charset="-122"/>
                  </a:rPr>
                  <a:t>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𝑊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𝑛𝐼</m:t>
                    </m:r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。</m:t>
                    </m:r>
                  </m:oMath>
                </a14:m>
                <a:endParaRPr lang="en-US" altLang="zh-CN" sz="2200" dirty="0" smtClean="0">
                  <a:solidFill>
                    <a:srgbClr val="FF0000"/>
                  </a:solidFill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W</a:t>
                </a:r>
                <a:r>
                  <a:rPr lang="zh-CN" altLang="en-US" sz="2200" dirty="0">
                    <a:ea typeface="微软雅黑" panose="020B0503020204020204" charset="-122"/>
                  </a:rPr>
                  <a:t>的共轭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转置为：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948660"/>
                <a:ext cx="7696200" cy="1208405"/>
              </a:xfrm>
              <a:prstGeom prst="rect">
                <a:avLst/>
              </a:prstGeom>
              <a:blipFill rotWithShape="1">
                <a:blip r:embed="rId1"/>
                <a:stretch>
                  <a:fillRect t="-50" b="-420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8.17 DFT</a:t>
            </a:r>
            <a:r>
              <a:rPr lang="zh-CN" altLang="en-US" kern="0" dirty="0" smtClean="0"/>
              <a:t>矩阵的</a:t>
            </a:r>
            <a:r>
              <a:rPr lang="en-US" altLang="zh-CN" kern="0" dirty="0" smtClean="0"/>
              <a:t>Gram</a:t>
            </a:r>
            <a:r>
              <a:rPr lang="zh-CN" altLang="en-US" kern="0" dirty="0" smtClean="0"/>
              <a:t>矩阵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609600" y="3962400"/>
                <a:ext cx="769620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Gram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矩阵的第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个元素为：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3962400"/>
                <a:ext cx="7696200" cy="507365"/>
              </a:xfrm>
              <a:prstGeom prst="rect">
                <a:avLst/>
              </a:prstGeom>
              <a:blipFill rotWithShape="1">
                <a:blip r:embed="rId2"/>
                <a:stretch>
                  <a:fillRect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5996" y="5115257"/>
          <a:ext cx="6491804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1" name="Equation" r:id="rId3" imgW="78333600" imgH="10363200" progId="Equation.DSMT4">
                  <p:embed/>
                </p:oleObj>
              </mc:Choice>
              <mc:Fallback>
                <p:oleObj name="Equation" r:id="rId3" imgW="78333600" imgH="10363200" progId="Equation.DSMT4">
                  <p:embed/>
                  <p:pic>
                    <p:nvPicPr>
                      <p:cNvPr id="0" name="图片 278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996" y="5115257"/>
                        <a:ext cx="6491804" cy="85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09600" y="5930979"/>
                <a:ext cx="300355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>
                    <a:ea typeface="微软雅黑" panose="020B0503020204020204" charset="-122"/>
                  </a:rPr>
                  <a:t>最后一步因为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𝜔</m:t>
                        </m:r>
                      </m:e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。</m:t>
                    </m:r>
                  </m:oMath>
                </a14:m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930979"/>
                <a:ext cx="3003550" cy="429895"/>
              </a:xfrm>
              <a:prstGeom prst="rect">
                <a:avLst/>
              </a:prstGeom>
              <a:blipFill rotWithShape="1">
                <a:blip r:embed="rId5"/>
                <a:stretch>
                  <a:fillRect t="-18" b="-2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-177800" y="2235200"/>
                <a:ext cx="6019800" cy="1678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7800" y="2235200"/>
                <a:ext cx="6019800" cy="167894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-254000" y="4572000"/>
                <a:ext cx="6553200" cy="480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4000" y="4572000"/>
                <a:ext cx="6553200" cy="480695"/>
              </a:xfrm>
              <a:prstGeom prst="rect">
                <a:avLst/>
              </a:prstGeom>
              <a:blipFill rotWithShape="1">
                <a:blip r:embed="rId7"/>
                <a:stretch>
                  <a:fillRect b="-2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5334000" y="1312545"/>
                <a:ext cx="7124065" cy="6915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定义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: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为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下三角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(Lower Triangular</a:t>
                </a:r>
                <a:r>
                  <a:rPr lang="en-US" altLang="zh-CN" sz="2200" b="1" dirty="0">
                    <a:ea typeface="微软雅黑" panose="020B0503020204020204" charset="-122"/>
                  </a:rPr>
                  <a:t>)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矩阵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,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&gt;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0" y="1312545"/>
                <a:ext cx="7124065" cy="691515"/>
              </a:xfrm>
              <a:prstGeom prst="rect">
                <a:avLst/>
              </a:prstGeom>
              <a:blipFill rotWithShape="1">
                <a:blip r:embed="rId8"/>
                <a:stretch>
                  <a:fillRect b="-1496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6223000" y="4191000"/>
                <a:ext cx="6095365" cy="13430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为</a:t>
                </a:r>
                <a:r>
                  <a:rPr lang="zh-CN" altLang="en-US" sz="2200" b="1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上三角</a:t>
                </a:r>
                <a:r>
                  <a:rPr lang="en-US" altLang="zh-CN" sz="2200" b="1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(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Upper Triangular</a:t>
                </a:r>
                <a:r>
                  <a:rPr lang="en-US" altLang="zh-CN" sz="2200" b="1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)</a:t>
                </a:r>
                <a:r>
                  <a:rPr lang="zh-CN" altLang="en-US" sz="2200" b="1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矩阵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对角元素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都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等于</a:t>
                </a:r>
                <a:r>
                  <a:rPr lang="en-US" altLang="zh-CN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1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则称为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单位上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三角矩阵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/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下三角矩阵。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3000" y="4191000"/>
                <a:ext cx="6095365" cy="13430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197600" y="609600"/>
            <a:ext cx="8834120" cy="56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 </a:t>
            </a:r>
            <a:r>
              <a:rPr lang="zh-CN" altLang="en-US" kern="0" dirty="0" smtClean="0"/>
              <a:t>三</a:t>
            </a:r>
            <a:r>
              <a:rPr lang="zh-CN" altLang="en-US" kern="0" dirty="0"/>
              <a:t>角矩阵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867400" y="2209800"/>
                <a:ext cx="5323840" cy="175831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2209800"/>
                <a:ext cx="5323840" cy="175831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5133340" y="876935"/>
            <a:ext cx="0" cy="1454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768340" y="2527935"/>
            <a:ext cx="0" cy="1454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022340" y="3924935"/>
            <a:ext cx="0" cy="1454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5" grpId="0" build="p"/>
      <p:bldP spid="6" grpId="0"/>
      <p:bldP spid="9" grpId="0"/>
      <p:bldP spid="2" grpId="0" build="p"/>
      <p:bldP spid="18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9.2 </a:t>
            </a:r>
            <a:r>
              <a:rPr lang="zh-CN" altLang="en-US" dirty="0" smtClean="0"/>
              <a:t>前向回代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1905000" y="1211014"/>
                <a:ext cx="7846060" cy="845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问题：当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是具有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非零对角元素</a:t>
                </a:r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下三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角矩阵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时</a:t>
                </a:r>
                <a:r>
                  <a:rPr lang="zh-CN" altLang="en-US" sz="2200" dirty="0">
                    <a:ea typeface="微软雅黑" panose="020B0503020204020204" charset="-122"/>
                  </a:rPr>
                  <a:t>，解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前向回代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(</a:t>
                </a:r>
                <a:r>
                  <a:rPr lang="en-US" altLang="zh-CN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Forward 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Substitution)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算法求解：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211014"/>
                <a:ext cx="7846060" cy="845820"/>
              </a:xfrm>
              <a:prstGeom prst="rect">
                <a:avLst/>
              </a:prstGeom>
              <a:blipFill rotWithShape="1">
                <a:blip r:embed="rId1"/>
                <a:stretch>
                  <a:fillRect t="-8" r="-793" b="-592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图片 545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1905000" y="5181600"/>
            <a:ext cx="8081211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时间复杂度：</a:t>
            </a:r>
            <a:r>
              <a:rPr lang="en-US" altLang="zh-CN" sz="2200" dirty="0" smtClean="0">
                <a:ea typeface="微软雅黑" panose="020B0503020204020204" charset="-122"/>
              </a:rPr>
              <a:t>1+3+5+…+(2n-1)=n</a:t>
            </a:r>
            <a:r>
              <a:rPr lang="en-US" altLang="zh-CN" sz="2200" baseline="30000" dirty="0" smtClean="0">
                <a:ea typeface="微软雅黑" panose="020B0503020204020204" charset="-122"/>
              </a:rPr>
              <a:t>2 </a:t>
            </a:r>
            <a:r>
              <a:rPr lang="en-US" altLang="zh-CN" sz="2200" dirty="0" smtClean="0">
                <a:ea typeface="微软雅黑" panose="020B0503020204020204" charset="-122"/>
              </a:rPr>
              <a:t>flops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096000" y="2133600"/>
                <a:ext cx="4372610" cy="1461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33600"/>
                <a:ext cx="4372610" cy="14617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057400" y="2286000"/>
                <a:ext cx="170815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286000"/>
                <a:ext cx="1708150" cy="429895"/>
              </a:xfrm>
              <a:prstGeom prst="rect">
                <a:avLst/>
              </a:prstGeom>
              <a:blipFill rotWithShape="1">
                <a:blip r:embed="rId5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057400" y="2819400"/>
                <a:ext cx="298450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819400"/>
                <a:ext cx="2984500" cy="429895"/>
              </a:xfrm>
              <a:prstGeom prst="rect">
                <a:avLst/>
              </a:prstGeom>
              <a:blipFill rotWithShape="1">
                <a:blip r:embed="rId6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057400" y="3352800"/>
                <a:ext cx="402145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352800"/>
                <a:ext cx="4021455" cy="429895"/>
              </a:xfrm>
              <a:prstGeom prst="rect">
                <a:avLst/>
              </a:prstGeom>
              <a:blipFill rotWithShape="1">
                <a:blip r:embed="rId7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438400" y="3733800"/>
                <a:ext cx="30289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733800"/>
                <a:ext cx="302895" cy="429895"/>
              </a:xfrm>
              <a:prstGeom prst="rect">
                <a:avLst/>
              </a:prstGeom>
              <a:blipFill rotWithShape="1">
                <a:blip r:embed="rId8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057400" y="4343400"/>
                <a:ext cx="6324600" cy="467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−⋯−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343400"/>
                <a:ext cx="6324600" cy="46799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9.3</a:t>
            </a:r>
            <a:r>
              <a:rPr lang="zh-CN" altLang="en-US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后向</a:t>
            </a:r>
            <a:r>
              <a:rPr lang="zh-CN" altLang="en-US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回代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1905000" y="1066800"/>
                <a:ext cx="7644130" cy="845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问题：当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是具有非零对角元素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上三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角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矩阵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，解</a:t>
                </a:r>
                <a:r>
                  <a:rPr lang="en-US" altLang="zh-CN" sz="220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使用后向回代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(Back Substitution</a:t>
                </a:r>
                <a:r>
                  <a:rPr lang="en-US" altLang="zh-CN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)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算法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来求解：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066800"/>
                <a:ext cx="7644130" cy="845820"/>
              </a:xfrm>
              <a:prstGeom prst="rect">
                <a:avLst/>
              </a:prstGeom>
              <a:blipFill rotWithShape="1">
                <a:blip r:embed="rId1"/>
                <a:stretch>
                  <a:fillRect r="-814" b="-593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905000" y="5181600"/>
            <a:ext cx="8081211" cy="3689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时间复杂度：</a:t>
            </a:r>
            <a:r>
              <a:rPr lang="en-US" altLang="zh-CN" sz="2400" dirty="0" smtClean="0">
                <a:ea typeface="微软雅黑" panose="020B0503020204020204" charset="-122"/>
              </a:rPr>
              <a:t>1+3+…+2n-1=n</a:t>
            </a:r>
            <a:r>
              <a:rPr lang="en-US" altLang="zh-CN" sz="2400" baseline="30000" dirty="0" smtClean="0">
                <a:ea typeface="微软雅黑" panose="020B0503020204020204" charset="-122"/>
              </a:rPr>
              <a:t>2</a:t>
            </a:r>
            <a:r>
              <a:rPr lang="en-US" altLang="zh-CN" sz="2200" baseline="30000" dirty="0" smtClean="0">
                <a:ea typeface="微软雅黑" panose="020B0503020204020204" charset="-122"/>
              </a:rPr>
              <a:t> </a:t>
            </a:r>
            <a:r>
              <a:rPr lang="en-US" altLang="zh-CN" sz="2200" dirty="0" smtClean="0">
                <a:ea typeface="微软雅黑" panose="020B0503020204020204" charset="-122"/>
              </a:rPr>
              <a:t>flops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6045200" y="1990168"/>
                <a:ext cx="4093210" cy="1482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1990168"/>
                <a:ext cx="4093210" cy="1482725"/>
              </a:xfrm>
              <a:prstGeom prst="rect">
                <a:avLst/>
              </a:prstGeom>
              <a:blipFill rotWithShape="1">
                <a:blip r:embed="rId4"/>
                <a:stretch>
                  <a:fillRect t="-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057400" y="2133600"/>
                <a:ext cx="149161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133600"/>
                <a:ext cx="1491615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981200" y="2667000"/>
                <a:ext cx="3743325" cy="39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667000"/>
                <a:ext cx="3743325" cy="3987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981200" y="3352800"/>
                <a:ext cx="5334000" cy="398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352800"/>
                <a:ext cx="5334000" cy="3987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2514600" y="4038600"/>
                <a:ext cx="28130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4038600"/>
                <a:ext cx="281305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752600" y="4495800"/>
                <a:ext cx="5486400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−⋯−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495800"/>
                <a:ext cx="548640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9.4 </a:t>
            </a:r>
            <a:r>
              <a:rPr lang="zh-CN" altLang="en-US" dirty="0" smtClean="0"/>
              <a:t>三角矩阵的逆矩阵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1905000" y="1066800"/>
                <a:ext cx="582549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对角元素非零的三角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是非奇异的，即：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066800"/>
                <a:ext cx="5825490" cy="338455"/>
              </a:xfrm>
              <a:prstGeom prst="rect">
                <a:avLst/>
              </a:prstGeom>
              <a:blipFill rotWithShape="1">
                <a:blip r:embed="rId1"/>
                <a:stretch>
                  <a:fillRect r="-1068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5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5"/>
              <p:cNvSpPr>
                <a:spLocks noChangeArrowheads="1"/>
              </p:cNvSpPr>
              <p:nvPr/>
            </p:nvSpPr>
            <p:spPr bwMode="auto">
              <a:xfrm>
                <a:off x="1905000" y="2514600"/>
                <a:ext cx="613283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的逆可以通过逐列解方程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来计算得到：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2514600"/>
                <a:ext cx="6132830" cy="338455"/>
              </a:xfrm>
              <a:prstGeom prst="rect">
                <a:avLst/>
              </a:prstGeom>
              <a:blipFill rotWithShape="1">
                <a:blip r:embed="rId4"/>
                <a:stretch>
                  <a:fillRect r="-1263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41156" y="1642407"/>
          <a:ext cx="2428750" cy="357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" name="Equation" r:id="rId5" imgW="28956000" imgH="4267200" progId="Equation.DSMT4">
                  <p:embed/>
                </p:oleObj>
              </mc:Choice>
              <mc:Fallback>
                <p:oleObj name="Equation" r:id="rId5" imgW="28956000" imgH="4267200" progId="Equation.DSMT4">
                  <p:embed/>
                  <p:pic>
                    <p:nvPicPr>
                      <p:cNvPr id="0" name="图片 77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1156" y="1642407"/>
                        <a:ext cx="2428750" cy="357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276600" y="3505200"/>
                <a:ext cx="2590165" cy="380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是矩阵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的第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列向量</a:t>
                </a:r>
                <a:r>
                  <a:rPr lang="en-US" altLang="zh-CN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)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505200"/>
                <a:ext cx="2590165" cy="3803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1905000" y="4038600"/>
                <a:ext cx="4855210" cy="1353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下三角矩阵的逆是下三角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矩阵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上三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角矩阵的逆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是上三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角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矩阵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上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/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下三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角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矩阵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逆的复杂度：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4038600"/>
                <a:ext cx="4855210" cy="1353820"/>
              </a:xfrm>
              <a:prstGeom prst="rect">
                <a:avLst/>
              </a:prstGeom>
              <a:blipFill rotWithShape="1">
                <a:blip r:embed="rId8"/>
                <a:stretch>
                  <a:fillRect t="-657" r="-968" b="-54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276600" y="2971800"/>
                <a:ext cx="497014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2971800"/>
                <a:ext cx="4970145" cy="429895"/>
              </a:xfrm>
              <a:prstGeom prst="rect">
                <a:avLst/>
              </a:prstGeom>
              <a:blipFill rotWithShape="1">
                <a:blip r:embed="rId9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6858000" y="3429000"/>
                <a:ext cx="1078865" cy="291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3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3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3429000"/>
                <a:ext cx="1078865" cy="2914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858000" y="3810000"/>
                <a:ext cx="1828800" cy="291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3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3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3810000"/>
                <a:ext cx="1828800" cy="2914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6858000" y="4191000"/>
                <a:ext cx="2437130" cy="291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3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3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191000"/>
                <a:ext cx="2437130" cy="2914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7086600" y="4419600"/>
                <a:ext cx="270510" cy="337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419600"/>
                <a:ext cx="270510" cy="33718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6840196" y="4724400"/>
                <a:ext cx="3810000" cy="3136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13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13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zh-CN" altLang="en-US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300">
                                  <a:latin typeface="Cambria Math" panose="02040503050406030204" pitchFamily="18" charset="0"/>
                                </a:rPr>
                                <m:t>−⋯−</m:t>
                              </m:r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13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3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sz="1300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300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196" y="4724400"/>
                <a:ext cx="3810000" cy="313690"/>
              </a:xfrm>
              <a:prstGeom prst="rect">
                <a:avLst/>
              </a:prstGeom>
              <a:blipFill rotWithShape="1">
                <a:blip r:embed="rId14"/>
                <a:stretch>
                  <a:fillRect l="-16" r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352800" y="5562600"/>
                <a:ext cx="4423410" cy="721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2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flops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562600"/>
                <a:ext cx="4423410" cy="72136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6" grpId="0"/>
      <p:bldP spid="17" grpId="0"/>
      <p:bldP spid="18" grpId="0"/>
      <p:bldP spid="19" grpId="0"/>
      <p:bldP spid="20" grpId="0"/>
      <p:bldP spid="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9.5 QR</a:t>
            </a:r>
            <a:r>
              <a:rPr lang="zh-CN" altLang="en-US" dirty="0" smtClean="0"/>
              <a:t>分解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2057400" y="990600"/>
                <a:ext cx="740346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:r>
                  <a:rPr lang="zh-CN" altLang="en-US" sz="2200" dirty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列向量线性无关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zh-CN" altLang="en-US" sz="2200" dirty="0">
                    <a:ea typeface="微软雅黑" panose="020B0503020204020204" charset="-122"/>
                  </a:rPr>
                  <a:t>则可以将其分解为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990600"/>
                <a:ext cx="7403465" cy="338455"/>
              </a:xfrm>
              <a:prstGeom prst="rect">
                <a:avLst/>
              </a:prstGeom>
              <a:blipFill rotWithShape="1">
                <a:blip r:embed="rId1"/>
                <a:stretch>
                  <a:fillRect r="-369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4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062274" y="3442871"/>
                <a:ext cx="486664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是标准正交向量：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274" y="3442871"/>
                <a:ext cx="4866640" cy="338455"/>
              </a:xfrm>
              <a:prstGeom prst="rect">
                <a:avLst/>
              </a:prstGeom>
              <a:blipFill rotWithShape="1">
                <a:blip r:embed="rId4"/>
                <a:stretch>
                  <a:fillRect l="-9" t="-158" r="-1348" b="-1597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949700" y="3929063"/>
          <a:ext cx="3700463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5" name="Equation" r:id="rId5" imgW="46329600" imgH="6096000" progId="Equation.DSMT4">
                  <p:embed/>
                </p:oleObj>
              </mc:Choice>
              <mc:Fallback>
                <p:oleObj name="Equation" r:id="rId5" imgW="46329600" imgH="6096000" progId="Equation.DSMT4">
                  <p:embed/>
                  <p:pic>
                    <p:nvPicPr>
                      <p:cNvPr id="0" name="图片 866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49700" y="3929063"/>
                        <a:ext cx="3700463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2062274" y="4684882"/>
                <a:ext cx="5822315" cy="1353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对角元素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:r>
                  <a:rPr lang="zh-CN" altLang="en-US" sz="2200" dirty="0">
                    <a:ea typeface="微软雅黑" panose="020B0503020204020204" charset="-122"/>
                  </a:rPr>
                  <a:t>非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零的。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改变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的符号。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大多数定义要求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&gt;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>
                    <a:ea typeface="微软雅黑" panose="020B0503020204020204" charset="-122"/>
                  </a:rPr>
                  <a:t>使得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Q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是唯一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274" y="4684882"/>
                <a:ext cx="5822315" cy="1353820"/>
              </a:xfrm>
              <a:prstGeom prst="rect">
                <a:avLst/>
              </a:prstGeom>
              <a:blipFill rotWithShape="1">
                <a:blip r:embed="rId7"/>
                <a:stretch>
                  <a:fillRect l="-7" t="-36" r="-822" b="-1605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886361" y="2998689"/>
            <a:ext cx="259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Gram-Schmidt(</a:t>
            </a:r>
            <a:r>
              <a:rPr lang="zh-CN" altLang="en-US" b="1" kern="0" dirty="0"/>
              <a:t>正交化</a:t>
            </a:r>
            <a:r>
              <a:rPr lang="en-US" altLang="zh-CN" b="1" kern="0" dirty="0"/>
              <a:t>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525389" y="2962276"/>
                <a:ext cx="3982720" cy="39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−…−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89" y="2962276"/>
                <a:ext cx="3982720" cy="398780"/>
              </a:xfrm>
              <a:prstGeom prst="rect">
                <a:avLst/>
              </a:prstGeom>
              <a:blipFill rotWithShape="1">
                <a:blip r:embed="rId8"/>
                <a:stretch>
                  <a:fillRect l="-10" r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026544" y="1444620"/>
                <a:ext cx="8257973" cy="1373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44" y="1444620"/>
                <a:ext cx="8257973" cy="1373505"/>
              </a:xfrm>
              <a:prstGeom prst="rect">
                <a:avLst/>
              </a:prstGeom>
              <a:blipFill rotWithShape="1">
                <a:blip r:embed="rId9"/>
                <a:stretch>
                  <a:fillRect l="-3" t="-46" r="1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8556638" y="2984437"/>
                <a:ext cx="1439545" cy="4133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638" y="2984437"/>
                <a:ext cx="1439545" cy="413385"/>
              </a:xfrm>
              <a:prstGeom prst="rect">
                <a:avLst/>
              </a:prstGeom>
              <a:blipFill rotWithShape="1">
                <a:blip r:embed="rId10"/>
                <a:stretch>
                  <a:fillRect l="-1" t="-138" r="1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8492838" y="3451742"/>
                <a:ext cx="1565275" cy="374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838" y="3451742"/>
                <a:ext cx="1565275" cy="374650"/>
              </a:xfrm>
              <a:prstGeom prst="rect">
                <a:avLst/>
              </a:prstGeom>
              <a:blipFill rotWithShape="1">
                <a:blip r:embed="rId11"/>
                <a:stretch>
                  <a:fillRect l="-22" t="-138" r="22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8733545" y="3867757"/>
                <a:ext cx="132397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545" y="3867757"/>
                <a:ext cx="132397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29" t="-165" r="29" b="-1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54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9.5.1 </a:t>
            </a:r>
            <a:r>
              <a:rPr lang="zh-CN" altLang="en-US" dirty="0" smtClean="0"/>
              <a:t>矩阵的</a:t>
            </a:r>
            <a:r>
              <a:rPr lang="en-US" altLang="zh-CN" dirty="0"/>
              <a:t>QR</a:t>
            </a:r>
            <a:r>
              <a:rPr lang="zh-CN" altLang="en-US" dirty="0"/>
              <a:t>分解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284480" y="1066800"/>
                <a:ext cx="7552055" cy="3867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列向量</a:t>
                </a:r>
                <a:r>
                  <a:rPr lang="zh-CN" altLang="en-US" sz="2200" dirty="0">
                    <a:ea typeface="微软雅黑" panose="020B0503020204020204" charset="-122"/>
                  </a:rPr>
                  <a:t>是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线性无关</a:t>
                </a:r>
                <a:r>
                  <a:rPr lang="zh-CN" altLang="en-US" sz="2200" dirty="0">
                    <a:ea typeface="微软雅黑" panose="020B0503020204020204" charset="-122"/>
                  </a:rPr>
                  <a:t>的，则可以将其分解为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480" y="1066800"/>
                <a:ext cx="7552055" cy="386715"/>
              </a:xfrm>
              <a:prstGeom prst="rect">
                <a:avLst/>
              </a:prstGeom>
              <a:blipFill rotWithShape="1">
                <a:blip r:embed="rId1"/>
                <a:stretch>
                  <a:fillRect b="-164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284480" y="2023745"/>
                <a:ext cx="6532880" cy="31083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𝑸</m:t>
                    </m:r>
                  </m:oMath>
                </a14:m>
                <a:r>
                  <a:rPr lang="zh-CN" altLang="en-US" sz="2200" b="1" dirty="0" smtClean="0">
                    <a:ea typeface="微软雅黑" panose="020B0503020204020204" charset="-122"/>
                  </a:rPr>
                  <a:t>因子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  <a:p>
                <a:pPr indent="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具有标准正交列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𝐼</m:t>
                    </m:r>
                  </m:oMath>
                </a14:m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)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indent="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None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如果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是方阵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(m=n)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是正交的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 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𝑄𝑄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𝐼</m:t>
                    </m:r>
                  </m:oMath>
                </a14:m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)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𝑹</m:t>
                    </m:r>
                  </m:oMath>
                </a14:m>
                <a:r>
                  <a:rPr lang="zh-CN" altLang="en-US" sz="2200" b="1" dirty="0" smtClean="0">
                    <a:ea typeface="微软雅黑" panose="020B0503020204020204" charset="-122"/>
                  </a:rPr>
                  <a:t>因子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的上三角矩阵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是非奇异的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(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对角元素是非零的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)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480" y="2023745"/>
                <a:ext cx="6532880" cy="3108325"/>
              </a:xfrm>
              <a:prstGeom prst="rect">
                <a:avLst/>
              </a:prstGeom>
              <a:blipFill rotWithShape="1">
                <a:blip r:embed="rId2"/>
                <a:stretch>
                  <a:fillRect b="-490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708400" y="1562682"/>
                <a:ext cx="1392555" cy="52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𝑄𝑅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0" y="1562682"/>
                <a:ext cx="1392555" cy="521970"/>
              </a:xfrm>
              <a:prstGeom prst="rect">
                <a:avLst/>
              </a:prstGeom>
              <a:blipFill rotWithShape="1">
                <a:blip r:embed="rId3"/>
                <a:stretch>
                  <a:fillRect t="-112" b="-4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096000" y="1471295"/>
                <a:ext cx="6096000" cy="46774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  <a:sym typeface="+mn-ea"/>
                  </a:rPr>
                  <a:t>QR</a:t>
                </a:r>
                <a:r>
                  <a:rPr lang="zh-CN" altLang="en-US" sz="2200" dirty="0" smtClean="0">
                    <a:ea typeface="微软雅黑" panose="020B0503020204020204" charset="-122"/>
                    <a:sym typeface="+mn-ea"/>
                  </a:rPr>
                  <a:t>分解步骤：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1. 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设矩阵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的列向量依次为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，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为非奇异矩阵，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则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列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向量线性无关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;</a:t>
                </a:r>
                <a:endParaRPr lang="en-US" altLang="zh-CN" sz="20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2. 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对列向量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按照</a:t>
                </a:r>
                <a:r>
                  <a:rPr lang="en-US" altLang="zh-CN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Gram-Schmidt</a:t>
                </a:r>
                <a:r>
                  <a:rPr lang="zh-CN" altLang="en-US" sz="2000" dirty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方法进行正交化，然后单位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化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;</a:t>
                </a:r>
                <a:endParaRPr lang="en-US" altLang="zh-CN" sz="20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3. 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单位化得到的标准正交向量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即得到标准正交矩阵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Q;</a:t>
                </a:r>
                <a:endParaRPr lang="en-US" altLang="zh-CN" sz="20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4. 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得到上三角矩阵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</m:oMath>
                </a14:m>
                <a:r>
                  <a:rPr lang="en-US" altLang="zh-CN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;</a:t>
                </a:r>
                <a:endParaRPr lang="en-US" altLang="zh-CN" sz="20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5.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𝑄𝑅</m:t>
                    </m:r>
                  </m:oMath>
                </a14:m>
                <a:r>
                  <a:rPr lang="zh-CN" altLang="en-US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分解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𝑄𝑅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000" dirty="0" smtClean="0">
                    <a:solidFill>
                      <a:srgbClr val="000000"/>
                    </a:solidFill>
                    <a:ea typeface="微软雅黑" panose="020B0503020204020204" charset="-122"/>
                    <a:sym typeface="+mn-ea"/>
                  </a:rPr>
                  <a:t>。</a:t>
                </a:r>
                <a:endParaRPr lang="zh-CN" altLang="en-US" sz="2000" dirty="0" smtClean="0">
                  <a:solidFill>
                    <a:srgbClr val="000000"/>
                  </a:solidFill>
                  <a:ea typeface="微软雅黑" panose="020B0503020204020204" charset="-122"/>
                  <a:sym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71295"/>
                <a:ext cx="6096000" cy="46774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6011545" y="1480820"/>
            <a:ext cx="0" cy="159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295390" y="424180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730365" y="2971800"/>
            <a:ext cx="0" cy="28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9.5.1 </a:t>
            </a:r>
            <a:r>
              <a:rPr lang="zh-CN" altLang="en-US" dirty="0" smtClean="0"/>
              <a:t>矩阵中</a:t>
            </a:r>
            <a:r>
              <a:rPr lang="zh-CN" altLang="en-US" dirty="0"/>
              <a:t>的</a:t>
            </a:r>
            <a:r>
              <a:rPr lang="en-US" altLang="zh-CN" dirty="0"/>
              <a:t>QR</a:t>
            </a:r>
            <a:r>
              <a:rPr lang="zh-CN" altLang="en-US" dirty="0"/>
              <a:t>分解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5"/>
              <p:cNvSpPr>
                <a:spLocks noChangeArrowheads="1"/>
              </p:cNvSpPr>
              <p:nvPr/>
            </p:nvSpPr>
            <p:spPr bwMode="auto">
              <a:xfrm>
                <a:off x="1762125" y="1066800"/>
                <a:ext cx="8501063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QR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分解过程：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2125" y="1066800"/>
                <a:ext cx="8501063" cy="368935"/>
              </a:xfrm>
              <a:prstGeom prst="rect">
                <a:avLst/>
              </a:prstGeom>
              <a:blipFill rotWithShape="1">
                <a:blip r:embed="rId1"/>
                <a:stretch>
                  <a:fillRect r="4" b="-161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257800" y="1066800"/>
          <a:ext cx="2165350" cy="1496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8" name="Equation" r:id="rId2" imgW="1212850" imgH="838200" progId="Equation.DSMT4">
                  <p:embed/>
                </p:oleObj>
              </mc:Choice>
              <mc:Fallback>
                <p:oleObj name="Equation" r:id="rId2" imgW="1212850" imgH="838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800" y="1066800"/>
                        <a:ext cx="2165350" cy="1496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752600" y="2568331"/>
                <a:ext cx="8686800" cy="16941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,−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0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由</a:t>
                </a:r>
                <a:r>
                  <a:rPr lang="en-US" altLang="zh-CN" sz="2200" dirty="0">
                    <a:ea typeface="微软雅黑" panose="020B0503020204020204" charset="-122"/>
                  </a:rPr>
                  <a:t>Schmidt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方法正交单位</a:t>
                </a:r>
                <a:r>
                  <a:rPr lang="zh-CN" altLang="en-US" sz="2200" dirty="0">
                    <a:ea typeface="微软雅黑" panose="020B0503020204020204" charset="-122"/>
                  </a:rPr>
                  <a:t>化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后，得到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,−</m:t>
                            </m:r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20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0</m:t>
                            </m:r>
                          </m:e>
                        </m:d>
                      </m:e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0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0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，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，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kern="0" dirty="0">
                    <a:solidFill>
                      <a:srgbClr val="000000"/>
                    </a:solidFill>
                    <a:latin typeface="Calibri" panose="020F0502020204030204" charset="0"/>
                  </a:rPr>
                  <a:t>+2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600" y="2568331"/>
                <a:ext cx="8686800" cy="1694180"/>
              </a:xfrm>
              <a:prstGeom prst="rect">
                <a:avLst/>
              </a:prstGeom>
              <a:blipFill rotWithShape="1">
                <a:blip r:embed="rId4"/>
                <a:stretch>
                  <a:fillRect t="-23" r="-2800" b="-65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733800" y="4321448"/>
          <a:ext cx="4763294" cy="2179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9" name="Equation" r:id="rId5" imgW="4331335" imgH="1981200" progId="Equation.DSMT4">
                  <p:embed/>
                </p:oleObj>
              </mc:Choice>
              <mc:Fallback>
                <p:oleObj name="Equation" r:id="rId5" imgW="4331335" imgH="1981200" progId="Equation.DSMT4">
                  <p:embed/>
                  <p:pic>
                    <p:nvPicPr>
                      <p:cNvPr id="0" name="图片 2172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3800" y="4321448"/>
                        <a:ext cx="4763294" cy="2179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54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9.5.3 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126999" y="1114966"/>
                <a:ext cx="3835400" cy="19323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可用</a:t>
                </a:r>
                <a:r>
                  <a:rPr lang="en-US" altLang="zh-CN" sz="2200" dirty="0">
                    <a:ea typeface="微软雅黑" panose="020B0503020204020204" charset="-122"/>
                  </a:rPr>
                  <a:t>QR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分解求解以下问题：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线性方程</m:t>
                    </m:r>
                  </m:oMath>
                </a14:m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最小二乘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问题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带约束的最小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二乘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问题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999" y="1114966"/>
                <a:ext cx="3835400" cy="1932305"/>
              </a:xfrm>
              <a:prstGeom prst="rect">
                <a:avLst/>
              </a:prstGeom>
              <a:blipFill rotWithShape="1">
                <a:blip r:embed="rId1"/>
                <a:stretch>
                  <a:fillRect l="-17" t="-488" r="-1606" b="2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126999" y="3352800"/>
                <a:ext cx="6395085" cy="19323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由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QR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分解引出的实用简单</a:t>
                </a:r>
                <a:r>
                  <a:rPr lang="zh-CN" altLang="en-US" sz="2200" dirty="0">
                    <a:ea typeface="微软雅黑" panose="020B0503020204020204" charset="-122"/>
                  </a:rPr>
                  <a:t>公式：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列向量线性无关的矩阵的伪逆</m:t>
                    </m:r>
                  </m:oMath>
                </a14:m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非奇异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矩阵的逆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列向量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线性无关的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矩阵在值域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(range)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上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投影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999" y="3352800"/>
                <a:ext cx="6395085" cy="1932305"/>
              </a:xfrm>
              <a:prstGeom prst="rect">
                <a:avLst/>
              </a:prstGeom>
              <a:blipFill rotWithShape="1">
                <a:blip r:embed="rId2"/>
                <a:stretch>
                  <a:fillRect l="-10" t="-460" r="-96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5710989" y="1100723"/>
            <a:ext cx="5278755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具有</a:t>
            </a:r>
            <a:r>
              <a:rPr lang="zh-CN" altLang="en-US" sz="2200" dirty="0">
                <a:solidFill>
                  <a:srgbClr val="FF0000"/>
                </a:solidFill>
                <a:ea typeface="微软雅黑" panose="020B0503020204020204" charset="-122"/>
              </a:rPr>
              <a:t>线性无关列向量</a:t>
            </a:r>
            <a:r>
              <a:rPr lang="zh-CN" altLang="en-US" sz="2200" dirty="0">
                <a:ea typeface="微软雅黑" panose="020B0503020204020204" charset="-122"/>
              </a:rPr>
              <a:t>的</a:t>
            </a:r>
            <a:r>
              <a:rPr lang="zh-CN" altLang="en-US" sz="2200" dirty="0" smtClean="0">
                <a:ea typeface="微软雅黑" panose="020B0503020204020204" charset="-122"/>
              </a:rPr>
              <a:t>矩阵</a:t>
            </a:r>
            <a:r>
              <a:rPr lang="en-US" altLang="zh-CN" sz="2200" dirty="0" smtClean="0">
                <a:ea typeface="微软雅黑" panose="020B0503020204020204" charset="-122"/>
              </a:rPr>
              <a:t>A</a:t>
            </a:r>
            <a:r>
              <a:rPr lang="zh-CN" altLang="en-US" sz="2200" dirty="0" smtClean="0">
                <a:ea typeface="微软雅黑" panose="020B0503020204020204" charset="-122"/>
              </a:rPr>
              <a:t>的</a:t>
            </a:r>
            <a:r>
              <a:rPr lang="zh-CN" altLang="en-US" sz="2200" dirty="0">
                <a:ea typeface="微软雅黑" panose="020B0503020204020204" charset="-122"/>
              </a:rPr>
              <a:t>伪</a:t>
            </a:r>
            <a:r>
              <a:rPr lang="zh-CN" altLang="en-US" sz="2200" dirty="0" smtClean="0">
                <a:ea typeface="微软雅黑" panose="020B0503020204020204" charset="-122"/>
              </a:rPr>
              <a:t>逆为：</a:t>
            </a:r>
            <a:endParaRPr lang="zh-CN" altLang="en-US" sz="2200" dirty="0">
              <a:ea typeface="微软雅黑" panose="020B0503020204020204" charset="-122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710989" y="2424071"/>
            <a:ext cx="3726815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将</a:t>
            </a:r>
            <a:r>
              <a:rPr lang="en-US" altLang="zh-CN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A</a:t>
            </a:r>
            <a:r>
              <a:rPr lang="zh-CN" altLang="en-US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的</a:t>
            </a: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伪</a:t>
            </a:r>
            <a:r>
              <a:rPr lang="zh-CN" altLang="en-US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逆表示</a:t>
            </a: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为</a:t>
            </a:r>
            <a:r>
              <a:rPr lang="en-US" altLang="zh-CN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QR</a:t>
            </a: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因子：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556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</a:t>
            </a:r>
            <a:r>
              <a:rPr lang="en-US" altLang="zh-CN" kern="0" dirty="0"/>
              <a:t>.6 QR</a:t>
            </a:r>
            <a:r>
              <a:rPr lang="zh-CN" altLang="en-US" kern="0" dirty="0"/>
              <a:t>分解和</a:t>
            </a:r>
            <a:r>
              <a:rPr lang="en-US" altLang="zh-CN" kern="0" dirty="0"/>
              <a:t>(</a:t>
            </a:r>
            <a:r>
              <a:rPr lang="zh-CN" altLang="en-US" kern="0" dirty="0"/>
              <a:t>伪</a:t>
            </a:r>
            <a:r>
              <a:rPr lang="en-US" altLang="zh-CN" kern="0" dirty="0"/>
              <a:t>)</a:t>
            </a:r>
            <a:r>
              <a:rPr lang="zh-CN" altLang="en-US" kern="0" dirty="0" smtClean="0"/>
              <a:t>逆</a:t>
            </a:r>
            <a:endParaRPr lang="zh-CN" altLang="en-US" kern="0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741446" y="5462620"/>
            <a:ext cx="445643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对于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方阵</a:t>
            </a:r>
            <a:r>
              <a:rPr lang="zh-CN" altLang="en-US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非</a:t>
            </a: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奇异矩阵</a:t>
            </a:r>
            <a:r>
              <a:rPr lang="en-US" altLang="zh-CN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A</a:t>
            </a: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，</a:t>
            </a:r>
            <a:r>
              <a:rPr lang="zh-CN" altLang="en-US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其</a:t>
            </a: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逆为：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9067800" y="1532778"/>
          <a:ext cx="2062492" cy="60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7" name="Equation" r:id="rId3" imgW="24993600" imgH="7315200" progId="Equation.DSMT4">
                  <p:embed/>
                </p:oleObj>
              </mc:Choice>
              <mc:Fallback>
                <p:oleObj name="Equation" r:id="rId3" imgW="24993600" imgH="7315200" progId="Equation.DSMT4">
                  <p:embed/>
                  <p:pic>
                    <p:nvPicPr>
                      <p:cNvPr id="0" name="图片 116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7800" y="1532778"/>
                        <a:ext cx="2062492" cy="60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959622" y="2796054"/>
          <a:ext cx="4278848" cy="263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8" name="Equation" r:id="rId5" imgW="59436000" imgH="36576000" progId="Equation.DSMT4">
                  <p:embed/>
                </p:oleObj>
              </mc:Choice>
              <mc:Fallback>
                <p:oleObj name="Equation" r:id="rId5" imgW="59436000" imgH="36576000" progId="Equation.DSMT4">
                  <p:embed/>
                  <p:pic>
                    <p:nvPicPr>
                      <p:cNvPr id="0" name="图片 1164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59622" y="2796054"/>
                        <a:ext cx="4278848" cy="2633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001000" y="6019800"/>
          <a:ext cx="2641749" cy="558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9" name="Equation" r:id="rId7" imgW="31699200" imgH="6705600" progId="Equation.DSMT4">
                  <p:embed/>
                </p:oleObj>
              </mc:Choice>
              <mc:Fallback>
                <p:oleObj name="Equation" r:id="rId7" imgW="31699200" imgH="6705600" progId="Equation.DSMT4">
                  <p:embed/>
                  <p:pic>
                    <p:nvPicPr>
                      <p:cNvPr id="0" name="图片 116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01000" y="6019800"/>
                        <a:ext cx="2641749" cy="558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直接连接符 1"/>
          <p:cNvCxnSpPr/>
          <p:nvPr/>
        </p:nvCxnSpPr>
        <p:spPr>
          <a:xfrm>
            <a:off x="5311140" y="248285"/>
            <a:ext cx="0" cy="445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/>
      <p:bldP spid="18" grpId="0"/>
      <p:bldP spid="1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400" y="990600"/>
                <a:ext cx="4609465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的值域范围定义为：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990600"/>
                <a:ext cx="4609465" cy="507365"/>
              </a:xfrm>
              <a:prstGeom prst="rect">
                <a:avLst/>
              </a:prstGeom>
              <a:blipFill rotWithShape="1">
                <a:blip r:embed="rId1"/>
                <a:stretch>
                  <a:fillRect r="-592"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9.7 </a:t>
            </a:r>
            <a:r>
              <a:rPr lang="zh-CN" altLang="en-US" kern="0" dirty="0" smtClean="0"/>
              <a:t>值域范围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572000" y="1670879"/>
          <a:ext cx="26892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0" name="Equation" r:id="rId2" imgW="36880800" imgH="7315200" progId="Equation.DSMT4">
                  <p:embed/>
                </p:oleObj>
              </mc:Choice>
              <mc:Fallback>
                <p:oleObj name="Equation" r:id="rId2" imgW="36880800" imgH="7315200" progId="Equation.DSMT4">
                  <p:embed/>
                  <p:pic>
                    <p:nvPicPr>
                      <p:cNvPr id="0" name="图片 2373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72000" y="1670879"/>
                        <a:ext cx="26892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052687" y="2373132"/>
                <a:ext cx="6510655" cy="9899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:r>
                  <a:rPr lang="en-US" altLang="zh-CN" sz="2200" dirty="0">
                    <a:ea typeface="微软雅黑" panose="020B0503020204020204" charset="-122"/>
                  </a:rPr>
                  <a:t>A</a:t>
                </a:r>
                <a:r>
                  <a:rPr lang="zh-CN" altLang="en-US" sz="2200" dirty="0">
                    <a:ea typeface="微软雅黑" panose="020B0503020204020204" charset="-122"/>
                  </a:rPr>
                  <a:t>有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线性无关的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列向量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，且其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QR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因子为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和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</m:t>
                    </m:r>
                    <m:r>
                      <a:rPr lang="zh-CN" alt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值域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范围相同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2687" y="2373132"/>
                <a:ext cx="6510655" cy="989965"/>
              </a:xfrm>
              <a:prstGeom prst="rect">
                <a:avLst/>
              </a:prstGeom>
              <a:blipFill rotWithShape="1">
                <a:blip r:embed="rId4"/>
                <a:stretch>
                  <a:fillRect l="-6" t="-14" r="-950" b="-1506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905000" y="5653839"/>
                <a:ext cx="8305800" cy="462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</m:t>
                    </m:r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的列向量是标准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正交的，并且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的列向量张成相同的空间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653839"/>
                <a:ext cx="8305800" cy="462915"/>
              </a:xfrm>
              <a:prstGeom prst="rect">
                <a:avLst/>
              </a:prstGeom>
              <a:blipFill rotWithShape="1">
                <a:blip r:embed="rId5"/>
                <a:stretch>
                  <a:fillRect t="-94" r="-1919" b="-3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667000" y="3581400"/>
                <a:ext cx="4885055" cy="1456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𝑟𝑎𝑛𝑔𝑒</m:t>
                            </m:r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⇔</m:t>
                            </m:r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   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⇔</m:t>
                            </m:r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𝑄𝑅𝑥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𝑅𝑥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                         </m:t>
                            </m:r>
                            <m: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⇔</m:t>
                            </m:r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𝑄𝑧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                         </m:t>
                            </m:r>
                            <m: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⇔</m:t>
                            </m:r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𝑟𝑎𝑛𝑔𝑒</m:t>
                            </m:r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581400"/>
                <a:ext cx="4885055" cy="14566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5" grpId="0" uiExpand="1" build="p"/>
      <p:bldP spid="7" grpId="0"/>
      <p:bldP spid="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133600" y="1143000"/>
                <a:ext cx="4657725" cy="5308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结合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𝑄𝑅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可得：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143000"/>
                <a:ext cx="4657725" cy="530860"/>
              </a:xfrm>
              <a:prstGeom prst="rect">
                <a:avLst/>
              </a:prstGeom>
              <a:blipFill rotWithShape="1">
                <a:blip r:embed="rId1"/>
                <a:stretch>
                  <a:fillRect r="-913" b="-1100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9.8 </a:t>
            </a:r>
            <a:r>
              <a:rPr lang="zh-CN" altLang="en-US" kern="0" dirty="0" smtClean="0"/>
              <a:t>值域上的投影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625975" y="1769088"/>
          <a:ext cx="3059112" cy="478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4" name="Equation" r:id="rId2" imgW="35052000" imgH="5486400" progId="Equation.DSMT4">
                  <p:embed/>
                </p:oleObj>
              </mc:Choice>
              <mc:Fallback>
                <p:oleObj name="Equation" r:id="rId2" imgW="35052000" imgH="5486400" progId="Equation.DSMT4">
                  <p:embed/>
                  <p:pic>
                    <p:nvPicPr>
                      <p:cNvPr id="0" name="图片 247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25975" y="1769088"/>
                        <a:ext cx="3059112" cy="478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362200" y="2514600"/>
                <a:ext cx="553339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ea typeface="微软雅黑" panose="020B0503020204020204" charset="-122"/>
                  </a:rPr>
                  <a:t>注意在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中</a:t>
                </a:r>
                <a:r>
                  <a:rPr lang="zh-CN" altLang="en-US" sz="2200" dirty="0">
                    <a:ea typeface="微软雅黑" panose="020B0503020204020204" charset="-122"/>
                  </a:rPr>
                  <a:t>乘积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的顺序与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𝐼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差异。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514600"/>
                <a:ext cx="5533390" cy="4572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5"/>
              <p:cNvSpPr>
                <a:spLocks noChangeArrowheads="1"/>
              </p:cNvSpPr>
              <p:nvPr/>
            </p:nvSpPr>
            <p:spPr bwMode="auto">
              <a:xfrm>
                <a:off x="2133600" y="3218540"/>
                <a:ext cx="3858260" cy="5130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𝑄𝑄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值域上</a:t>
                </a:r>
                <a:r>
                  <a:rPr lang="zh-CN" altLang="en-US" sz="2200" dirty="0">
                    <a:ea typeface="微软雅黑" panose="020B0503020204020204" charset="-122"/>
                  </a:rPr>
                  <a:t>的投影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218540"/>
                <a:ext cx="3858260" cy="513080"/>
              </a:xfrm>
              <a:prstGeom prst="rect">
                <a:avLst/>
              </a:prstGeom>
              <a:blipFill rotWithShape="1">
                <a:blip r:embed="rId5"/>
                <a:stretch>
                  <a:fillRect t="-70" r="-1498" b="-1478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514600" y="3978912"/>
            <a:ext cx="6646069" cy="2279365"/>
            <a:chOff x="990600" y="3978912"/>
            <a:chExt cx="6646069" cy="2279365"/>
          </a:xfrm>
        </p:grpSpPr>
        <p:sp>
          <p:nvSpPr>
            <p:cNvPr id="20" name="平行四边形 19"/>
            <p:cNvSpPr/>
            <p:nvPr/>
          </p:nvSpPr>
          <p:spPr bwMode="auto">
            <a:xfrm>
              <a:off x="990600" y="4962877"/>
              <a:ext cx="6646069" cy="1295400"/>
            </a:xfrm>
            <a:prstGeom prst="parallelogram">
              <a:avLst>
                <a:gd name="adj" fmla="val 125392"/>
              </a:avLst>
            </a:prstGeom>
            <a:solidFill>
              <a:schemeClr val="accent3">
                <a:lumMod val="8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 flipH="1">
              <a:off x="3577642" y="5572477"/>
              <a:ext cx="45719" cy="45719"/>
            </a:xfrm>
            <a:prstGeom prst="ellips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 bwMode="auto">
            <a:xfrm>
              <a:off x="3591930" y="4351690"/>
              <a:ext cx="8571" cy="1219200"/>
            </a:xfrm>
            <a:prstGeom prst="line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椭圆 30"/>
            <p:cNvSpPr/>
            <p:nvPr/>
          </p:nvSpPr>
          <p:spPr bwMode="auto">
            <a:xfrm flipH="1">
              <a:off x="3569070" y="4303465"/>
              <a:ext cx="45719" cy="45719"/>
            </a:xfrm>
            <a:prstGeom prst="ellipse">
              <a:avLst/>
            </a:prstGeom>
            <a:solidFill>
              <a:srgbClr val="0070C0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矩形 31"/>
                <p:cNvSpPr/>
                <p:nvPr/>
              </p:nvSpPr>
              <p:spPr>
                <a:xfrm>
                  <a:off x="1295400" y="5869655"/>
                  <a:ext cx="244665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𝑟𝑎𝑛𝑔𝑒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𝑟𝑎𝑛𝑔𝑒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400" y="5869655"/>
                  <a:ext cx="2446655" cy="368300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矩形 37"/>
                <p:cNvSpPr/>
                <p:nvPr/>
              </p:nvSpPr>
              <p:spPr>
                <a:xfrm>
                  <a:off x="3550020" y="5429971"/>
                  <a:ext cx="1588770" cy="3613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𝑄𝑄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0020" y="5429971"/>
                  <a:ext cx="1588770" cy="361315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/>
                <p:cNvSpPr/>
                <p:nvPr/>
              </p:nvSpPr>
              <p:spPr>
                <a:xfrm>
                  <a:off x="3439368" y="3978912"/>
                  <a:ext cx="33591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368" y="3978912"/>
                  <a:ext cx="335915" cy="36830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943600" y="3581400"/>
          <a:ext cx="3962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5" name="Equation" r:id="rId9" imgW="47548800" imgH="14020800" progId="Equation.DSMT4">
                  <p:embed/>
                </p:oleObj>
              </mc:Choice>
              <mc:Fallback>
                <p:oleObj name="Equation" r:id="rId9" imgW="47548800" imgH="14020800" progId="Equation.DSMT4">
                  <p:embed/>
                  <p:pic>
                    <p:nvPicPr>
                      <p:cNvPr id="0" name="图片 2478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43600" y="3581400"/>
                        <a:ext cx="3962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4" grpId="0"/>
      <p:bldP spid="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81200" y="990600"/>
                <a:ext cx="8039100" cy="32924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 smtClean="0">
                    <a:ea typeface="微软雅黑" panose="020B0503020204020204" charset="-122"/>
                  </a:rPr>
                  <a:t>线性函数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(linear function)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→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.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是一个将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维向量映射成数的函数。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线性函数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满足以下两个性质</a:t>
                </a:r>
                <a:r>
                  <a:rPr lang="en-US" altLang="zh-CN" sz="2200" dirty="0">
                    <a:ea typeface="微软雅黑" panose="020B0503020204020204" charset="-122"/>
                  </a:rPr>
                  <a:t>(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𝑘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</m:oMath>
                </a14:m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, </a:t>
                </a:r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𝑥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,</a:t>
                </a:r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𝑦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m:rPr>
                        <m:nor/>
                      </m:rPr>
                      <a:rPr lang="en-US" altLang="zh-CN" sz="2200" baseline="300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n</m:t>
                    </m:r>
                    <m:r>
                      <a:rPr lang="en-US" altLang="zh-CN" sz="2200" i="1" baseline="300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b="1" dirty="0" smtClean="0">
                    <a:ea typeface="微软雅黑" panose="020B0503020204020204" charset="-122"/>
                  </a:rPr>
                  <a:t>齐次性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(</a:t>
                </a:r>
                <a:r>
                  <a:rPr lang="en-US" altLang="zh-CN" sz="2200" b="1" dirty="0">
                    <a:ea typeface="微软雅黑" panose="020B0503020204020204" charset="-122"/>
                  </a:rPr>
                  <a:t>homogeneity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 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𝑓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(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𝑘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𝑥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)=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𝑘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𝑓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(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𝑥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),</a:t>
                </a:r>
                <a:endParaRPr lang="en-US" altLang="zh-CN" sz="2200" kern="0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b="1" dirty="0" smtClean="0">
                    <a:ea typeface="微软雅黑" panose="020B0503020204020204" charset="-122"/>
                  </a:rPr>
                  <a:t>叠加性</a:t>
                </a:r>
                <a:r>
                  <a:rPr lang="en-US" altLang="zh-CN" sz="2200" b="1" dirty="0">
                    <a:ea typeface="微软雅黑" panose="020B0503020204020204" charset="-122"/>
                  </a:rPr>
                  <a:t>(Additivity)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𝑓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(</a:t>
                </a:r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𝑥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+</a:t>
                </a:r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𝑦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)=</a:t>
                </a:r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𝑓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(</a:t>
                </a:r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𝑥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)+</a:t>
                </a:r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𝑓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(</a:t>
                </a:r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𝑦</a:t>
                </a:r>
                <a:r>
                  <a:rPr lang="en-US" altLang="zh-CN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 )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一个函数如果满足这两个性质，就称其为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线性</a:t>
                </a:r>
                <a:r>
                  <a:rPr lang="zh-CN" altLang="en-US" sz="2200" dirty="0">
                    <a:ea typeface="微软雅黑" panose="020B0503020204020204" charset="-122"/>
                  </a:rPr>
                  <a:t>函数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990600"/>
                <a:ext cx="8039100" cy="32924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2.1 </a:t>
            </a:r>
            <a:r>
              <a:rPr lang="zh-CN" altLang="en-US" kern="0" dirty="0" smtClean="0"/>
              <a:t>线性函数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981200" y="3911600"/>
                <a:ext cx="8039100" cy="9347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设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200" i="1" baseline="-25000" dirty="0">
                    <a:latin typeface="Cambria Math" panose="02040503050406030204" pitchFamily="18" charset="0"/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200" i="1" baseline="-250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⋯</m:t>
                    </m:r>
                  </m:oMath>
                </a14:m>
                <a:r>
                  <a:rPr lang="zh-CN" altLang="en-US" sz="2200" i="1" baseline="-25000" dirty="0">
                    <a:latin typeface="Cambria Math" panose="02040503050406030204" pitchFamily="18" charset="0"/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 baseline="-25000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m:rPr>
                        <m:sty m:val="p"/>
                      </m:rPr>
                      <a:rPr lang="en-US" altLang="zh-CN" sz="2200" baseline="30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n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则线性函数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满足：</m:t>
                    </m:r>
                  </m:oMath>
                </a14:m>
                <a:endParaRPr lang="en-US" altLang="zh-CN" sz="2200" i="1" baseline="-250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911600"/>
                <a:ext cx="8039100" cy="934720"/>
              </a:xfrm>
              <a:prstGeom prst="rect">
                <a:avLst/>
              </a:prstGeom>
              <a:blipFill rotWithShape="1">
                <a:blip r:embed="rId2"/>
                <a:stretch>
                  <a:fillRect t="-740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374171" y="4345305"/>
                <a:ext cx="8273987" cy="1795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 baseline="-25000" dirty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i="1" baseline="-25000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CN" altLang="en-US" sz="2000" kern="0" dirty="0">
                              <a:solidFill>
                                <a:srgbClr val="000000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altLang="zh-CN" sz="2000" kern="0" dirty="0">
                              <a:solidFill>
                                <a:srgbClr val="000000"/>
                              </a:solidFill>
                              <a:latin typeface="微软雅黑" panose="020B0503020204020204" charset="-122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  <m:t>(</m:t>
                          </m:r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 baseline="-25000" dirty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000" i="1" baseline="-25000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endParaRPr lang="en-US" altLang="zh-CN" sz="2000" dirty="0">
                  <a:ea typeface="微软雅黑" panose="020B0503020204020204" charset="-122"/>
                </a:endParaRPr>
              </a:p>
              <a:p>
                <a:r>
                  <a:rPr lang="en-US" altLang="zh-CN" sz="2000" dirty="0">
                    <a:ea typeface="微软雅黑" panose="020B0503020204020204" charset="-122"/>
                  </a:rPr>
                  <a:t>			         </a:t>
                </a:r>
                <a:r>
                  <a:rPr lang="en-US" altLang="zh-CN" sz="2000" dirty="0" smtClean="0">
                    <a:ea typeface="微软雅黑" panose="020B0503020204020204" charset="-122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zh-CN" alt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zh-CN" altLang="en-US" sz="2000" kern="0" dirty="0">
                            <a:solidFill>
                              <a:srgbClr val="000000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en-US" altLang="zh-CN" sz="2000" kern="0" dirty="0">
                            <a:solidFill>
                              <a:srgbClr val="000000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(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i="1" baseline="-25000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 baseline="-25000" dirty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dirty="0">
                  <a:ea typeface="微软雅黑" panose="020B0503020204020204" charset="-122"/>
                </a:endParaRPr>
              </a:p>
              <a:p>
                <a:endParaRPr lang="en-US" altLang="zh-CN" sz="2000" dirty="0">
                  <a:ea typeface="微软雅黑" panose="020B0503020204020204" charset="-122"/>
                </a:endParaRPr>
              </a:p>
              <a:p>
                <a:r>
                  <a:rPr lang="en-US" altLang="zh-CN" sz="2000" dirty="0">
                    <a:ea typeface="微软雅黑" panose="020B0503020204020204" charset="-122"/>
                  </a:rPr>
                  <a:t>                                            </a:t>
                </a:r>
                <a:r>
                  <a:rPr lang="en-US" altLang="zh-CN" sz="2000" dirty="0" smtClean="0">
                    <a:ea typeface="微软雅黑" panose="020B0503020204020204" charset="-122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zh-CN" altLang="en-US" sz="2000" kern="0" dirty="0">
                            <a:solidFill>
                              <a:srgbClr val="000000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en-US" altLang="zh-CN" sz="2000" kern="0" dirty="0">
                            <a:solidFill>
                              <a:srgbClr val="000000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0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i="1" baseline="-25000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000" i="1" baseline="-25000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nor/>
                          </m:rPr>
                          <a:rPr lang="zh-CN" altLang="en-US" sz="2000" kern="0" dirty="0">
                            <a:solidFill>
                              <a:srgbClr val="000000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en-US" altLang="zh-CN" sz="2000" kern="0" dirty="0">
                            <a:solidFill>
                              <a:srgbClr val="000000"/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171" y="4345305"/>
                <a:ext cx="8273987" cy="1795780"/>
              </a:xfrm>
              <a:prstGeom prst="rect">
                <a:avLst/>
              </a:prstGeom>
              <a:blipFill rotWithShape="1">
                <a:blip r:embed="rId3"/>
                <a:stretch>
                  <a:fillRect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5" grpId="0" uiExpand="1" build="p"/>
      <p:bldP spid="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9.9 </a:t>
            </a:r>
            <a:r>
              <a:rPr lang="zh-CN" altLang="en-US" kern="0" dirty="0" smtClean="0"/>
              <a:t>复</a:t>
            </a:r>
            <a:r>
              <a:rPr lang="zh-CN" altLang="en-US" kern="0" dirty="0"/>
              <a:t>矩阵的</a:t>
            </a:r>
            <a:r>
              <a:rPr lang="en-US" altLang="zh-CN" kern="0" dirty="0"/>
              <a:t>QR</a:t>
            </a:r>
            <a:r>
              <a:rPr lang="zh-CN" altLang="en-US" kern="0" dirty="0"/>
              <a:t>分解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2062274" y="1066800"/>
                <a:ext cx="736409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>
                    <a:ea typeface="微软雅黑" panose="020B0503020204020204" charset="-122"/>
                  </a:rPr>
                  <a:t>列向量是线性无关的，则可以将其分解为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274" y="1066800"/>
                <a:ext cx="7364095" cy="338455"/>
              </a:xfrm>
              <a:prstGeom prst="rect">
                <a:avLst/>
              </a:prstGeom>
              <a:blipFill rotWithShape="1">
                <a:blip r:embed="rId1"/>
                <a:stretch>
                  <a:fillRect l="-6" r="-365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66568" y="1673641"/>
          <a:ext cx="11779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" name="Equation" r:id="rId2" imgW="1177925" imgH="471170" progId="Equation.DSMT4">
                  <p:embed/>
                </p:oleObj>
              </mc:Choice>
              <mc:Fallback>
                <p:oleObj name="Equation" r:id="rId2" imgW="1177925" imgH="471170" progId="Equation.DSMT4">
                  <p:embed/>
                  <p:pic>
                    <p:nvPicPr>
                      <p:cNvPr id="0" name="图片 2570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6568" y="1673641"/>
                        <a:ext cx="1177925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5"/>
              <p:cNvSpPr>
                <a:spLocks noChangeArrowheads="1"/>
              </p:cNvSpPr>
              <p:nvPr/>
            </p:nvSpPr>
            <p:spPr bwMode="auto">
              <a:xfrm>
                <a:off x="2062274" y="2743200"/>
                <a:ext cx="6541135" cy="25444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具有</a:t>
                </a:r>
                <a:r>
                  <a:rPr lang="zh-CN" altLang="en-US" sz="2200" dirty="0">
                    <a:ea typeface="微软雅黑" panose="020B0503020204020204" charset="-122"/>
                  </a:rPr>
                  <a:t>正交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列。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𝐻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具有</a:t>
                </a:r>
                <a:r>
                  <a:rPr lang="zh-CN" altLang="en-US" sz="2200" dirty="0">
                    <a:ea typeface="微软雅黑" panose="020B0503020204020204" charset="-122"/>
                  </a:rPr>
                  <a:t>实非零对角元素的上三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角矩阵。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大多数情况下，会优先选择</a:t>
                </a:r>
                <a:r>
                  <a:rPr lang="zh-CN" altLang="en-US" sz="2200" dirty="0">
                    <a:ea typeface="微软雅黑" panose="020B0503020204020204" charset="-122"/>
                  </a:rPr>
                  <a:t>对角线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为正数。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如果没有特别说明，之后默认矩阵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A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都是实数的。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274" y="2743200"/>
                <a:ext cx="6541135" cy="2544445"/>
              </a:xfrm>
              <a:prstGeom prst="rect">
                <a:avLst/>
              </a:prstGeom>
              <a:blipFill rotWithShape="1">
                <a:blip r:embed="rId4"/>
                <a:stretch>
                  <a:fillRect l="-7" r="-731" b="-1180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2133600" y="914400"/>
            <a:ext cx="5232400" cy="11849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</a:pPr>
            <a:r>
              <a:rPr lang="en-US" altLang="zh-CN" sz="2200" dirty="0">
                <a:ea typeface="微软雅黑" panose="020B0503020204020204" charset="-122"/>
              </a:rPr>
              <a:t>Gram-Schmidt QR</a:t>
            </a:r>
            <a:r>
              <a:rPr lang="zh-CN" altLang="en-US" sz="2200" dirty="0" smtClean="0">
                <a:ea typeface="微软雅黑" panose="020B0503020204020204" charset="-122"/>
              </a:rPr>
              <a:t>算法将逐</a:t>
            </a:r>
            <a:r>
              <a:rPr lang="zh-CN" altLang="en-US" sz="2200" dirty="0">
                <a:ea typeface="微软雅黑" panose="020B0503020204020204" charset="-122"/>
              </a:rPr>
              <a:t>列计算</a:t>
            </a:r>
            <a:r>
              <a:rPr lang="en-US" altLang="zh-CN" sz="2200" dirty="0">
                <a:ea typeface="微软雅黑" panose="020B0503020204020204" charset="-122"/>
              </a:rPr>
              <a:t>Q</a:t>
            </a:r>
            <a:r>
              <a:rPr lang="zh-CN" altLang="en-US" sz="2200" dirty="0">
                <a:ea typeface="微软雅黑" panose="020B0503020204020204" charset="-122"/>
              </a:rPr>
              <a:t>和</a:t>
            </a:r>
            <a:r>
              <a:rPr lang="en-US" altLang="zh-CN" sz="2200" dirty="0" smtClean="0">
                <a:ea typeface="微软雅黑" panose="020B0503020204020204" charset="-122"/>
              </a:rPr>
              <a:t>R</a:t>
            </a:r>
            <a:r>
              <a:rPr lang="zh-CN" altLang="en-US" sz="2200" dirty="0" smtClean="0">
                <a:ea typeface="微软雅黑" panose="020B0503020204020204" charset="-122"/>
              </a:rPr>
              <a:t>：</a:t>
            </a:r>
            <a:endParaRPr lang="en-US" altLang="zh-CN" sz="2200" dirty="0" smtClean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FF0000"/>
                </a:solidFill>
                <a:ea typeface="微软雅黑" panose="020B0503020204020204" charset="-122"/>
              </a:rPr>
              <a:t>第</a:t>
            </a:r>
            <a:r>
              <a:rPr lang="en-US" altLang="zh-CN" sz="2200" dirty="0" smtClean="0">
                <a:solidFill>
                  <a:srgbClr val="FF0000"/>
                </a:solidFill>
                <a:ea typeface="微软雅黑" panose="020B0503020204020204" charset="-122"/>
              </a:rPr>
              <a:t>k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charset="-122"/>
              </a:rPr>
              <a:t>步</a:t>
            </a:r>
            <a:r>
              <a:rPr lang="zh-CN" altLang="en-US" sz="2200" dirty="0" smtClean="0">
                <a:ea typeface="微软雅黑" panose="020B0503020204020204" charset="-122"/>
              </a:rPr>
              <a:t>得到</a:t>
            </a:r>
            <a:r>
              <a:rPr lang="en-US" altLang="zh-CN" sz="2200" dirty="0" smtClean="0">
                <a:ea typeface="微软雅黑" panose="020B0503020204020204" charset="-122"/>
              </a:rPr>
              <a:t>QR</a:t>
            </a:r>
            <a:r>
              <a:rPr lang="zh-CN" altLang="en-US" sz="2200" dirty="0">
                <a:ea typeface="微软雅黑" panose="020B0503020204020204" charset="-122"/>
              </a:rPr>
              <a:t>的部分</a:t>
            </a:r>
            <a:r>
              <a:rPr lang="zh-CN" altLang="en-US" sz="2200" dirty="0" smtClean="0">
                <a:ea typeface="微软雅黑" panose="020B0503020204020204" charset="-122"/>
              </a:rPr>
              <a:t>分解：</a:t>
            </a:r>
            <a:endParaRPr lang="en-US" altLang="zh-CN" sz="2200" dirty="0">
              <a:ea typeface="微软雅黑" panose="020B0503020204020204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9.10 Gram–Schmidt</a:t>
            </a:r>
            <a:r>
              <a:rPr lang="zh-CN" altLang="en-US" kern="0" dirty="0" smtClean="0"/>
              <a:t>方法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209800" y="3927805"/>
                <a:ext cx="5392420" cy="22974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列</a:t>
                </a:r>
                <a14:m>
                  <m:oMath xmlns:m="http://schemas.openxmlformats.org/officeDocument/2006/math">
                    <m:r>
                      <a:rPr lang="zh-CN" altLang="en-US" sz="220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向量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是标准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正交的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对角线元素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是正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列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向量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张成的空间相同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3927805"/>
                <a:ext cx="5392420" cy="2297430"/>
              </a:xfrm>
              <a:prstGeom prst="rect">
                <a:avLst/>
              </a:prstGeom>
              <a:blipFill rotWithShape="1">
                <a:blip r:embed="rId1"/>
                <a:stretch>
                  <a:fillRect t="-14" r="-2190" b="1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828800" y="2209800"/>
                <a:ext cx="8382000" cy="1373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209800"/>
                <a:ext cx="8382000" cy="13735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7" grpId="0" uiExpand="1" build="p"/>
      <p:bldP spid="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2076450" y="872460"/>
            <a:ext cx="4463415" cy="11849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dirty="0" smtClean="0">
                <a:ea typeface="微软雅黑" panose="020B0503020204020204" charset="-122"/>
              </a:rPr>
              <a:t>假设已经实现</a:t>
            </a:r>
            <a:r>
              <a:rPr lang="en-US" altLang="zh-CN" sz="2200" dirty="0" smtClean="0">
                <a:solidFill>
                  <a:srgbClr val="FF0000"/>
                </a:solidFill>
                <a:ea typeface="微软雅黑" panose="020B0503020204020204" charset="-122"/>
              </a:rPr>
              <a:t>k</a:t>
            </a:r>
            <a:r>
              <a:rPr lang="en-US" altLang="zh-CN" sz="2200" dirty="0">
                <a:solidFill>
                  <a:srgbClr val="FF0000"/>
                </a:solidFill>
                <a:ea typeface="微软雅黑" panose="020B0503020204020204" charset="-122"/>
              </a:rPr>
              <a:t>−1</a:t>
            </a:r>
            <a:r>
              <a:rPr lang="zh-CN" altLang="en-US" sz="2200" dirty="0">
                <a:solidFill>
                  <a:srgbClr val="FF0000"/>
                </a:solidFill>
                <a:ea typeface="微软雅黑" panose="020B0503020204020204" charset="-122"/>
              </a:rPr>
              <a:t>列</a:t>
            </a:r>
            <a:r>
              <a:rPr lang="zh-CN" altLang="en-US" sz="2200" dirty="0">
                <a:ea typeface="微软雅黑" panose="020B0503020204020204" charset="-122"/>
              </a:rPr>
              <a:t>的因数分解：</a:t>
            </a:r>
            <a:endParaRPr lang="en-US" altLang="zh-CN" sz="2200" dirty="0" smtClean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方程</a:t>
            </a:r>
            <a:r>
              <a:rPr lang="en-US" altLang="zh-CN" sz="2200" dirty="0">
                <a:ea typeface="微软雅黑" panose="020B0503020204020204" charset="-122"/>
              </a:rPr>
              <a:t>A = QR</a:t>
            </a:r>
            <a:r>
              <a:rPr lang="zh-CN" altLang="en-US" sz="2200" dirty="0" smtClean="0">
                <a:ea typeface="微软雅黑" panose="020B0503020204020204" charset="-122"/>
              </a:rPr>
              <a:t>的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charset="-122"/>
              </a:rPr>
              <a:t>第</a:t>
            </a:r>
            <a:r>
              <a:rPr lang="en-US" altLang="zh-CN" sz="2200" dirty="0" smtClean="0">
                <a:solidFill>
                  <a:srgbClr val="FF0000"/>
                </a:solidFill>
                <a:ea typeface="微软雅黑" panose="020B0503020204020204" charset="-122"/>
              </a:rPr>
              <a:t>k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charset="-122"/>
              </a:rPr>
              <a:t>列</a:t>
            </a:r>
            <a:r>
              <a:rPr lang="zh-CN" altLang="en-US" sz="2200" dirty="0" smtClean="0">
                <a:ea typeface="微软雅黑" panose="020B0503020204020204" charset="-122"/>
              </a:rPr>
              <a:t>可以计算为：</a:t>
            </a:r>
            <a:endParaRPr lang="en-US" altLang="zh-CN" sz="2200" dirty="0">
              <a:ea typeface="微软雅黑" panose="020B0503020204020204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9.10 Gram–Schmidt</a:t>
            </a:r>
            <a:r>
              <a:rPr lang="zh-CN" altLang="en-US" kern="0" dirty="0" smtClean="0"/>
              <a:t>方法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076450" y="2514600"/>
                <a:ext cx="4448810" cy="5467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无论如何选择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6450" y="2514600"/>
                <a:ext cx="4448810" cy="546735"/>
              </a:xfrm>
              <a:prstGeom prst="rect">
                <a:avLst/>
              </a:prstGeom>
              <a:blipFill rotWithShape="1">
                <a:blip r:embed="rId1"/>
                <a:stretch>
                  <a:fillRect r="-1513" b="-1393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362200" y="3581400"/>
                <a:ext cx="5925820" cy="443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ea typeface="微软雅黑" panose="020B0503020204020204" charset="-122"/>
                  </a:rPr>
                  <a:t>都将是非零的：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是线性无关的，因此</m:t>
                    </m:r>
                  </m:oMath>
                </a14:m>
                <a:r>
                  <a:rPr lang="zh-CN" altLang="en-US" sz="2200" dirty="0" smtClean="0"/>
                  <a:t>：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3581400"/>
                <a:ext cx="5925820" cy="4438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2076450" y="4495800"/>
                <a:ext cx="7686675" cy="12560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单位化：选择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，以及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𝑘𝑘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。</m:t>
                    </m:r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和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正交于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为：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6450" y="4495800"/>
                <a:ext cx="7686675" cy="1256030"/>
              </a:xfrm>
              <a:prstGeom prst="rect">
                <a:avLst/>
              </a:prstGeom>
              <a:blipFill rotWithShape="1">
                <a:blip r:embed="rId3"/>
                <a:stretch>
                  <a:fillRect b="-1425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590800" y="2057400"/>
                <a:ext cx="6400800" cy="431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057400"/>
                <a:ext cx="6400800" cy="4318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971800" y="3048000"/>
                <a:ext cx="6248400" cy="431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−⋯−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048000"/>
                <a:ext cx="6248400" cy="4318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200400" y="4038600"/>
                <a:ext cx="541718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𝑠𝑝𝑎𝑛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𝑠𝑝𝑎𝑛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038600"/>
                <a:ext cx="5417185" cy="429895"/>
              </a:xfrm>
              <a:prstGeom prst="rect">
                <a:avLst/>
              </a:prstGeom>
              <a:blipFill rotWithShape="1">
                <a:blip r:embed="rId6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2743200" y="5791200"/>
                <a:ext cx="6259830" cy="454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…,</m:t>
                            </m:r>
                          </m:e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791200"/>
                <a:ext cx="6259830" cy="4546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/>
      <p:bldP spid="11" grpId="0" build="p"/>
      <p:bldP spid="2" grpId="0"/>
      <p:bldP spid="8" grpId="0"/>
      <p:bldP spid="10" grpId="0"/>
      <p:bldP spid="1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44450" y="872460"/>
                <a:ext cx="6101080" cy="11849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给定：矩阵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线性无关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算法过程：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50" y="872460"/>
                <a:ext cx="6101080" cy="1184910"/>
              </a:xfrm>
              <a:prstGeom prst="rect">
                <a:avLst/>
              </a:prstGeom>
              <a:blipFill rotWithShape="1">
                <a:blip r:embed="rId1"/>
                <a:stretch>
                  <a:fillRect t="-51" r="-833" b="-627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101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9.10 Gram–Schmidt</a:t>
            </a:r>
            <a:r>
              <a:rPr lang="zh-CN" altLang="en-US" kern="0" dirty="0" smtClean="0"/>
              <a:t>方法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" y="2438400"/>
          <a:ext cx="15954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9" name="Equation" r:id="rId2" imgW="20421600" imgH="4267200" progId="Equation.DSMT4">
                  <p:embed/>
                </p:oleObj>
              </mc:Choice>
              <mc:Fallback>
                <p:oleObj name="Equation" r:id="rId2" imgW="20421600" imgH="4267200" progId="Equation.DSMT4">
                  <p:embed/>
                  <p:pic>
                    <p:nvPicPr>
                      <p:cNvPr id="0" name="图片 289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2438400"/>
                        <a:ext cx="1595438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082800" y="1752600"/>
          <a:ext cx="257333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0" name="Equation" r:id="rId4" imgW="32004000" imgH="10363200" progId="Equation.DSMT4">
                  <p:embed/>
                </p:oleObj>
              </mc:Choice>
              <mc:Fallback>
                <p:oleObj name="Equation" r:id="rId4" imgW="32004000" imgH="10363200" progId="Equation.DSMT4">
                  <p:embed/>
                  <p:pic>
                    <p:nvPicPr>
                      <p:cNvPr id="0" name="图片 289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2800" y="1752600"/>
                        <a:ext cx="2573338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-127000" y="3124200"/>
                <a:ext cx="5704205" cy="303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3124200"/>
                <a:ext cx="5704205" cy="30340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5456989" y="1481723"/>
                <a:ext cx="6591935" cy="36537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Gram–Schmidt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方法第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</a:t>
                </a:r>
                <a:r>
                  <a:rPr lang="zh-CN" altLang="en-US" sz="2200" dirty="0">
                    <a:ea typeface="微软雅黑" panose="020B0503020204020204" charset="-122"/>
                  </a:rPr>
                  <a:t>次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循环的复杂度：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有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k-1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个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内积操作</a:t>
                </a:r>
                <a:r>
                  <a:rPr lang="zh-CN" altLang="en-US" sz="2200" dirty="0" smtClean="0">
                    <a:ea typeface="微软雅黑" panose="020B0503020204020204" charset="-122"/>
                    <a:sym typeface="Wingdings" panose="05000000000000000000" pitchFamily="2" charset="2"/>
                  </a:rPr>
                  <a:t>：</a:t>
                </a:r>
                <a:r>
                  <a:rPr lang="en-US" altLang="zh-CN" sz="2200" dirty="0" smtClean="0">
                    <a:ea typeface="微软雅黑" panose="020B0503020204020204" charset="-122"/>
                    <a:sym typeface="Wingdings" panose="05000000000000000000" pitchFamily="2" charset="2"/>
                  </a:rPr>
                  <a:t>(k-1)(2m-1) flops</a:t>
                </a:r>
                <a:r>
                  <a:rPr lang="zh-CN" altLang="en-US" sz="2200" dirty="0" smtClean="0">
                    <a:ea typeface="微软雅黑" panose="020B0503020204020204" charset="-122"/>
                    <a:sym typeface="Wingdings" panose="05000000000000000000" pitchFamily="2" charset="2"/>
                  </a:rPr>
                  <a:t>，</a:t>
                </a:r>
                <a:endParaRPr lang="en-US" altLang="zh-CN" sz="2200" dirty="0" smtClean="0">
                  <a:ea typeface="微软雅黑" panose="020B0503020204020204" charset="-122"/>
                  <a:sym typeface="Wingdings" panose="05000000000000000000" pitchFamily="2" charset="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2(k-1)m flops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  <a:p>
                <a:pPr indent="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None/>
                </a:pP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𝑘𝑘</m:t>
                        </m:r>
                      </m:sub>
                    </m:sSub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和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：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3m flops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  <a:p>
                <a:pPr indent="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None/>
                </a:pP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第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次循环的总和：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(4m-1)(k-1)+3m</a:t>
                </a:r>
                <a:r>
                  <a:rPr lang="zh-CN" altLang="en-US" sz="2200" dirty="0">
                    <a:ea typeface="微软雅黑" panose="020B0503020204020204" charset="-122"/>
                  </a:rPr>
                  <a:t> 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flops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56989" y="1481723"/>
                <a:ext cx="6591935" cy="3653790"/>
              </a:xfrm>
              <a:prstGeom prst="rect">
                <a:avLst/>
              </a:prstGeom>
              <a:blipFill rotWithShape="1">
                <a:blip r:embed="rId7"/>
                <a:stretch>
                  <a:fillRect l="-7" t="-251" r="-937" b="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324600" y="609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9.11.2 </a:t>
            </a:r>
            <a:r>
              <a:rPr lang="zh-CN" altLang="en-US" kern="0" dirty="0"/>
              <a:t>时间复杂度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5456989" y="4083821"/>
                <a:ext cx="337883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分解的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复杂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度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：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56989" y="4083821"/>
                <a:ext cx="3378835" cy="338455"/>
              </a:xfrm>
              <a:prstGeom prst="rect">
                <a:avLst/>
              </a:prstGeom>
              <a:blipFill rotWithShape="1">
                <a:blip r:embed="rId8"/>
                <a:stretch>
                  <a:fillRect l="-13" t="-40" r="-1359" b="-540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613146" y="5105400"/>
          <a:ext cx="6418769" cy="1333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0" name="Equation" r:id="rId9" imgW="79248000" imgH="16459200" progId="Equation.DSMT4">
                  <p:embed/>
                </p:oleObj>
              </mc:Choice>
              <mc:Fallback>
                <p:oleObj name="Equation" r:id="rId9" imgW="79248000" imgH="16459200" progId="Equation.DSMT4">
                  <p:embed/>
                  <p:pic>
                    <p:nvPicPr>
                      <p:cNvPr id="0" name="图片 1666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13146" y="5105400"/>
                        <a:ext cx="6418769" cy="1333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8864600" y="3403600"/>
                <a:ext cx="3497580" cy="598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𝑘𝑘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600" y="3403600"/>
                <a:ext cx="3497580" cy="598805"/>
              </a:xfrm>
              <a:prstGeom prst="rect">
                <a:avLst/>
              </a:prstGeom>
              <a:blipFill rotWithShape="1">
                <a:blip r:embed="rId11"/>
                <a:stretch>
                  <a:fillRect b="-8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816600" y="3073400"/>
                <a:ext cx="5867400" cy="438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−⋯−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00" y="3073400"/>
                <a:ext cx="5867400" cy="438150"/>
              </a:xfrm>
              <a:prstGeom prst="rect">
                <a:avLst/>
              </a:prstGeom>
              <a:blipFill rotWithShape="1">
                <a:blip r:embed="rId12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5222240" y="1419225"/>
            <a:ext cx="0" cy="3204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417820" y="3511550"/>
            <a:ext cx="0" cy="3140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  <p:bldP spid="10" grpId="0"/>
      <p:bldP spid="8" grpId="0"/>
      <p:bldP spid="9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0989" y="1100723"/>
                <a:ext cx="6797040" cy="1459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Gram–Schmidt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算法：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复杂度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为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2mn</a:t>
                </a:r>
                <a:r>
                  <a:rPr lang="en-US" altLang="zh-CN" sz="2200" baseline="300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 flops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在实际情况中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不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推荐使用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(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容易被舍入误差影响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1100723"/>
                <a:ext cx="6797040" cy="1459230"/>
              </a:xfrm>
              <a:prstGeom prst="rect">
                <a:avLst/>
              </a:prstGeom>
              <a:blipFill rotWithShape="1">
                <a:blip r:embed="rId1"/>
                <a:stretch>
                  <a:fillRect l="-6" t="-628" r="-909" b="1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9.11.3 </a:t>
            </a:r>
            <a:r>
              <a:rPr lang="en-US" altLang="zh-CN" kern="0" dirty="0"/>
              <a:t>QR</a:t>
            </a:r>
            <a:r>
              <a:rPr lang="zh-CN" altLang="en-US" kern="0" dirty="0"/>
              <a:t>分解算法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900989" y="2691020"/>
                <a:ext cx="3816350" cy="1459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修正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Gram–Schmidt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算法：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复杂度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为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2mn</a:t>
                </a:r>
                <a:r>
                  <a:rPr lang="en-US" altLang="zh-CN" sz="2200" baseline="300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 flops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有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更好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数值计算性能。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2691020"/>
                <a:ext cx="3816350" cy="1459230"/>
              </a:xfrm>
              <a:prstGeom prst="rect">
                <a:avLst/>
              </a:prstGeom>
              <a:blipFill rotWithShape="1">
                <a:blip r:embed="rId2"/>
                <a:stretch>
                  <a:fillRect l="-11" t="-645" r="-1619" b="3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1900989" y="4188410"/>
                <a:ext cx="8233611" cy="19323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Householder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算法：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复杂度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为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2mn</a:t>
                </a:r>
                <a:r>
                  <a:rPr lang="en-US" altLang="zh-CN" sz="2200" baseline="300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 – (2/3)n</a:t>
                </a:r>
                <a:r>
                  <a:rPr lang="en-US" altLang="zh-CN" sz="2200" baseline="300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3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 flops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将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Q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表示为初等正交矩阵的乘积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最</a:t>
                </a:r>
                <a:r>
                  <a:rPr lang="zh-CN" altLang="en-US" sz="2200" dirty="0">
                    <a:ea typeface="微软雅黑" panose="020B0503020204020204" charset="-122"/>
                  </a:rPr>
                  <a:t>广泛使用的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算法</a:t>
                </a:r>
                <a:r>
                  <a:rPr lang="en-US" altLang="zh-CN" sz="2200" dirty="0">
                    <a:ea typeface="微软雅黑" panose="020B0503020204020204" charset="-122"/>
                  </a:rPr>
                  <a:t>(</a:t>
                </a:r>
                <a:r>
                  <a:rPr lang="zh-CN" altLang="en-US" sz="2200" dirty="0">
                    <a:ea typeface="微软雅黑" panose="020B0503020204020204" charset="-122"/>
                  </a:rPr>
                  <a:t>在</a:t>
                </a:r>
                <a:r>
                  <a:rPr lang="en-US" altLang="zh-CN" sz="2200" dirty="0">
                    <a:ea typeface="微软雅黑" panose="020B0503020204020204" charset="-122"/>
                  </a:rPr>
                  <a:t>MATLAB</a:t>
                </a:r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:r>
                  <a:rPr lang="en-US" altLang="zh-CN" sz="2200" dirty="0">
                    <a:ea typeface="微软雅黑" panose="020B0503020204020204" charset="-122"/>
                  </a:rPr>
                  <a:t>Julia</a:t>
                </a:r>
                <a:r>
                  <a:rPr lang="zh-CN" altLang="en-US" sz="2200" dirty="0">
                    <a:ea typeface="微软雅黑" panose="020B0503020204020204" charset="-122"/>
                  </a:rPr>
                  <a:t>中的</a:t>
                </a:r>
                <a:r>
                  <a:rPr lang="en-US" altLang="zh-CN" sz="2200" dirty="0" err="1">
                    <a:ea typeface="微软雅黑" panose="020B0503020204020204" charset="-122"/>
                  </a:rPr>
                  <a:t>qr</a:t>
                </a:r>
                <a:r>
                  <a:rPr lang="zh-CN" altLang="en-US" sz="2200" dirty="0">
                    <a:ea typeface="微软雅黑" panose="020B0503020204020204" charset="-122"/>
                  </a:rPr>
                  <a:t>函数使用该算法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4188410"/>
                <a:ext cx="8233611" cy="1932305"/>
              </a:xfrm>
              <a:prstGeom prst="rect">
                <a:avLst/>
              </a:prstGeom>
              <a:blipFill rotWithShape="1">
                <a:blip r:embed="rId3"/>
                <a:stretch>
                  <a:fillRect l="-5" t="-490" r="-2738" b="3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900989" y="6159777"/>
            <a:ext cx="6486525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在后续学习中，将默认</a:t>
            </a:r>
            <a:r>
              <a:rPr lang="en-US" altLang="zh-CN" sz="2200" dirty="0" smtClean="0">
                <a:ea typeface="微软雅黑" panose="020B0503020204020204" charset="-122"/>
              </a:rPr>
              <a:t>QR</a:t>
            </a:r>
            <a:r>
              <a:rPr lang="zh-CN" altLang="en-US" sz="2200" dirty="0">
                <a:ea typeface="微软雅黑" panose="020B0503020204020204" charset="-122"/>
              </a:rPr>
              <a:t>分解的</a:t>
            </a:r>
            <a:r>
              <a:rPr lang="zh-CN" altLang="en-US" sz="2200" dirty="0" smtClean="0">
                <a:ea typeface="微软雅黑" panose="020B0503020204020204" charset="-122"/>
              </a:rPr>
              <a:t>复杂度为</a:t>
            </a:r>
            <a:r>
              <a:rPr lang="en-US" altLang="zh-CN" sz="2200" dirty="0">
                <a:solidFill>
                  <a:srgbClr val="000000"/>
                </a:solidFill>
                <a:ea typeface="微软雅黑" panose="020B0503020204020204" charset="-122"/>
              </a:rPr>
              <a:t>2mn</a:t>
            </a:r>
            <a:r>
              <a:rPr lang="en-US" altLang="zh-CN" sz="2200" baseline="30000" dirty="0">
                <a:solidFill>
                  <a:srgbClr val="000000"/>
                </a:solidFill>
                <a:ea typeface="微软雅黑" panose="020B0503020204020204" charset="-122"/>
              </a:rPr>
              <a:t>2 </a:t>
            </a:r>
            <a:r>
              <a:rPr lang="zh-CN" altLang="en-US" sz="2200" dirty="0" smtClean="0">
                <a:ea typeface="微软雅黑" panose="020B0503020204020204" charset="-122"/>
              </a:rPr>
              <a:t>。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/>
      <p:bldP spid="8" grpId="0"/>
      <p:bldP spid="9" grpId="0"/>
      <p:bldP spid="10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1905000" y="1219200"/>
            <a:ext cx="9048750" cy="18618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en-US" altLang="zh-CN" sz="2200" b="1" kern="0" dirty="0" smtClean="0">
                <a:solidFill>
                  <a:srgbClr val="FF0000"/>
                </a:solidFill>
              </a:rPr>
              <a:t>Householder</a:t>
            </a:r>
            <a:r>
              <a:rPr lang="zh-CN" altLang="en-US" sz="2200" b="1" kern="0" dirty="0" smtClean="0">
                <a:solidFill>
                  <a:srgbClr val="FF0000"/>
                </a:solidFill>
              </a:rPr>
              <a:t>算法</a:t>
            </a:r>
            <a:r>
              <a:rPr lang="zh-CN" altLang="en-US" sz="2200" kern="0" dirty="0" smtClean="0"/>
              <a:t>是</a:t>
            </a:r>
            <a:r>
              <a:rPr lang="en-US" altLang="zh-CN" sz="2200" dirty="0" smtClean="0">
                <a:ea typeface="微软雅黑" panose="020B0503020204020204" charset="-122"/>
              </a:rPr>
              <a:t>QR</a:t>
            </a:r>
            <a:r>
              <a:rPr lang="zh-CN" altLang="en-US" sz="2200" dirty="0" smtClean="0">
                <a:ea typeface="微软雅黑" panose="020B0503020204020204" charset="-122"/>
              </a:rPr>
              <a:t>分解常用的算法</a:t>
            </a:r>
            <a:r>
              <a:rPr lang="en-US" altLang="zh-CN" sz="2200" dirty="0" smtClean="0">
                <a:ea typeface="微软雅黑" panose="020B0503020204020204" charset="-122"/>
              </a:rPr>
              <a:t>(MATLAB</a:t>
            </a:r>
            <a:r>
              <a:rPr lang="zh-CN" altLang="en-US" sz="2200" dirty="0" smtClean="0">
                <a:ea typeface="微软雅黑" panose="020B0503020204020204" charset="-122"/>
              </a:rPr>
              <a:t>和</a:t>
            </a:r>
            <a:r>
              <a:rPr lang="en-US" altLang="zh-CN" sz="2200" dirty="0" smtClean="0">
                <a:ea typeface="微软雅黑" panose="020B0503020204020204" charset="-122"/>
              </a:rPr>
              <a:t>Julia</a:t>
            </a:r>
            <a:r>
              <a:rPr lang="zh-CN" altLang="en-US" sz="2200" dirty="0" smtClean="0">
                <a:ea typeface="微软雅黑" panose="020B0503020204020204" charset="-122"/>
              </a:rPr>
              <a:t>中的</a:t>
            </a:r>
            <a:r>
              <a:rPr lang="en-US" altLang="zh-CN" sz="2200" dirty="0" err="1" smtClean="0">
                <a:ea typeface="微软雅黑" panose="020B0503020204020204" charset="-122"/>
              </a:rPr>
              <a:t>qr</a:t>
            </a:r>
            <a:r>
              <a:rPr lang="zh-CN" altLang="en-US" sz="2200" dirty="0" smtClean="0">
                <a:ea typeface="微软雅黑" panose="020B0503020204020204" charset="-122"/>
              </a:rPr>
              <a:t>函数</a:t>
            </a:r>
            <a:r>
              <a:rPr lang="en-US" altLang="zh-CN" sz="2200" dirty="0" smtClean="0">
                <a:ea typeface="微软雅黑" panose="020B0503020204020204" charset="-122"/>
              </a:rPr>
              <a:t>)</a:t>
            </a:r>
            <a:r>
              <a:rPr lang="zh-CN" altLang="en-US" sz="2200" dirty="0" smtClean="0">
                <a:ea typeface="微软雅黑" panose="020B0503020204020204" charset="-122"/>
              </a:rPr>
              <a:t>；</a:t>
            </a:r>
            <a:endParaRPr lang="en-US" altLang="zh-CN" sz="2200" dirty="0" smtClean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与</a:t>
            </a:r>
            <a:r>
              <a:rPr lang="en-US" altLang="zh-CN" sz="2200" dirty="0" smtClean="0">
                <a:ea typeface="微软雅黑" panose="020B0503020204020204" charset="-122"/>
              </a:rPr>
              <a:t>Gram-Schmidt</a:t>
            </a:r>
            <a:r>
              <a:rPr lang="zh-CN" altLang="en-US" sz="2200" dirty="0" smtClean="0">
                <a:ea typeface="微软雅黑" panose="020B0503020204020204" charset="-122"/>
              </a:rPr>
              <a:t>相比，对舍入误差更有鲁棒性；</a:t>
            </a:r>
            <a:endParaRPr lang="en-US" altLang="zh-CN" sz="2200" b="0" dirty="0" smtClean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计算一个“完整的”</a:t>
            </a:r>
            <a:r>
              <a:rPr lang="en-US" altLang="zh-CN" sz="2200" dirty="0">
                <a:ea typeface="微软雅黑" panose="020B0503020204020204" charset="-122"/>
              </a:rPr>
              <a:t>QR</a:t>
            </a:r>
            <a:r>
              <a:rPr lang="zh-CN" altLang="en-US" sz="2200" dirty="0" smtClean="0">
                <a:ea typeface="微软雅黑" panose="020B0503020204020204" charset="-122"/>
              </a:rPr>
              <a:t>因数分解：</a:t>
            </a:r>
            <a:endParaRPr lang="en-US" altLang="zh-CN" sz="2200" b="1" dirty="0" smtClean="0">
              <a:ea typeface="微软雅黑" panose="020B0503020204020204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9.12 </a:t>
            </a:r>
            <a:r>
              <a:rPr lang="en-US" altLang="zh-CN" kern="0" dirty="0" smtClean="0"/>
              <a:t>Householder</a:t>
            </a:r>
            <a:r>
              <a:rPr lang="zh-CN" altLang="en-US" kern="0" dirty="0" smtClean="0"/>
              <a:t>算法</a:t>
            </a:r>
            <a:endParaRPr lang="zh-CN" altLang="en-US" kern="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05000" y="4006392"/>
            <a:ext cx="5309870" cy="507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完整的</a:t>
            </a:r>
            <a:r>
              <a:rPr lang="en-US" altLang="zh-CN" sz="2200" dirty="0" smtClean="0">
                <a:ea typeface="微软雅黑" panose="020B0503020204020204" charset="-122"/>
              </a:rPr>
              <a:t>Q</a:t>
            </a:r>
            <a:r>
              <a:rPr lang="zh-CN" altLang="en-US" sz="2200" dirty="0" smtClean="0">
                <a:ea typeface="微软雅黑" panose="020B0503020204020204" charset="-122"/>
              </a:rPr>
              <a:t>因子</a:t>
            </a:r>
            <a:r>
              <a:rPr lang="zh-CN" altLang="en-US" sz="2200" dirty="0">
                <a:ea typeface="微软雅黑" panose="020B0503020204020204" charset="-122"/>
              </a:rPr>
              <a:t>被构造成正交矩阵的</a:t>
            </a:r>
            <a:r>
              <a:rPr lang="zh-CN" altLang="en-US" sz="2200" dirty="0" smtClean="0">
                <a:ea typeface="微软雅黑" panose="020B0503020204020204" charset="-122"/>
              </a:rPr>
              <a:t>乘积：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286000" y="5431223"/>
                <a:ext cx="710692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ea typeface="微软雅黑" panose="020B0503020204020204" charset="-122"/>
                  </a:rPr>
                  <a:t>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是对称</a:t>
                </a:r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正交的“</a:t>
                </a:r>
                <a:r>
                  <a:rPr lang="zh-CN" altLang="en-US" sz="2000" dirty="0">
                    <a:ea typeface="微软雅黑" panose="020B0503020204020204" charset="-122"/>
                  </a:rPr>
                  <a:t>反射算子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”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:r>
                  <a:rPr lang="en-US" altLang="zh-CN" sz="2200" dirty="0">
                    <a:ea typeface="微软雅黑" panose="020B0503020204020204" charset="-122"/>
                  </a:rPr>
                  <a:t>reflector)</a:t>
                </a:r>
                <a:r>
                  <a:rPr lang="zh-CN" altLang="en-US" sz="2200" dirty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431223"/>
                <a:ext cx="7106920" cy="429895"/>
              </a:xfrm>
              <a:prstGeom prst="rect">
                <a:avLst/>
              </a:prstGeom>
              <a:blipFill rotWithShape="1">
                <a:blip r:embed="rId1"/>
                <a:stretch>
                  <a:fillRect t="-16" b="-2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086600" y="3429000"/>
                <a:ext cx="1899920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是正交的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矩阵</m:t>
                      </m:r>
                    </m:oMath>
                  </m:oMathPara>
                </a14:m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429000"/>
                <a:ext cx="1899920" cy="5543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200400" y="3276600"/>
                <a:ext cx="3645535" cy="64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276600"/>
                <a:ext cx="3645535" cy="6477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810000" y="4724400"/>
                <a:ext cx="2722880" cy="426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24400"/>
                <a:ext cx="2722880" cy="426720"/>
              </a:xfrm>
              <a:prstGeom prst="rect">
                <a:avLst/>
              </a:prstGeom>
              <a:blipFill rotWithShape="1">
                <a:blip r:embed="rId4"/>
                <a:stretch>
                  <a:fillRect b="-2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5" grpId="0" build="p"/>
      <p:bldP spid="4" grpId="0"/>
      <p:bldP spid="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0795" y="1684020"/>
                <a:ext cx="4789805" cy="5353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关于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超平面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𝑢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𝑢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0</m:t>
                        </m:r>
                      </m:e>
                    </m:d>
                    <m:r>
                      <a:rPr lang="zh-CN" alt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反</m:t>
                    </m:r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对称</m:t>
                    </m:r>
                  </m:oMath>
                </a14:m>
                <a:endParaRPr lang="en-US" altLang="zh-CN" sz="2200" dirty="0">
                  <a:solidFill>
                    <a:srgbClr val="FF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95" y="1684020"/>
                <a:ext cx="4789805" cy="535305"/>
              </a:xfrm>
              <a:prstGeom prst="rect">
                <a:avLst/>
              </a:prstGeom>
              <a:blipFill rotWithShape="1">
                <a:blip r:embed="rId1"/>
                <a:stretch>
                  <a:fillRect r="-1869" b="-1221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9.12.1 </a:t>
            </a:r>
            <a:r>
              <a:rPr lang="zh-CN" altLang="en-US" dirty="0" smtClean="0">
                <a:ea typeface="微软雅黑" panose="020B0503020204020204" charset="-122"/>
              </a:rPr>
              <a:t>反射算子</a:t>
            </a:r>
            <a:endParaRPr lang="zh-CN" altLang="en-US" kern="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041525" y="1219200"/>
          <a:ext cx="40274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65" name="Equation" r:id="rId2" imgW="46024800" imgH="6096000" progId="Equation.DSMT4">
                  <p:embed/>
                </p:oleObj>
              </mc:Choice>
              <mc:Fallback>
                <p:oleObj name="Equation" r:id="rId2" imgW="46024800" imgH="6096000" progId="Equation.DSMT4">
                  <p:embed/>
                  <p:pic>
                    <p:nvPicPr>
                      <p:cNvPr id="0" name="图片 2036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41525" y="1219200"/>
                        <a:ext cx="40274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613400" y="3429000"/>
          <a:ext cx="138588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66" name="Equation" r:id="rId4" imgW="15849600" imgH="5486400" progId="Equation.DSMT4">
                  <p:embed/>
                </p:oleObj>
              </mc:Choice>
              <mc:Fallback>
                <p:oleObj name="Equation" r:id="rId4" imgW="15849600" imgH="5486400" progId="Equation.DSMT4">
                  <p:embed/>
                  <p:pic>
                    <p:nvPicPr>
                      <p:cNvPr id="0" name="图片 2036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13400" y="3429000"/>
                        <a:ext cx="1385888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600" y="2209800"/>
            <a:ext cx="5410200" cy="4342717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537200" y="4648200"/>
          <a:ext cx="4524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67" name="Equation" r:id="rId7" imgW="5181600" imgH="5486400" progId="Equation.DSMT4">
                  <p:embed/>
                </p:oleObj>
              </mc:Choice>
              <mc:Fallback>
                <p:oleObj name="Equation" r:id="rId7" imgW="5181600" imgH="5486400" progId="Equation.DSMT4">
                  <p:embed/>
                  <p:pic>
                    <p:nvPicPr>
                      <p:cNvPr id="0" name="图片 2036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7200" y="4648200"/>
                        <a:ext cx="452438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175000" y="3505200"/>
          <a:ext cx="2667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68" name="Equation" r:id="rId9" imgW="3048000" imgH="3352800" progId="Equation.DSMT4">
                  <p:embed/>
                </p:oleObj>
              </mc:Choice>
              <mc:Fallback>
                <p:oleObj name="Equation" r:id="rId9" imgW="3048000" imgH="3352800" progId="Equation.DSMT4">
                  <p:embed/>
                  <p:pic>
                    <p:nvPicPr>
                      <p:cNvPr id="0" name="图片 2036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75000" y="3505200"/>
                        <a:ext cx="26670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070600" y="4648200"/>
          <a:ext cx="1090612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69" name="Equation" r:id="rId11" imgW="12496800" imgH="5791200" progId="Equation.DSMT4">
                  <p:embed/>
                </p:oleObj>
              </mc:Choice>
              <mc:Fallback>
                <p:oleObj name="Equation" r:id="rId11" imgW="12496800" imgH="5791200" progId="Equation.DSMT4">
                  <p:embed/>
                  <p:pic>
                    <p:nvPicPr>
                      <p:cNvPr id="0" name="图片 2036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70600" y="4648200"/>
                        <a:ext cx="1090612" cy="506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55600" y="4800600"/>
          <a:ext cx="18097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0" name="Equation" r:id="rId13" imgW="20726400" imgH="5486400" progId="Equation.DSMT4">
                  <p:embed/>
                </p:oleObj>
              </mc:Choice>
              <mc:Fallback>
                <p:oleObj name="Equation" r:id="rId13" imgW="20726400" imgH="5486400" progId="Equation.DSMT4">
                  <p:embed/>
                  <p:pic>
                    <p:nvPicPr>
                      <p:cNvPr id="0" name="图片 2036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5600" y="4800600"/>
                        <a:ext cx="1809750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965200" y="3429000"/>
          <a:ext cx="4794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1" name="Equation" r:id="rId15" imgW="5486400" imgH="4267200" progId="Equation.DSMT4">
                  <p:embed/>
                </p:oleObj>
              </mc:Choice>
              <mc:Fallback>
                <p:oleObj name="Equation" r:id="rId15" imgW="5486400" imgH="4267200" progId="Equation.DSMT4">
                  <p:embed/>
                  <p:pic>
                    <p:nvPicPr>
                      <p:cNvPr id="0" name="图片 2037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65200" y="3429000"/>
                        <a:ext cx="479425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794000" y="3200400"/>
          <a:ext cx="9842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2" name="Equation" r:id="rId17" imgW="11277600" imgH="4267200" progId="Equation.DSMT4">
                  <p:embed/>
                </p:oleObj>
              </mc:Choice>
              <mc:Fallback>
                <p:oleObj name="Equation" r:id="rId17" imgW="11277600" imgH="4267200" progId="Equation.DSMT4">
                  <p:embed/>
                  <p:pic>
                    <p:nvPicPr>
                      <p:cNvPr id="0" name="图片 2037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4000" y="3200400"/>
                        <a:ext cx="984250" cy="37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644900" y="4800600"/>
          <a:ext cx="239713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3" name="Equation" r:id="rId19" imgW="2743200" imgH="3352800" progId="Equation.DSMT4">
                  <p:embed/>
                </p:oleObj>
              </mc:Choice>
              <mc:Fallback>
                <p:oleObj name="Equation" r:id="rId19" imgW="2743200" imgH="3352800" progId="Equation.DSMT4">
                  <p:embed/>
                  <p:pic>
                    <p:nvPicPr>
                      <p:cNvPr id="0" name="图片 2037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644900" y="4800600"/>
                        <a:ext cx="239713" cy="295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384800" y="2667000"/>
          <a:ext cx="237013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4" name="Equation" r:id="rId21" imgW="27127200" imgH="5486400" progId="Equation.DSMT4">
                  <p:embed/>
                </p:oleObj>
              </mc:Choice>
              <mc:Fallback>
                <p:oleObj name="Equation" r:id="rId21" imgW="27127200" imgH="5486400" progId="Equation.DSMT4">
                  <p:embed/>
                  <p:pic>
                    <p:nvPicPr>
                      <p:cNvPr id="0" name="图片 2037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84800" y="2667000"/>
                        <a:ext cx="2370138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8280400" y="395287"/>
                <a:ext cx="3488690" cy="21640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是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对称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: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b="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是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正交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: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矩阵向量积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能化简为：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80400" y="395287"/>
                <a:ext cx="3488690" cy="2164080"/>
              </a:xfrm>
              <a:prstGeom prst="rect">
                <a:avLst/>
              </a:prstGeom>
              <a:blipFill rotWithShape="1">
                <a:blip r:embed="rId23"/>
                <a:stretch>
                  <a:fillRect t="-15" r="-1784" b="1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7086600" y="3987800"/>
                <a:ext cx="525018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𝑣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长度是p</a:t>
                </a:r>
                <a:r>
                  <a:rPr lang="zh-CN" altLang="en-US" sz="2200" dirty="0">
                    <a:ea typeface="微软雅黑" panose="020B0503020204020204" charset="-122"/>
                  </a:rPr>
                  <a:t>，复杂度是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4p</a:t>
                </a:r>
                <a:r>
                  <a:rPr lang="zh-CN" altLang="en-US" sz="2200" dirty="0">
                    <a:ea typeface="微软雅黑" panose="020B0503020204020204" charset="-122"/>
                  </a:rPr>
                  <a:t> 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flops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987800"/>
                <a:ext cx="5250180" cy="429895"/>
              </a:xfrm>
              <a:prstGeom prst="rect">
                <a:avLst/>
              </a:prstGeom>
              <a:blipFill rotWithShape="1">
                <a:blip r:embed="rId24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763000" y="3048000"/>
                <a:ext cx="2630805" cy="439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𝐻𝑥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3048000"/>
                <a:ext cx="2630805" cy="439420"/>
              </a:xfrm>
              <a:prstGeom prst="rect">
                <a:avLst/>
              </a:prstGeom>
              <a:blipFill rotWithShape="1">
                <a:blip r:embed="rId25"/>
                <a:stretch>
                  <a:fillRect b="-10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7948930" y="482600"/>
            <a:ext cx="0" cy="3500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2" grpId="0" uiExpand="1" build="p"/>
      <p:bldP spid="9" grpId="0"/>
      <p:bldP spid="7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133600" y="913568"/>
                <a:ext cx="7696200" cy="622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给定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非零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𝑝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维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，定义：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913568"/>
                <a:ext cx="7696200" cy="622935"/>
              </a:xfrm>
              <a:prstGeom prst="rect">
                <a:avLst/>
              </a:prstGeom>
              <a:blipFill rotWithShape="1">
                <a:blip r:embed="rId1"/>
                <a:stretch>
                  <a:fillRect t="-70" b="-43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9.12.2 </a:t>
            </a:r>
            <a:r>
              <a:rPr lang="zh-CN" altLang="en-US" kern="0" dirty="0" smtClean="0"/>
              <a:t>构造反射算子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981200" y="3276600"/>
                <a:ext cx="1946275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𝑤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满足：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276600"/>
                <a:ext cx="1946275" cy="507365"/>
              </a:xfrm>
              <a:prstGeom prst="rect">
                <a:avLst/>
              </a:prstGeom>
              <a:blipFill rotWithShape="1">
                <a:blip r:embed="rId2"/>
                <a:stretch>
                  <a:fillRect r="-3197"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33600" y="3886200"/>
          <a:ext cx="8153400" cy="663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85" name="Equation" r:id="rId3" imgW="97536000" imgH="7924800" progId="Equation.DSMT4">
                  <p:embed/>
                </p:oleObj>
              </mc:Choice>
              <mc:Fallback>
                <p:oleObj name="Equation" r:id="rId3" imgW="97536000" imgH="7924800" progId="Equation.DSMT4">
                  <p:embed/>
                  <p:pic>
                    <p:nvPicPr>
                      <p:cNvPr id="0" name="图片 351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600" y="3886200"/>
                        <a:ext cx="8153400" cy="663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1981200" y="4419600"/>
                <a:ext cx="6781800" cy="8674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反射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算子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𝐼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𝑣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=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𝐼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映射为：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4419600"/>
                <a:ext cx="6781800" cy="867410"/>
              </a:xfrm>
              <a:prstGeom prst="rect">
                <a:avLst/>
              </a:prstGeom>
              <a:blipFill rotWithShape="1">
                <a:blip r:embed="rId5"/>
                <a:stretch>
                  <a:fillRect b="-527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514600" y="1752600"/>
                <a:ext cx="3485515" cy="142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𝑠𝑖𝑔𝑛</m:t>
                                </m:r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752600"/>
                <a:ext cx="3485515" cy="14262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924800" y="5105400"/>
                <a:ext cx="2599055" cy="1343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𝑠𝑖𝑔𝑛</m:t>
                                </m:r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105400"/>
                <a:ext cx="2599055" cy="13436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7559505" y="2104664"/>
                <a:ext cx="2417445" cy="64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CN" i="0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05" y="2104664"/>
                <a:ext cx="2417445" cy="645160"/>
              </a:xfrm>
              <a:prstGeom prst="rect">
                <a:avLst/>
              </a:prstGeom>
              <a:blipFill rotWithShape="1">
                <a:blip r:embed="rId8"/>
                <a:stretch>
                  <a:fillRect l="-19" t="-42" r="19" b="-6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907067" y="1979005"/>
                <a:ext cx="1717675" cy="7753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067" y="1979005"/>
                <a:ext cx="1717675" cy="775335"/>
              </a:xfrm>
              <a:prstGeom prst="rect">
                <a:avLst/>
              </a:prstGeom>
              <a:blipFill rotWithShape="1">
                <a:blip r:embed="rId9"/>
                <a:stretch>
                  <a:fillRect l="-17" t="-44" r="17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143000" y="5334000"/>
                <a:ext cx="7467600" cy="90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𝐻𝑦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334000"/>
                <a:ext cx="7467600" cy="908050"/>
              </a:xfrm>
              <a:prstGeom prst="rect">
                <a:avLst/>
              </a:prstGeom>
              <a:blipFill rotWithShape="1">
                <a:blip r:embed="rId10"/>
                <a:stretch>
                  <a:fillRect b="-30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6" grpId="0"/>
      <p:bldP spid="8" grpId="0"/>
      <p:bldP spid="9" grpId="0"/>
      <p:bldP spid="10" grpId="0"/>
      <p:bldP spid="1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5264150" y="106029"/>
                <a:ext cx="7924800" cy="5251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关于超平面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0</m:t>
                        </m:r>
                      </m:e>
                    </m:d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其法向量：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4150" y="106029"/>
                <a:ext cx="7924800" cy="525145"/>
              </a:xfrm>
              <a:prstGeom prst="rect">
                <a:avLst/>
              </a:prstGeom>
              <a:blipFill rotWithShape="1">
                <a:blip r:embed="rId1"/>
                <a:stretch>
                  <a:fillRect t="-118" b="-1427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9.12.3 </a:t>
            </a:r>
            <a:r>
              <a:rPr lang="zh-CN" altLang="en-US" kern="0" dirty="0" smtClean="0"/>
              <a:t>几何</a:t>
            </a:r>
            <a:r>
              <a:rPr lang="zh-CN" altLang="en-US" kern="0" dirty="0"/>
              <a:t>意义</a:t>
            </a:r>
            <a:endParaRPr lang="zh-CN" altLang="en-US" kern="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352266" y="961182"/>
            <a:ext cx="5486400" cy="2624596"/>
            <a:chOff x="1888331" y="961182"/>
            <a:chExt cx="5486400" cy="2624596"/>
          </a:xfrm>
        </p:grpSpPr>
        <p:cxnSp>
          <p:nvCxnSpPr>
            <p:cNvPr id="3" name="直接连接符 2"/>
            <p:cNvCxnSpPr/>
            <p:nvPr/>
          </p:nvCxnSpPr>
          <p:spPr bwMode="auto">
            <a:xfrm>
              <a:off x="1888331" y="2658220"/>
              <a:ext cx="54864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直接箭头连接符 5"/>
            <p:cNvCxnSpPr/>
            <p:nvPr/>
          </p:nvCxnSpPr>
          <p:spPr bwMode="auto">
            <a:xfrm flipH="1">
              <a:off x="2345531" y="2658220"/>
              <a:ext cx="198120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9" name="直接箭头连接符 8"/>
            <p:cNvCxnSpPr/>
            <p:nvPr/>
          </p:nvCxnSpPr>
          <p:spPr bwMode="auto">
            <a:xfrm flipV="1">
              <a:off x="4326731" y="962770"/>
              <a:ext cx="1028700" cy="1693862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3" name="直接箭头连接符 12"/>
            <p:cNvCxnSpPr/>
            <p:nvPr/>
          </p:nvCxnSpPr>
          <p:spPr bwMode="auto">
            <a:xfrm flipV="1">
              <a:off x="2345531" y="961182"/>
              <a:ext cx="3009900" cy="1695450"/>
            </a:xfrm>
            <a:prstGeom prst="straightConnector1">
              <a:avLst/>
            </a:prstGeom>
            <a:noFill/>
            <a:ln w="254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3383756" y="1058020"/>
              <a:ext cx="1247775" cy="213201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19"/>
                <p:cNvSpPr/>
                <p:nvPr/>
              </p:nvSpPr>
              <p:spPr>
                <a:xfrm>
                  <a:off x="4289809" y="1090210"/>
                  <a:ext cx="360680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9809" y="1090210"/>
                  <a:ext cx="360680" cy="33718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/>
                <p:cNvSpPr/>
                <p:nvPr/>
              </p:nvSpPr>
              <p:spPr>
                <a:xfrm>
                  <a:off x="5112168" y="1259487"/>
                  <a:ext cx="323215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2168" y="1259487"/>
                  <a:ext cx="323215" cy="33718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/>
                <p:cNvSpPr/>
                <p:nvPr/>
              </p:nvSpPr>
              <p:spPr>
                <a:xfrm>
                  <a:off x="1902318" y="2688451"/>
                  <a:ext cx="1656080" cy="337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2318" y="2688451"/>
                  <a:ext cx="1656080" cy="33718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/>
                <p:cNvSpPr/>
                <p:nvPr/>
              </p:nvSpPr>
              <p:spPr>
                <a:xfrm>
                  <a:off x="4118916" y="3242243"/>
                  <a:ext cx="1853565" cy="3435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600" b="0" dirty="0" smtClean="0"/>
                    <a:t>超平面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8916" y="3242243"/>
                  <a:ext cx="1853565" cy="34353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/>
            <p:cNvSpPr/>
            <p:nvPr/>
          </p:nvSpPr>
          <p:spPr>
            <a:xfrm>
              <a:off x="6481384" y="2319119"/>
              <a:ext cx="8686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坐标轴</a:t>
              </a:r>
              <a:endParaRPr lang="zh-CN" altLang="en-US" dirty="0"/>
            </a:p>
          </p:txBody>
        </p:sp>
      </p:grp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7010400" y="661988"/>
          <a:ext cx="4471988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7" name="Equation" r:id="rId6" imgW="47853600" imgH="10972800" progId="Equation.DSMT4">
                  <p:embed/>
                </p:oleObj>
              </mc:Choice>
              <mc:Fallback>
                <p:oleObj name="Equation" r:id="rId6" imgW="47853600" imgH="10972800" progId="Equation.DSMT4">
                  <p:embed/>
                  <p:pic>
                    <p:nvPicPr>
                      <p:cNvPr id="0" name="图片 3595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10400" y="661988"/>
                        <a:ext cx="4471988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5693868" y="1766967"/>
                <a:ext cx="553212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ea typeface="微软雅黑" panose="020B0503020204020204" charset="-122"/>
                  </a:rPr>
                  <a:t>反射算子</a:t>
                </a:r>
                <a:r>
                  <a:rPr lang="zh-CN" altLang="en-US" sz="2200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200" dirty="0"/>
                  <a:t>映射到向量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。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68" y="1766967"/>
                <a:ext cx="5532120" cy="429895"/>
              </a:xfrm>
              <a:prstGeom prst="rect">
                <a:avLst/>
              </a:prstGeom>
              <a:blipFill rotWithShape="1">
                <a:blip r:embed="rId8"/>
                <a:stretch>
                  <a:fillRect l="-8" t="-92" r="8" b="-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411824" y="4041062"/>
                <a:ext cx="7924800" cy="6940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计算反射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算子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A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简化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</a:t>
                </a:r>
                <a:r>
                  <a:rPr lang="zh-CN" altLang="en-US" sz="2200" dirty="0">
                    <a:ea typeface="微软雅黑" panose="020B0503020204020204" charset="-122"/>
                  </a:rPr>
                  <a:t>上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三角矩阵形式：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824" y="4041062"/>
                <a:ext cx="7924800" cy="694055"/>
              </a:xfrm>
              <a:prstGeom prst="rect">
                <a:avLst/>
              </a:prstGeom>
              <a:blipFill rotWithShape="1">
                <a:blip r:embed="rId9"/>
                <a:stretch>
                  <a:fillRect l="-4" t="-80" r="4" b="8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01600" y="3657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9.12.4 Householder</a:t>
            </a:r>
            <a:r>
              <a:rPr lang="zh-CN" altLang="en-US" kern="0" dirty="0" smtClean="0"/>
              <a:t>三角化</a:t>
            </a:r>
            <a:endParaRPr lang="zh-CN" altLang="en-US" kern="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93" y="4648200"/>
            <a:ext cx="8840415" cy="2133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124200" y="5308600"/>
                <a:ext cx="61976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308600"/>
                <a:ext cx="619760" cy="3683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096000" y="5308600"/>
                <a:ext cx="72453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08600"/>
                <a:ext cx="724535" cy="3683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3200400" y="5613400"/>
                <a:ext cx="56515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613400"/>
                <a:ext cx="565150" cy="36830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248400" y="5613400"/>
                <a:ext cx="56515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=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5613400"/>
                <a:ext cx="565150" cy="36830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7391400" y="4140200"/>
                <a:ext cx="2707005" cy="64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140200"/>
                <a:ext cx="2707005" cy="64770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/>
          <p:cNvCxnSpPr/>
          <p:nvPr/>
        </p:nvCxnSpPr>
        <p:spPr>
          <a:xfrm>
            <a:off x="36830" y="3601720"/>
            <a:ext cx="121037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30" grpId="0"/>
      <p:bldP spid="2" grpId="0" build="p"/>
      <p:bldP spid="5" grpId="0"/>
      <p:bldP spid="7" grpId="0"/>
      <p:bldP spid="11" grpId="0"/>
      <p:bldP spid="1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62824" y="1120062"/>
                <a:ext cx="7924800" cy="6940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计算反射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算子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简化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为上三角形</a:t>
                </a:r>
                <a:r>
                  <a:rPr lang="zh-CN" altLang="en-US" sz="2200" dirty="0">
                    <a:ea typeface="微软雅黑" panose="020B0503020204020204" charset="-122"/>
                  </a:rPr>
                  <a:t>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824" y="1120062"/>
                <a:ext cx="7924800" cy="694055"/>
              </a:xfrm>
              <a:prstGeom prst="rect">
                <a:avLst/>
              </a:prstGeom>
              <a:blipFill rotWithShape="1">
                <a:blip r:embed="rId1"/>
                <a:stretch>
                  <a:fillRect l="-4" t="-80" r="4" b="8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9.12.4 Householder</a:t>
            </a:r>
            <a:r>
              <a:rPr lang="zh-CN" altLang="en-US" kern="0" dirty="0" smtClean="0"/>
              <a:t>三角化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2362200" y="5943467"/>
                <a:ext cx="546989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 smtClean="0"/>
                  <a:t>(</a:t>
                </a:r>
                <a:r>
                  <a:rPr lang="zh-CN" altLang="en-US" sz="2200" dirty="0" smtClean="0"/>
                  <a:t>对于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200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 smtClean="0"/>
                  <a:t>，第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200" dirty="0" smtClean="0"/>
                  <a:t>个位置的元素为</a:t>
                </a:r>
                <a:r>
                  <a:rPr lang="zh-CN" altLang="en-US" sz="2200" dirty="0"/>
                  <a:t>零</a:t>
                </a:r>
                <a:r>
                  <a:rPr lang="en-US" altLang="zh-CN" sz="2200" dirty="0"/>
                  <a:t>)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5943467"/>
                <a:ext cx="5469890" cy="429895"/>
              </a:xfrm>
              <a:prstGeom prst="rect">
                <a:avLst/>
              </a:prstGeom>
              <a:blipFill rotWithShape="1">
                <a:blip r:embed="rId2"/>
                <a:stretch>
                  <a:fillRect t="-117" b="-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2062824" y="2664348"/>
                <a:ext cx="792480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第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个步骤之后</a:t>
                </a:r>
                <a:r>
                  <a:rPr lang="zh-CN" altLang="en-US" sz="2200" dirty="0">
                    <a:ea typeface="微软雅黑" panose="020B0503020204020204" charset="-122"/>
                  </a:rPr>
                  <a:t>，矩阵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…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具有</a:t>
                </a:r>
                <a:r>
                  <a:rPr lang="zh-CN" altLang="en-US" sz="2200" dirty="0">
                    <a:ea typeface="微软雅黑" panose="020B0503020204020204" charset="-122"/>
                  </a:rPr>
                  <a:t>以下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结构：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824" y="2664348"/>
                <a:ext cx="7924800" cy="507365"/>
              </a:xfrm>
              <a:prstGeom prst="rect">
                <a:avLst/>
              </a:prstGeom>
              <a:blipFill rotWithShape="1">
                <a:blip r:embed="rId3"/>
                <a:stretch>
                  <a:fillRect l="-4" t="-103" r="4" b="-1604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168" y="3217027"/>
            <a:ext cx="2752725" cy="2724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886200" y="1752600"/>
                <a:ext cx="2707005" cy="64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752600"/>
                <a:ext cx="2707005" cy="6477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30" grpId="0"/>
      <p:bldP spid="1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2.1.1 </a:t>
            </a:r>
            <a:r>
              <a:rPr lang="zh-CN" altLang="en-US" dirty="0" smtClean="0"/>
              <a:t>内积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254000" y="830014"/>
                <a:ext cx="8305800" cy="7073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对于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满足以下形式的函数被称为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内积函数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(inner product function)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830014"/>
                <a:ext cx="8305800" cy="707390"/>
              </a:xfrm>
              <a:prstGeom prst="rect">
                <a:avLst/>
              </a:prstGeom>
              <a:blipFill rotWithShape="1">
                <a:blip r:embed="rId1"/>
                <a:stretch>
                  <a:fillRect t="-10" b="-79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5"/>
              <p:cNvSpPr>
                <a:spLocks noChangeArrowheads="1"/>
              </p:cNvSpPr>
              <p:nvPr/>
            </p:nvSpPr>
            <p:spPr bwMode="auto">
              <a:xfrm>
                <a:off x="254000" y="2286000"/>
                <a:ext cx="8081211" cy="19862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上述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𝑓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)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可以看作是每项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的加权之和。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内积</a:t>
                </a:r>
                <a:r>
                  <a:rPr lang="zh-CN" altLang="en-US" sz="2200" dirty="0" smtClean="0">
                    <a:latin typeface="Cambria Math" panose="020405030504060302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函数都是线性的</a:t>
                </a:r>
                <a:r>
                  <a:rPr lang="en-US" altLang="zh-CN" sz="2200" dirty="0" smtClean="0">
                    <a:latin typeface="Cambria Math" panose="020405030504060302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:</a:t>
                </a:r>
                <a:endParaRPr lang="en-US" altLang="zh-CN" sz="2200" dirty="0">
                  <a:latin typeface="Cambria Math" panose="020405030504060302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2286000"/>
                <a:ext cx="8081211" cy="1986280"/>
              </a:xfrm>
              <a:prstGeom prst="rect">
                <a:avLst/>
              </a:prstGeom>
              <a:blipFill rotWithShape="1">
                <a:blip r:embed="rId2"/>
                <a:stretch>
                  <a:fillRect r="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228455" y="1547813"/>
          <a:ext cx="433149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9" name="Equation" r:id="rId3" imgW="51816000" imgH="6096000" progId="Equation.DSMT4">
                  <p:embed/>
                </p:oleObj>
              </mc:Choice>
              <mc:Fallback>
                <p:oleObj name="Equation" r:id="rId3" imgW="51816000" imgH="6096000" progId="Equation.DSMT4">
                  <p:embed/>
                  <p:pic>
                    <p:nvPicPr>
                      <p:cNvPr id="0" name="图片 53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8455" y="1547813"/>
                        <a:ext cx="4331490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84200" y="3302000"/>
          <a:ext cx="4285855" cy="2236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0" name="Equation" r:id="rId5" imgW="49072800" imgH="25603200" progId="Equation.DSMT4">
                  <p:embed/>
                </p:oleObj>
              </mc:Choice>
              <mc:Fallback>
                <p:oleObj name="Equation" r:id="rId5" imgW="49072800" imgH="25603200" progId="Equation.DSMT4">
                  <p:embed/>
                  <p:pic>
                    <p:nvPicPr>
                      <p:cNvPr id="0" name="图片 53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200" y="3302000"/>
                        <a:ext cx="4285855" cy="2236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/>
          <p:cNvSpPr>
            <a:spLocks noGrp="1" noChangeArrowheads="1"/>
          </p:cNvSpPr>
          <p:nvPr/>
        </p:nvSpPr>
        <p:spPr>
          <a:xfrm>
            <a:off x="5562600" y="2387600"/>
            <a:ext cx="8805863" cy="5699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defTabSz="717550" eaLnBrk="1" hangingPunct="1"/>
            <a:r>
              <a:rPr lang="en-US" altLang="zh-CN" dirty="0" smtClean="0"/>
              <a:t>2.1.2 </a:t>
            </a:r>
            <a:r>
              <a:rPr lang="zh-CN" altLang="en-US" dirty="0" smtClean="0"/>
              <a:t>所有线性函数都是内积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5930900" y="3039983"/>
                <a:ext cx="7632700" cy="19005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→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是线性函数。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那么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可用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来表示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为常量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线性函数表示为内积形式：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0900" y="3039983"/>
                <a:ext cx="7632700" cy="1900555"/>
              </a:xfrm>
              <a:prstGeom prst="rect">
                <a:avLst/>
              </a:prstGeom>
              <a:blipFill rotWithShape="1">
                <a:blip r:embed="rId7"/>
                <a:stretch>
                  <a:fillRect t="-13" b="-760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9398000" y="4775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1" name="Equation" r:id="rId8" imgW="2743200" imgH="4267200" progId="Equation.DSMT4">
                  <p:embed/>
                </p:oleObj>
              </mc:Choice>
              <mc:Fallback>
                <p:oleObj name="Equation" r:id="rId8" imgW="2743200" imgH="4267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98000" y="4775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934200" y="5130800"/>
          <a:ext cx="5180012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2" name="Equation" r:id="rId10" imgW="59131200" imgH="12192000" progId="Equation.DSMT4">
                  <p:embed/>
                </p:oleObj>
              </mc:Choice>
              <mc:Fallback>
                <p:oleObj name="Equation" r:id="rId10" imgW="59131200" imgH="12192000" progId="Equation.DSMT4">
                  <p:embed/>
                  <p:pic>
                    <p:nvPicPr>
                      <p:cNvPr id="0" name="图片 65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34200" y="5130800"/>
                        <a:ext cx="5180012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73876" y="829537"/>
                <a:ext cx="5732780" cy="21755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下面</a:t>
                </a:r>
                <a:r>
                  <a:rPr lang="zh-CN" altLang="en-US" sz="2200" dirty="0">
                    <a:ea typeface="微软雅黑" panose="020B0503020204020204" charset="-122"/>
                  </a:rPr>
                  <a:t>的算法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0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来代替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Householder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算法步骤：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(k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从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1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到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n)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1. 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，计算向量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；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3876" y="829537"/>
                <a:ext cx="5732780" cy="2175510"/>
              </a:xfrm>
              <a:prstGeom prst="rect">
                <a:avLst/>
              </a:prstGeom>
              <a:blipFill rotWithShape="1">
                <a:blip r:embed="rId1"/>
                <a:stretch>
                  <a:fillRect l="-10" t="-10" r="10" b="1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9.12.5 </a:t>
            </a:r>
            <a:r>
              <a:rPr lang="en-US" altLang="zh-CN" kern="0" dirty="0" smtClean="0"/>
              <a:t>Householder</a:t>
            </a:r>
            <a:r>
              <a:rPr lang="zh-CN" altLang="en-US" kern="0" dirty="0" smtClean="0"/>
              <a:t>算法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746375" y="2882900"/>
          <a:ext cx="5100638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8" name="Equation" r:id="rId2" imgW="56997600" imgH="10972800" progId="Equation.DSMT4">
                  <p:embed/>
                </p:oleObj>
              </mc:Choice>
              <mc:Fallback>
                <p:oleObj name="Equation" r:id="rId2" imgW="56997600" imgH="10972800" progId="Equation.DSMT4">
                  <p:embed/>
                  <p:pic>
                    <p:nvPicPr>
                      <p:cNvPr id="0" name="图片 3811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6375" y="2882900"/>
                        <a:ext cx="5100638" cy="98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965226" y="4026540"/>
                <a:ext cx="8474174" cy="530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2.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)×(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与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反射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算子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𝐼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相乘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26" y="4026540"/>
                <a:ext cx="8474174" cy="530225"/>
              </a:xfrm>
              <a:prstGeom prst="rect">
                <a:avLst/>
              </a:prstGeom>
              <a:blipFill rotWithShape="1">
                <a:blip r:embed="rId4"/>
                <a:stretch>
                  <a:fillRect l="-6" t="-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76601" y="5105401"/>
          <a:ext cx="5562600" cy="764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9" name="Equation" r:id="rId5" imgW="48768000" imgH="6705600" progId="Equation.DSMT4">
                  <p:embed/>
                </p:oleObj>
              </mc:Choice>
              <mc:Fallback>
                <p:oleObj name="Equation" r:id="rId5" imgW="48768000" imgH="6705600" progId="Equation.DSMT4">
                  <p:embed/>
                  <p:pic>
                    <p:nvPicPr>
                      <p:cNvPr id="0" name="图片 381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1" y="5105401"/>
                        <a:ext cx="5562600" cy="764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397" y="1143000"/>
            <a:ext cx="2752725" cy="27241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8839200" y="2057400"/>
            <a:ext cx="9144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8839200" y="2057400"/>
            <a:ext cx="0" cy="137160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209800" y="990600"/>
                <a:ext cx="6483985" cy="5581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:r>
                  <a:rPr lang="zh-CN" altLang="en-US" sz="2200" dirty="0">
                    <a:ea typeface="微软雅黑" panose="020B0503020204020204" charset="-122"/>
                  </a:rPr>
                  <a:t>步骤</a:t>
                </a:r>
                <a:r>
                  <a:rPr lang="en-US" altLang="zh-CN" sz="2200" dirty="0">
                    <a:ea typeface="微软雅黑" panose="020B0503020204020204" charset="-122"/>
                  </a:rPr>
                  <a:t>2</a:t>
                </a:r>
                <a:r>
                  <a:rPr lang="zh-CN" altLang="en-US" sz="2200" dirty="0">
                    <a:ea typeface="微软雅黑" panose="020B0503020204020204" charset="-122"/>
                  </a:rPr>
                  <a:t>中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与反射算子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𝐼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相乘：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990600"/>
                <a:ext cx="6483985" cy="558165"/>
              </a:xfrm>
              <a:prstGeom prst="rect">
                <a:avLst/>
              </a:prstGeom>
              <a:blipFill rotWithShape="1">
                <a:blip r:embed="rId1"/>
                <a:stretch>
                  <a:fillRect b="-1160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9.12.5 Householder</a:t>
            </a:r>
            <a:r>
              <a:rPr lang="zh-CN" altLang="en-US" kern="0" dirty="0" smtClean="0"/>
              <a:t>算法注解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48000" y="1600200"/>
          <a:ext cx="5198346" cy="539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70" name="Equation" r:id="rId2" imgW="64617600" imgH="6705600" progId="Equation.DSMT4">
                  <p:embed/>
                </p:oleObj>
              </mc:Choice>
              <mc:Fallback>
                <p:oleObj name="Equation" r:id="rId2" imgW="64617600" imgH="6705600" progId="Equation.DSMT4">
                  <p:embed/>
                  <p:pic>
                    <p:nvPicPr>
                      <p:cNvPr id="0" name="图片 3956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0" y="1600200"/>
                        <a:ext cx="5198346" cy="539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2209799" y="2443884"/>
                <a:ext cx="3870960" cy="5270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等价于用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乘以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799" y="2443884"/>
                <a:ext cx="3870960" cy="527050"/>
              </a:xfrm>
              <a:prstGeom prst="rect">
                <a:avLst/>
              </a:prstGeom>
              <a:blipFill rotWithShape="1">
                <a:blip r:embed="rId4"/>
                <a:stretch>
                  <a:fillRect l="-16" t="-77" r="-295" b="-1173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33600" y="3048000"/>
          <a:ext cx="5020749" cy="1079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71" name="Equation" r:id="rId5" imgW="56692800" imgH="12192000" progId="Equation.DSMT4">
                  <p:embed/>
                </p:oleObj>
              </mc:Choice>
              <mc:Fallback>
                <p:oleObj name="Equation" r:id="rId5" imgW="56692800" imgH="12192000" progId="Equation.DSMT4">
                  <p:embed/>
                  <p:pic>
                    <p:nvPicPr>
                      <p:cNvPr id="0" name="图片 3957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3048000"/>
                        <a:ext cx="5020749" cy="1079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2209799" y="4378796"/>
                <a:ext cx="365506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算法将下列矩阵来代替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799" y="4378796"/>
                <a:ext cx="3655060" cy="507365"/>
              </a:xfrm>
              <a:prstGeom prst="rect">
                <a:avLst/>
              </a:prstGeom>
              <a:blipFill rotWithShape="1">
                <a:blip r:embed="rId7"/>
                <a:stretch>
                  <a:fillRect l="-17" t="-93" r="-1685" b="-1605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40164" y="4975923"/>
          <a:ext cx="596854" cy="934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72" name="Equation" r:id="rId8" imgW="7010400" imgH="10972800" progId="Equation.DSMT4">
                  <p:embed/>
                </p:oleObj>
              </mc:Choice>
              <mc:Fallback>
                <p:oleObj name="Equation" r:id="rId8" imgW="7010400" imgH="10972800" progId="Equation.DSMT4">
                  <p:embed/>
                  <p:pic>
                    <p:nvPicPr>
                      <p:cNvPr id="0" name="图片 3957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40164" y="4975923"/>
                        <a:ext cx="596854" cy="934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356102" y="6089949"/>
                <a:ext cx="721741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ea typeface="微软雅黑" panose="020B0503020204020204" charset="-122"/>
                  </a:rPr>
                  <a:t>返回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(return)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,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ea typeface="微软雅黑" panose="020B0503020204020204" charset="-122"/>
                  </a:rPr>
                  <a:t>的长度为m−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k+1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102" y="6089949"/>
                <a:ext cx="7217410" cy="429895"/>
              </a:xfrm>
              <a:prstGeom prst="rect">
                <a:avLst/>
              </a:prstGeom>
              <a:blipFill rotWithShape="1">
                <a:blip r:embed="rId10"/>
                <a:stretch>
                  <a:fillRect l="-3" t="-70" r="-410" b="-1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7162800" y="2743200"/>
            <a:ext cx="2895600" cy="2743200"/>
            <a:chOff x="5638800" y="2743200"/>
            <a:chExt cx="2895600" cy="2743200"/>
          </a:xfrm>
        </p:grpSpPr>
        <p:sp>
          <p:nvSpPr>
            <p:cNvPr id="25" name="矩形 24"/>
            <p:cNvSpPr/>
            <p:nvPr/>
          </p:nvSpPr>
          <p:spPr bwMode="auto">
            <a:xfrm>
              <a:off x="5638800" y="2743200"/>
              <a:ext cx="2895600" cy="27432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>
              <a:off x="5638800" y="3962400"/>
              <a:ext cx="2895600" cy="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直接连接符 12"/>
            <p:cNvCxnSpPr/>
            <p:nvPr/>
          </p:nvCxnSpPr>
          <p:spPr bwMode="auto">
            <a:xfrm flipV="1">
              <a:off x="6934200" y="2743200"/>
              <a:ext cx="0" cy="27432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aphicFrame>
          <p:nvGraphicFramePr>
            <p:cNvPr id="18" name="对象 17"/>
            <p:cNvGraphicFramePr>
              <a:graphicFrameLocks noChangeAspect="1"/>
            </p:cNvGraphicFramePr>
            <p:nvPr/>
          </p:nvGraphicFramePr>
          <p:xfrm>
            <a:off x="6172200" y="3124200"/>
            <a:ext cx="247650" cy="31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73" name="Equation" r:id="rId11" imgW="3048000" imgH="3962400" progId="Equation.DSMT4">
                    <p:embed/>
                  </p:oleObj>
                </mc:Choice>
                <mc:Fallback>
                  <p:oleObj name="Equation" r:id="rId11" imgW="3048000" imgH="3962400" progId="Equation.DSMT4">
                    <p:embed/>
                    <p:pic>
                      <p:nvPicPr>
                        <p:cNvPr id="0" name="图片 3957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172200" y="3124200"/>
                          <a:ext cx="247650" cy="3190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7620000" y="3124200"/>
            <a:ext cx="246062" cy="344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74" name="Equation" r:id="rId13" imgW="3048000" imgH="4267200" progId="Equation.DSMT4">
                    <p:embed/>
                  </p:oleObj>
                </mc:Choice>
                <mc:Fallback>
                  <p:oleObj name="Equation" r:id="rId13" imgW="3048000" imgH="4267200" progId="Equation.DSMT4">
                    <p:embed/>
                    <p:pic>
                      <p:nvPicPr>
                        <p:cNvPr id="0" name="图片 3957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620000" y="3124200"/>
                          <a:ext cx="246062" cy="3444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6172200" y="44958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75" name="Equation" r:id="rId15" imgW="3048000" imgH="4267200" progId="Equation.DSMT4">
                    <p:embed/>
                  </p:oleObj>
                </mc:Choice>
                <mc:Fallback>
                  <p:oleObj name="Equation" r:id="rId15" imgW="3048000" imgH="4267200" progId="Equation.DSMT4">
                    <p:embed/>
                    <p:pic>
                      <p:nvPicPr>
                        <p:cNvPr id="0" name="图片 3957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172200" y="44958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7086600" y="4419600"/>
            <a:ext cx="1316058" cy="544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76" name="Equation" r:id="rId17" imgW="14020800" imgH="5791200" progId="Equation.DSMT4">
                    <p:embed/>
                  </p:oleObj>
                </mc:Choice>
                <mc:Fallback>
                  <p:oleObj name="Equation" r:id="rId17" imgW="14020800" imgH="5791200" progId="Equation.DSMT4">
                    <p:embed/>
                    <p:pic>
                      <p:nvPicPr>
                        <p:cNvPr id="0" name="图片 3957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086600" y="4419600"/>
                          <a:ext cx="1316058" cy="544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20016" y="762000"/>
            <a:ext cx="1847984" cy="18288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 bwMode="auto">
          <a:xfrm>
            <a:off x="9448800" y="1371600"/>
            <a:ext cx="6096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0" grpId="0" build="p"/>
      <p:bldP spid="11" grpId="0" build="p"/>
      <p:bldP spid="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2057400" y="956846"/>
            <a:ext cx="34163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依然</a:t>
            </a:r>
            <a:r>
              <a:rPr lang="zh-CN" altLang="en-US" sz="2200" dirty="0" smtClean="0">
                <a:ea typeface="微软雅黑" panose="020B0503020204020204" charset="-122"/>
              </a:rPr>
              <a:t>以</a:t>
            </a:r>
            <a:r>
              <a:rPr lang="en-US" altLang="zh-CN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9.5.2</a:t>
            </a:r>
            <a:r>
              <a:rPr lang="zh-CN" altLang="en-US" sz="2200" dirty="0" smtClean="0">
                <a:ea typeface="微软雅黑" panose="020B0503020204020204" charset="-122"/>
              </a:rPr>
              <a:t>的例子为例：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9.12.6 </a:t>
            </a:r>
            <a:r>
              <a:rPr lang="zh-CN" altLang="en-US" kern="0" dirty="0" smtClean="0"/>
              <a:t>例子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2057400" y="3707466"/>
                <a:ext cx="536511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计算反射算子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对矩阵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A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三角化：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3707466"/>
                <a:ext cx="5365115" cy="338455"/>
              </a:xfrm>
              <a:prstGeom prst="rect">
                <a:avLst/>
              </a:prstGeom>
              <a:blipFill rotWithShape="1">
                <a:blip r:embed="rId1"/>
                <a:stretch>
                  <a:fillRect t="-99" r="-876" b="-1603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054667" y="1625133"/>
          <a:ext cx="389466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2" name="Equation" r:id="rId2" imgW="48768000" imgH="21945600" progId="Equation.DSMT4">
                  <p:embed/>
                </p:oleObj>
              </mc:Choice>
              <mc:Fallback>
                <p:oleObj name="Equation" r:id="rId2" imgW="48768000" imgH="21945600" progId="Equation.DSMT4">
                  <p:embed/>
                  <p:pic>
                    <p:nvPicPr>
                      <p:cNvPr id="0" name="图片 4117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54667" y="1625133"/>
                        <a:ext cx="3894667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517230" y="4356899"/>
          <a:ext cx="3276600" cy="1649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3" name="Equation" r:id="rId4" imgW="43586400" imgH="21945600" progId="Equation.DSMT4">
                  <p:embed/>
                </p:oleObj>
              </mc:Choice>
              <mc:Fallback>
                <p:oleObj name="Equation" r:id="rId4" imgW="43586400" imgH="21945600" progId="Equation.DSMT4">
                  <p:embed/>
                  <p:pic>
                    <p:nvPicPr>
                      <p:cNvPr id="0" name="图片 411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7230" y="4356899"/>
                        <a:ext cx="3276600" cy="1649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8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400" y="956846"/>
                <a:ext cx="5824855" cy="845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R</a:t>
                </a:r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第一列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计算将</a:t>
                </a:r>
                <a:r>
                  <a:rPr lang="en-US" altLang="zh-CN" sz="2200" dirty="0">
                    <a:ea typeface="微软雅黑" panose="020B0503020204020204" charset="-122"/>
                  </a:rPr>
                  <a:t>A</a:t>
                </a:r>
                <a:r>
                  <a:rPr lang="zh-CN" altLang="en-US" sz="2200" dirty="0">
                    <a:ea typeface="微软雅黑" panose="020B0503020204020204" charset="-122"/>
                  </a:rPr>
                  <a:t>的第一列映射到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乘积的反射算子：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956846"/>
                <a:ext cx="5824855" cy="845820"/>
              </a:xfrm>
              <a:prstGeom prst="rect">
                <a:avLst/>
              </a:prstGeom>
              <a:blipFill rotWithShape="1">
                <a:blip r:embed="rId1"/>
                <a:stretch>
                  <a:fillRect t="-1114" r="-981" b="-924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9.12.6 </a:t>
            </a:r>
            <a:r>
              <a:rPr lang="zh-CN" altLang="en-US" kern="0" dirty="0" smtClean="0"/>
              <a:t>例子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2057400" y="3707466"/>
                <a:ext cx="4194810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:r>
                  <a:rPr lang="en-US" altLang="zh-CN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A</a:t>
                </a:r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乘积</a:t>
                </a:r>
                <a:r>
                  <a:rPr lang="zh-CN" altLang="en-US" sz="2200" dirty="0">
                    <a:ea typeface="微软雅黑" panose="020B0503020204020204" charset="-122"/>
                  </a:rPr>
                  <a:t>代替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A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3707466"/>
                <a:ext cx="4194810" cy="368935"/>
              </a:xfrm>
              <a:prstGeom prst="rect">
                <a:avLst/>
              </a:prstGeom>
              <a:blipFill rotWithShape="1">
                <a:blip r:embed="rId2"/>
                <a:stretch>
                  <a:fillRect t="-91" r="-1166" b="-1608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816350" y="4271963"/>
          <a:ext cx="4510088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3" name="Equation" r:id="rId3" imgW="54559200" imgH="21945600" progId="Equation.DSMT4">
                  <p:embed/>
                </p:oleObj>
              </mc:Choice>
              <mc:Fallback>
                <p:oleObj name="Equation" r:id="rId3" imgW="54559200" imgH="219456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6350" y="4271963"/>
                        <a:ext cx="4510088" cy="181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17838" y="1997075"/>
          <a:ext cx="6410325" cy="154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4" name="Equation" r:id="rId5" imgW="91135200" imgH="21945600" progId="Equation.DSMT4">
                  <p:embed/>
                </p:oleObj>
              </mc:Choice>
              <mc:Fallback>
                <p:oleObj name="Equation" r:id="rId5" imgW="91135200" imgH="21945600" progId="Equation.DSMT4">
                  <p:embed/>
                  <p:pic>
                    <p:nvPicPr>
                      <p:cNvPr id="0" name="图片 4327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7838" y="1997075"/>
                        <a:ext cx="6410325" cy="154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858000" y="4800600"/>
            <a:ext cx="1371600" cy="3683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sz="1800" dirty="0" smtClean="0">
              <a:latin typeface="Calibri" panose="020F0502020204030204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924800" y="228600"/>
          <a:ext cx="2093912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5" name="Equation" r:id="rId7" imgW="26212800" imgH="21945600" progId="Equation.DSMT4">
                  <p:embed/>
                </p:oleObj>
              </mc:Choice>
              <mc:Fallback>
                <p:oleObj name="Equation" r:id="rId7" imgW="26212800" imgH="21945600" progId="Equation.DSMT4">
                  <p:embed/>
                  <p:pic>
                    <p:nvPicPr>
                      <p:cNvPr id="0" name="图片 4327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24800" y="228600"/>
                        <a:ext cx="2093912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8" grpId="0" build="p"/>
      <p:bldP spid="3" grpId="0" bldLvl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400" y="956846"/>
                <a:ext cx="4877435" cy="8845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R</a:t>
                </a:r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第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二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列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计算将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4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映射到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乘积的反射器</a:t>
                </a:r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956846"/>
                <a:ext cx="4877435" cy="884555"/>
              </a:xfrm>
              <a:prstGeom prst="rect">
                <a:avLst/>
              </a:prstGeom>
              <a:blipFill rotWithShape="1">
                <a:blip r:embed="rId1"/>
                <a:stretch>
                  <a:fillRect t="-1066" r="-859" b="-826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9.12.6 </a:t>
            </a:r>
            <a:r>
              <a:rPr lang="zh-CN" altLang="en-US" kern="0" dirty="0" smtClean="0"/>
              <a:t>例子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2057400" y="3707466"/>
                <a:ext cx="5481955" cy="3638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4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乘积</a:t>
                </a:r>
                <a:r>
                  <a:rPr lang="zh-CN" altLang="en-US" sz="2200" dirty="0">
                    <a:ea typeface="微软雅黑" panose="020B0503020204020204" charset="-122"/>
                  </a:rPr>
                  <a:t>代替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4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3707466"/>
                <a:ext cx="5481955" cy="363855"/>
              </a:xfrm>
              <a:prstGeom prst="rect">
                <a:avLst/>
              </a:prstGeom>
              <a:blipFill rotWithShape="1">
                <a:blip r:embed="rId2"/>
                <a:stretch>
                  <a:fillRect t="-92" r="-127" b="-1404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625850" y="4271963"/>
          <a:ext cx="4889500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8" name="Equation" r:id="rId3" imgW="59131200" imgH="21945600" progId="Equation.DSMT4">
                  <p:embed/>
                </p:oleObj>
              </mc:Choice>
              <mc:Fallback>
                <p:oleObj name="Equation" r:id="rId3" imgW="59131200" imgH="219456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5850" y="4271963"/>
                        <a:ext cx="4889500" cy="181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21000" y="2168525"/>
          <a:ext cx="66040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9" name="Equation" r:id="rId5" imgW="93878400" imgH="17068800" progId="Equation.DSMT4">
                  <p:embed/>
                </p:oleObj>
              </mc:Choice>
              <mc:Fallback>
                <p:oleObj name="Equation" r:id="rId5" imgW="93878400" imgH="170688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1000" y="2168525"/>
                        <a:ext cx="6604000" cy="1201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705600" y="359824"/>
          <a:ext cx="2362200" cy="1683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0" name="Equation" r:id="rId7" imgW="30784800" imgH="21945600" progId="Equation.DSMT4">
                  <p:embed/>
                </p:oleObj>
              </mc:Choice>
              <mc:Fallback>
                <p:oleObj name="Equation" r:id="rId7" imgW="30784800" imgH="21945600" progId="Equation.DSMT4">
                  <p:embed/>
                  <p:pic>
                    <p:nvPicPr>
                      <p:cNvPr id="0" name="图片 443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05600" y="359824"/>
                        <a:ext cx="2362200" cy="1683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696200" y="762000"/>
            <a:ext cx="1219200" cy="3683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sz="1800" dirty="0" smtClean="0">
              <a:latin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00" y="5181600"/>
            <a:ext cx="762000" cy="3683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sz="1800" dirty="0" smtClean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8" grpId="0" build="p"/>
      <p:bldP spid="10" grpId="0" bldLvl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400" y="956846"/>
                <a:ext cx="4877435" cy="8845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R</a:t>
                </a:r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第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三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列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计算将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4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映射到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乘积的反射器</a:t>
                </a:r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956846"/>
                <a:ext cx="4877435" cy="884555"/>
              </a:xfrm>
              <a:prstGeom prst="rect">
                <a:avLst/>
              </a:prstGeom>
              <a:blipFill rotWithShape="1">
                <a:blip r:embed="rId1"/>
                <a:stretch>
                  <a:fillRect t="-1066" r="-859" b="-826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9.12.6 </a:t>
            </a:r>
            <a:r>
              <a:rPr lang="zh-CN" altLang="en-US" kern="0" dirty="0" smtClean="0"/>
              <a:t>例子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2057400" y="3707466"/>
                <a:ext cx="5140325" cy="3638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4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乘积</a:t>
                </a:r>
                <a:r>
                  <a:rPr lang="zh-CN" altLang="en-US" sz="2200" dirty="0">
                    <a:ea typeface="微软雅黑" panose="020B0503020204020204" charset="-122"/>
                  </a:rPr>
                  <a:t>代替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4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3707466"/>
                <a:ext cx="5140325" cy="363855"/>
              </a:xfrm>
              <a:prstGeom prst="rect">
                <a:avLst/>
              </a:prstGeom>
              <a:blipFill rotWithShape="1">
                <a:blip r:embed="rId2"/>
                <a:stretch>
                  <a:fillRect t="-92" r="-334" b="-1404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676650" y="4271963"/>
          <a:ext cx="4789488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9" name="Equation" r:id="rId3" imgW="57912000" imgH="21945600" progId="Equation.DSMT4">
                  <p:embed/>
                </p:oleObj>
              </mc:Choice>
              <mc:Fallback>
                <p:oleObj name="Equation" r:id="rId3" imgW="57912000" imgH="219456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76650" y="4271963"/>
                        <a:ext cx="4789488" cy="181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878138" y="2360613"/>
          <a:ext cx="668813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0" name="Equation" r:id="rId5" imgW="95097600" imgH="11582400" progId="Equation.DSMT4">
                  <p:embed/>
                </p:oleObj>
              </mc:Choice>
              <mc:Fallback>
                <p:oleObj name="Equation" r:id="rId5" imgW="95097600" imgH="11582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78138" y="2360613"/>
                        <a:ext cx="6688137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100888" y="381000"/>
          <a:ext cx="2446337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1" name="Equation" r:id="rId7" imgW="29565600" imgH="21945600" progId="Equation.DSMT4">
                  <p:embed/>
                </p:oleObj>
              </mc:Choice>
              <mc:Fallback>
                <p:oleObj name="Equation" r:id="rId7" imgW="29565600" imgH="21945600" progId="Equation.DSMT4">
                  <p:embed/>
                  <p:pic>
                    <p:nvPicPr>
                      <p:cNvPr id="0" name="图片 453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0888" y="381000"/>
                        <a:ext cx="2446337" cy="181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686800" y="1295400"/>
            <a:ext cx="762000" cy="3683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sz="1800" dirty="0" smtClean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8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9.12.6 </a:t>
            </a:r>
            <a:r>
              <a:rPr lang="zh-CN" altLang="en-US" kern="0" dirty="0" smtClean="0"/>
              <a:t>例子</a:t>
            </a:r>
            <a:endParaRPr lang="zh-CN" altLang="en-US" kern="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133600" y="1066800"/>
            <a:ext cx="17399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最终结果：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048000" y="1447800"/>
          <a:ext cx="5675312" cy="487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1" name="Equation" r:id="rId1" imgW="91440000" imgH="78638400" progId="Equation.DSMT4">
                  <p:embed/>
                </p:oleObj>
              </mc:Choice>
              <mc:Fallback>
                <p:oleObj name="Equation" r:id="rId1" imgW="91440000" imgH="78638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0" y="1447800"/>
                        <a:ext cx="5675312" cy="487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620000" y="2438400"/>
            <a:ext cx="990600" cy="3683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sz="1800" dirty="0" smtClean="0"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53200" y="4191000"/>
            <a:ext cx="533400" cy="3683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sz="1800" dirty="0" smtClean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0989" y="1100723"/>
                <a:ext cx="6057265" cy="24892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Householder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方法第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</a:t>
                </a:r>
                <a:r>
                  <a:rPr lang="zh-CN" altLang="en-US" sz="2200" dirty="0">
                    <a:ea typeface="微软雅黑" panose="020B0503020204020204" charset="-122"/>
                  </a:rPr>
                  <a:t>次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循环的复杂度：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的乘积</a:t>
                </a:r>
                <a:r>
                  <a:rPr lang="zh-CN" altLang="en-US" sz="2200" dirty="0" smtClean="0">
                    <a:ea typeface="微软雅黑" panose="020B0503020204020204" charset="-122"/>
                    <a:sym typeface="Wingdings" panose="05000000000000000000" pitchFamily="2" charset="2"/>
                  </a:rPr>
                  <a:t>：</a:t>
                </a:r>
                <a:r>
                  <a:rPr lang="en-US" altLang="zh-CN" sz="2200" dirty="0" smtClean="0">
                    <a:ea typeface="微软雅黑" panose="020B0503020204020204" charset="-122"/>
                    <a:sym typeface="Wingdings" panose="05000000000000000000" pitchFamily="2" charset="2"/>
                  </a:rPr>
                  <a:t>(2(m-k+1)-1)(n-k+1) flops</a:t>
                </a:r>
                <a:r>
                  <a:rPr lang="zh-CN" altLang="en-US" sz="2200" dirty="0" smtClean="0">
                    <a:ea typeface="微软雅黑" panose="020B0503020204020204" charset="-122"/>
                    <a:sym typeface="Wingdings" panose="05000000000000000000" pitchFamily="2" charset="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  <a:sym typeface="Wingdings" panose="05000000000000000000" pitchFamily="2" charset="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的外积：</a:t>
                </a:r>
                <a:r>
                  <a:rPr lang="en-US" altLang="zh-CN" sz="2200" dirty="0">
                    <a:ea typeface="微软雅黑" panose="020B0503020204020204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2200" dirty="0" smtClean="0">
                    <a:ea typeface="微软雅黑" panose="020B0503020204020204" charset="-122"/>
                    <a:sym typeface="Wingdings" panose="05000000000000000000" pitchFamily="2" charset="2"/>
                  </a:rPr>
                  <a:t>(m-k+1)(</a:t>
                </a:r>
                <a:r>
                  <a:rPr lang="en-US" altLang="zh-CN" sz="2200" dirty="0">
                    <a:ea typeface="微软雅黑" panose="020B0503020204020204" charset="-122"/>
                    <a:sym typeface="Wingdings" panose="05000000000000000000" pitchFamily="2" charset="2"/>
                  </a:rPr>
                  <a:t>n-k+1) flops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的减法：</a:t>
                </a:r>
                <a:r>
                  <a:rPr lang="en-US" altLang="zh-CN" sz="2200" dirty="0" smtClean="0">
                    <a:ea typeface="微软雅黑" panose="020B0503020204020204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2200" dirty="0">
                    <a:ea typeface="微软雅黑" panose="020B0503020204020204" charset="-122"/>
                    <a:sym typeface="Wingdings" panose="05000000000000000000" pitchFamily="2" charset="2"/>
                  </a:rPr>
                  <a:t>(m-k+1)(n-k+1) flops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第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次循环的总和：</a:t>
                </a:r>
                <a:r>
                  <a:rPr lang="en-US" altLang="zh-CN" sz="2200" dirty="0">
                    <a:ea typeface="微软雅黑" panose="020B0503020204020204" charset="-122"/>
                  </a:rPr>
                  <a:t>4 (m-k+1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)(n-k+1)  flops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1100723"/>
                <a:ext cx="6057265" cy="2489200"/>
              </a:xfrm>
              <a:prstGeom prst="rect">
                <a:avLst/>
              </a:prstGeom>
              <a:blipFill rotWithShape="1">
                <a:blip r:embed="rId1"/>
                <a:stretch>
                  <a:fillRect l="-7" t="-368" r="-14" b="-626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9.12.7 </a:t>
            </a:r>
            <a:r>
              <a:rPr lang="zh-CN" altLang="en-US" kern="0" dirty="0" smtClean="0"/>
              <a:t>时间</a:t>
            </a:r>
            <a:r>
              <a:rPr lang="zh-CN" altLang="en-US" kern="0" dirty="0"/>
              <a:t>复杂度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1900989" y="3702821"/>
                <a:ext cx="402971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𝑅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的总复杂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度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：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3702821"/>
                <a:ext cx="4029710" cy="338455"/>
              </a:xfrm>
              <a:prstGeom prst="rect">
                <a:avLst/>
              </a:prstGeom>
              <a:blipFill rotWithShape="1">
                <a:blip r:embed="rId2"/>
                <a:stretch>
                  <a:fillRect l="-11" t="-40" r="-2495" b="-1609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908300" y="4195763"/>
          <a:ext cx="6494463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3" name="Equation" r:id="rId3" imgW="80162400" imgH="20116800" progId="Equation.DSMT4">
                  <p:embed/>
                </p:oleObj>
              </mc:Choice>
              <mc:Fallback>
                <p:oleObj name="Equation" r:id="rId3" imgW="80162400" imgH="20116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8300" y="4195763"/>
                        <a:ext cx="6494463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066800"/>
            <a:ext cx="2752725" cy="2724150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469654" y="533400"/>
          <a:ext cx="5198346" cy="539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4" name="Equation" r:id="rId6" imgW="64617600" imgH="6705600" progId="Equation.DSMT4">
                  <p:embed/>
                </p:oleObj>
              </mc:Choice>
              <mc:Fallback>
                <p:oleObj name="Equation" r:id="rId6" imgW="64617600" imgH="6705600" progId="Equation.DSMT4">
                  <p:embed/>
                  <p:pic>
                    <p:nvPicPr>
                      <p:cNvPr id="0" name="图片 4827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69654" y="533400"/>
                        <a:ext cx="5198346" cy="539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1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399" y="1001730"/>
                <a:ext cx="627634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Householder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算法</a:t>
                </a:r>
                <a:r>
                  <a:rPr lang="zh-CN" altLang="en-US" sz="2200" dirty="0">
                    <a:ea typeface="微软雅黑" panose="020B0503020204020204" charset="-122"/>
                  </a:rPr>
                  <a:t>返回向量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其定义为：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399" y="1001730"/>
                <a:ext cx="6276340" cy="507365"/>
              </a:xfrm>
              <a:prstGeom prst="rect">
                <a:avLst/>
              </a:prstGeom>
              <a:blipFill rotWithShape="1">
                <a:blip r:embed="rId1"/>
                <a:stretch>
                  <a:fillRect l="-10" t="-66" r="-1356" b="-160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9.12.8 Q</a:t>
            </a:r>
            <a:r>
              <a:rPr lang="zh-CN" altLang="en-US" kern="0" dirty="0" smtClean="0"/>
              <a:t>因子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2057399" y="2280930"/>
                <a:ext cx="8248650" cy="22447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通常不需计算矩阵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   </m:t>
                        </m:r>
                        <m:acc>
                          <m:accPr>
                            <m:chr m:val="̃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𝑄</m:t>
                            </m:r>
                          </m:e>
                        </m:acc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 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 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   </m:t>
                        </m:r>
                        <m:acc>
                          <m:accPr>
                            <m:chr m:val="̃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𝑄</m:t>
                            </m:r>
                          </m:e>
                        </m:acc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 </m:t>
                        </m:r>
                      </m:e>
                    </m:d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简单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表示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(Economical Representation</a:t>
                </a:r>
                <a:r>
                  <a:rPr lang="en-US" altLang="zh-CN" sz="2200" dirty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 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   </m:t>
                        </m:r>
                        <m:acc>
                          <m:accPr>
                            <m:chr m:val="̃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𝑄</m:t>
                            </m:r>
                          </m:e>
                        </m:acc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 </m:t>
                        </m:r>
                      </m:e>
                    </m:d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或其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转置的乘积可以</a:t>
                </a:r>
                <a:r>
                  <a:rPr lang="zh-CN" altLang="en-US" sz="2200" dirty="0">
                    <a:ea typeface="微软雅黑" panose="020B0503020204020204" charset="-122"/>
                  </a:rPr>
                  <a:t>计算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399" y="2280930"/>
                <a:ext cx="8248650" cy="2244725"/>
              </a:xfrm>
              <a:prstGeom prst="rect">
                <a:avLst/>
              </a:prstGeom>
              <a:blipFill rotWithShape="1">
                <a:blip r:embed="rId2"/>
                <a:stretch>
                  <a:fillRect l="-8" r="-1563" b="-183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613400" y="3035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07" name="Equation" r:id="rId3" imgW="2743200" imgH="4267200" progId="Equation.DSMT4">
                  <p:embed/>
                </p:oleObj>
              </mc:Choice>
              <mc:Fallback>
                <p:oleObj name="Equation" r:id="rId3" imgW="2743200" imgH="4267200" progId="Equation.DSMT4">
                  <p:embed/>
                  <p:pic>
                    <p:nvPicPr>
                      <p:cNvPr id="0" name="图片 4740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3400" y="3035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419600" y="1600200"/>
                <a:ext cx="2722880" cy="426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00200"/>
                <a:ext cx="2722880" cy="426720"/>
              </a:xfrm>
              <a:prstGeom prst="rect">
                <a:avLst/>
              </a:prstGeom>
              <a:blipFill rotWithShape="1">
                <a:blip r:embed="rId5"/>
                <a:stretch>
                  <a:fillRect b="-2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114800" y="4724400"/>
                <a:ext cx="3030855" cy="426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724400"/>
                <a:ext cx="3030855" cy="426720"/>
              </a:xfrm>
              <a:prstGeom prst="rect">
                <a:avLst/>
              </a:prstGeom>
              <a:blipFill rotWithShape="1">
                <a:blip r:embed="rId6"/>
                <a:stretch>
                  <a:fillRect b="-2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114800" y="5486400"/>
                <a:ext cx="3464560" cy="428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486400"/>
                <a:ext cx="3464560" cy="428625"/>
              </a:xfrm>
              <a:prstGeom prst="rect">
                <a:avLst/>
              </a:prstGeom>
              <a:blipFill rotWithShape="1">
                <a:blip r:embed="rId7"/>
                <a:stretch>
                  <a:fillRect b="-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8" grpId="0" build="p"/>
      <p:bldP spid="5" grpId="0"/>
      <p:bldP spid="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400" y="1044478"/>
                <a:ext cx="343662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:r>
                  <a:rPr lang="en-US" altLang="zh-CN" sz="2200" dirty="0">
                    <a:ea typeface="微软雅黑" panose="020B0503020204020204" charset="-122"/>
                  </a:rPr>
                  <a:t>-</a:t>
                </a:r>
                <a:r>
                  <a:rPr lang="zh-CN" altLang="en-US" sz="2200" dirty="0">
                    <a:ea typeface="微软雅黑" panose="020B0503020204020204" charset="-122"/>
                  </a:rPr>
                  <a:t>向量积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定义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1044478"/>
                <a:ext cx="3436620" cy="507365"/>
              </a:xfrm>
              <a:prstGeom prst="rect">
                <a:avLst/>
              </a:prstGeom>
              <a:blipFill rotWithShape="1">
                <a:blip r:embed="rId1"/>
                <a:stretch>
                  <a:fillRect t="-106" r="-1497" b="-1603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9.12.9 </a:t>
            </a:r>
            <a:r>
              <a:rPr lang="zh-CN" altLang="en-US" kern="0" dirty="0" smtClean="0"/>
              <a:t>用</a:t>
            </a:r>
            <a:r>
              <a:rPr lang="en-US" altLang="zh-CN" kern="0" dirty="0" smtClean="0"/>
              <a:t>Q</a:t>
            </a:r>
            <a:r>
              <a:rPr lang="zh-CN" altLang="en-US" kern="0" dirty="0" smtClean="0"/>
              <a:t>因子相乘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2057400" y="2978110"/>
                <a:ext cx="5299075" cy="11906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乘积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的复杂度为：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4(m-k+1) flops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…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或其转置的乘积的复杂度为：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2978110"/>
                <a:ext cx="5299075" cy="1190625"/>
              </a:xfrm>
              <a:prstGeom prst="rect">
                <a:avLst/>
              </a:prstGeom>
              <a:blipFill rotWithShape="1">
                <a:blip r:embed="rId2"/>
                <a:stretch>
                  <a:fillRect t="-50" r="-1522" b="-1541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13400" y="30353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3" name="Equation" r:id="rId3" imgW="2743200" imgH="4267200" progId="Equation.DSMT4">
                  <p:embed/>
                </p:oleObj>
              </mc:Choice>
              <mc:Fallback>
                <p:oleObj name="Equation" r:id="rId3" imgW="2743200" imgH="4267200" progId="Equation.DSMT4">
                  <p:embed/>
                  <p:pic>
                    <p:nvPicPr>
                      <p:cNvPr id="0" name="图片 4943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3400" y="30353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007700" y="4227244"/>
          <a:ext cx="4295659" cy="820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4" name="Equation" r:id="rId5" imgW="54254400" imgH="10363200" progId="Equation.DSMT4">
                  <p:embed/>
                </p:oleObj>
              </mc:Choice>
              <mc:Fallback>
                <p:oleObj name="Equation" r:id="rId5" imgW="54254400" imgH="10363200" progId="Equation.DSMT4">
                  <p:embed/>
                  <p:pic>
                    <p:nvPicPr>
                      <p:cNvPr id="0" name="图片 494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07700" y="4227244"/>
                        <a:ext cx="4295659" cy="820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057400" y="5202334"/>
            <a:ext cx="7180580" cy="507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其复杂度约等于</a:t>
            </a:r>
            <a:r>
              <a:rPr lang="en-US" altLang="zh-CN" sz="2200" dirty="0" err="1" smtClean="0">
                <a:ea typeface="微软雅黑" panose="020B0503020204020204" charset="-122"/>
              </a:rPr>
              <a:t>m×n</a:t>
            </a:r>
            <a:r>
              <a:rPr lang="zh-CN" altLang="en-US" sz="2200" dirty="0">
                <a:ea typeface="微软雅黑" panose="020B0503020204020204" charset="-122"/>
              </a:rPr>
              <a:t>矩阵</a:t>
            </a:r>
            <a:r>
              <a:rPr lang="zh-CN" altLang="en-US" sz="2200" dirty="0" smtClean="0">
                <a:ea typeface="微软雅黑" panose="020B0503020204020204" charset="-122"/>
              </a:rPr>
              <a:t>的矩阵</a:t>
            </a:r>
            <a:r>
              <a:rPr lang="en-US" altLang="zh-CN" sz="2200" dirty="0">
                <a:ea typeface="微软雅黑" panose="020B0503020204020204" charset="-122"/>
              </a:rPr>
              <a:t>-</a:t>
            </a:r>
            <a:r>
              <a:rPr lang="zh-CN" altLang="en-US" sz="2200" dirty="0" smtClean="0">
                <a:ea typeface="微软雅黑" panose="020B0503020204020204" charset="-122"/>
              </a:rPr>
              <a:t>向量乘积</a:t>
            </a:r>
            <a:r>
              <a:rPr lang="en-US" altLang="zh-CN" sz="2200" dirty="0" smtClean="0">
                <a:ea typeface="微软雅黑" panose="020B0503020204020204" charset="-122"/>
              </a:rPr>
              <a:t>(2mn flops)</a:t>
            </a:r>
            <a:r>
              <a:rPr lang="zh-CN" altLang="en-US" sz="2200" dirty="0" smtClean="0">
                <a:ea typeface="微软雅黑" panose="020B0503020204020204" charset="-122"/>
              </a:rPr>
              <a:t>。</a:t>
            </a:r>
            <a:endParaRPr lang="en-US" altLang="zh-CN" sz="2200" dirty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829512" y="1729783"/>
                <a:ext cx="8839200" cy="839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zh-CN" alt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zh-CN" alt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: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512" y="1729783"/>
                <a:ext cx="8839200" cy="839470"/>
              </a:xfrm>
              <a:prstGeom prst="rect">
                <a:avLst/>
              </a:prstGeom>
              <a:blipFill rotWithShape="1">
                <a:blip r:embed="rId7"/>
                <a:stretch>
                  <a:fillRect l="-1" t="-5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0" grpId="0" uiExpand="1" build="p"/>
      <p:bldP spid="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5400" y="101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2.1.3 </a:t>
            </a:r>
            <a:r>
              <a:rPr lang="zh-CN" altLang="en-US" dirty="0" smtClean="0"/>
              <a:t>仿射函数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76200" y="675503"/>
                <a:ext cx="8602980" cy="31381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定义：一个线性函数加上一个常数</a:t>
                </a:r>
                <a:r>
                  <a:rPr lang="zh-CN" altLang="en-US" sz="2200" dirty="0">
                    <a:ea typeface="微软雅黑" panose="020B0503020204020204" charset="-122"/>
                  </a:rPr>
                  <a:t>称为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仿射函数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(affine function)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3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其一般形式为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b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m:rPr>
                        <m:sty m:val="p"/>
                      </m:rPr>
                      <a:rPr lang="en-US" altLang="zh-CN" sz="2200" baseline="30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n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为标量。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3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→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为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仿射函数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满足以下条件：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𝛼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𝑦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𝛼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𝛼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r>
                      <a:rPr lang="en-US" altLang="zh-CN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𝛼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m:rPr>
                        <m:sty m:val="p"/>
                      </m:rPr>
                      <a:rPr lang="en-US" altLang="zh-CN" sz="2200" baseline="30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n</m:t>
                    </m:r>
                  </m:oMath>
                </a14:m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675503"/>
                <a:ext cx="8602980" cy="3138170"/>
              </a:xfrm>
              <a:prstGeom prst="rect">
                <a:avLst/>
              </a:prstGeom>
              <a:blipFill rotWithShape="1">
                <a:blip r:embed="rId1"/>
                <a:stretch>
                  <a:fillRect t="-16" r="-753" b="-739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0" y="-25400"/>
            <a:ext cx="2667000" cy="2343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641600"/>
            <a:ext cx="2838450" cy="22288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0007600" y="2203450"/>
                <a:ext cx="151511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dirty="0" smtClean="0"/>
                  <a:t>为线性函数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600" y="2203450"/>
                <a:ext cx="151511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9601200" y="4851400"/>
            <a:ext cx="28105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Cambria Math" panose="02040503050406030204" pitchFamily="18" charset="0"/>
                <a:ea typeface="微软雅黑" panose="020B0503020204020204" charset="-122"/>
              </a:rPr>
              <a:t>g</a:t>
            </a:r>
            <a:r>
              <a:rPr lang="zh-CN" altLang="en-US" dirty="0" smtClean="0"/>
              <a:t>为仿射函数，非线性函数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50060" y="6019800"/>
            <a:ext cx="459740" cy="152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79000" y="1727200"/>
            <a:ext cx="46166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0</a:t>
            </a:r>
            <a:endParaRPr lang="zh-CN" altLang="en-US" dirty="0" smtClean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49989" y="4021723"/>
                <a:ext cx="8301990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→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，函数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𝑧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点可微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其第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个分量的一阶偏导数为：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989" y="4021723"/>
                <a:ext cx="8301990" cy="368935"/>
              </a:xfrm>
              <a:prstGeom prst="rect">
                <a:avLst/>
              </a:prstGeom>
              <a:blipFill rotWithShape="1">
                <a:blip r:embed="rId7"/>
                <a:stretch>
                  <a:fillRect l="-5" t="-73" r="-561" b="-1610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325247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2</a:t>
            </a:r>
            <a:r>
              <a:rPr lang="en-US" altLang="zh-CN" kern="0" dirty="0" smtClean="0"/>
              <a:t>.2 </a:t>
            </a:r>
            <a:r>
              <a:rPr lang="zh-CN" altLang="en-US" kern="0" dirty="0" smtClean="0"/>
              <a:t>梯度与偏导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2821940" y="6019800"/>
                <a:ext cx="258762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503050405090304" pitchFamily="18" charset="0"/>
                      </a:rPr>
                      <m:t>𝑓</m:t>
                    </m:r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𝑧</m:t>
                    </m:r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梯度为：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1940" y="6019800"/>
                <a:ext cx="2587625" cy="338455"/>
              </a:xfrm>
              <a:prstGeom prst="rect">
                <a:avLst/>
              </a:prstGeom>
              <a:blipFill rotWithShape="1">
                <a:blip r:embed="rId8"/>
                <a:stretch>
                  <a:fillRect r="-2994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338513" y="7486650"/>
          <a:ext cx="19685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6" name="Equation" r:id="rId9" imgW="2743200" imgH="4267200" progId="Equation.DSMT4">
                  <p:embed/>
                </p:oleObj>
              </mc:Choice>
              <mc:Fallback>
                <p:oleObj name="Equation" r:id="rId9" imgW="2743200" imgH="4267200" progId="Equation.DSMT4">
                  <p:embed/>
                  <p:pic>
                    <p:nvPicPr>
                      <p:cNvPr id="0" name="图片 236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38513" y="7486650"/>
                        <a:ext cx="196850" cy="306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016000" y="4597400"/>
                <a:ext cx="7162800" cy="1325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altLang="zh-CN" sz="2200" dirty="0" smtClean="0"/>
              </a:p>
              <a:p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zh-CN" altLang="en-US" sz="22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zh-CN" sz="2200" dirty="0" smtClean="0"/>
                  <a:t> </a:t>
                </a:r>
                <a:r>
                  <a:rPr lang="en-US" altLang="zh-CN" dirty="0" smtClean="0"/>
                  <a:t>        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" y="4597400"/>
                <a:ext cx="7162800" cy="132524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5765800" y="5080000"/>
                <a:ext cx="2218690" cy="1804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800" y="5080000"/>
                <a:ext cx="2218690" cy="1804670"/>
              </a:xfrm>
              <a:prstGeom prst="rect">
                <a:avLst/>
              </a:prstGeom>
              <a:blipFill rotWithShape="1">
                <a:blip r:embed="rId12"/>
                <a:stretch>
                  <a:fillRect r="-1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/>
      <p:bldP spid="399365" grpId="0" build="p"/>
      <p:bldP spid="11" grpId="0" build="p"/>
      <p:bldP spid="1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-25400" y="-254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10.1 </a:t>
            </a:r>
            <a:r>
              <a:rPr lang="zh-CN" altLang="en-US" kern="0" dirty="0" smtClean="0"/>
              <a:t>分治策略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5"/>
              <p:cNvSpPr>
                <a:spLocks noChangeArrowheads="1"/>
              </p:cNvSpPr>
              <p:nvPr/>
            </p:nvSpPr>
            <p:spPr bwMode="auto">
              <a:xfrm>
                <a:off x="152400" y="584200"/>
                <a:ext cx="4757420" cy="6858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求解</a:t>
                </a:r>
                <a:r>
                  <a:rPr lang="zh-CN" altLang="en-US" sz="2200" dirty="0"/>
                  <a:t>线性方程组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 dirty="0"/>
                  <a:t>矩阵</a:t>
                </a:r>
                <a:r>
                  <a:rPr lang="en-US" altLang="zh-CN" sz="2200" dirty="0"/>
                  <a:t>A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分解</a:t>
                </a:r>
                <a:r>
                  <a:rPr lang="zh-CN" altLang="en-US" sz="2200" dirty="0"/>
                  <a:t>成“结构简单” 的</a:t>
                </a:r>
                <a:r>
                  <a:rPr lang="zh-CN" altLang="en-US" sz="2200" dirty="0" smtClean="0"/>
                  <a:t>矩阵相乘：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584200"/>
                <a:ext cx="4757420" cy="685800"/>
              </a:xfrm>
              <a:prstGeom prst="rect">
                <a:avLst/>
              </a:prstGeom>
              <a:blipFill rotWithShape="1">
                <a:blip r:embed="rId1"/>
                <a:stretch>
                  <a:fillRect b="-6351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52400" y="1955800"/>
                <a:ext cx="75438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求解</a:t>
                </a:r>
                <a:r>
                  <a:rPr lang="en-US" altLang="zh-CN" sz="2200" dirty="0" smtClean="0"/>
                  <a:t>k</a:t>
                </a:r>
                <a:r>
                  <a:rPr lang="zh-CN" altLang="en-US" sz="2200" dirty="0" smtClean="0"/>
                  <a:t>个线性方程组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/>
                  <a:t>：</a:t>
                </a:r>
                <a:endParaRPr lang="en-US" altLang="zh-CN" sz="2200" dirty="0" smtClean="0"/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955800"/>
                <a:ext cx="7543800" cy="338455"/>
              </a:xfrm>
              <a:prstGeom prst="rect">
                <a:avLst/>
              </a:prstGeom>
              <a:blipFill rotWithShape="1">
                <a:blip r:embed="rId2"/>
                <a:stretch>
                  <a:fillRect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101600" y="3556000"/>
                <a:ext cx="75438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例如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zh-CN" altLang="en-US" sz="2200" dirty="0" smtClean="0"/>
                  <a:t> </a:t>
                </a:r>
                <a:r>
                  <a:rPr lang="zh-CN" altLang="en-US" sz="2200" dirty="0" smtClean="0"/>
                  <a:t>分解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600" y="3556000"/>
                <a:ext cx="7543800" cy="338455"/>
              </a:xfrm>
              <a:prstGeom prst="rect">
                <a:avLst/>
              </a:prstGeom>
              <a:blipFill rotWithShape="1">
                <a:blip r:embed="rId3"/>
                <a:stretch>
                  <a:fillRect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60400" y="4267200"/>
          <a:ext cx="1828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0" name="Equation" r:id="rId4" imgW="21945600" imgH="4876800" progId="Equation.DSMT4">
                  <p:embed/>
                </p:oleObj>
              </mc:Choice>
              <mc:Fallback>
                <p:oleObj name="Equation" r:id="rId4" imgW="21945600" imgH="4876800" progId="Equation.DSMT4">
                  <p:embed/>
                  <p:pic>
                    <p:nvPicPr>
                      <p:cNvPr id="0" name="图片 1236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400" y="4267200"/>
                        <a:ext cx="18288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52400" y="4927600"/>
                <a:ext cx="421640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通常“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分解</a:t>
                </a:r>
                <a:r>
                  <a:rPr lang="zh-CN" altLang="en-US" dirty="0" smtClean="0"/>
                  <a:t>” 复杂度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zh-CN" altLang="en-US" dirty="0" smtClean="0"/>
                  <a:t>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求解</a:t>
                </a:r>
                <a:r>
                  <a:rPr lang="zh-CN" altLang="en-US" dirty="0" smtClean="0"/>
                  <a:t>” 复杂度</a:t>
                </a:r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927600"/>
                <a:ext cx="4216400" cy="429895"/>
              </a:xfrm>
              <a:prstGeom prst="rect">
                <a:avLst/>
              </a:prstGeom>
              <a:blipFill rotWithShape="1">
                <a:blip r:embed="rId6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270000" y="1270000"/>
                <a:ext cx="214122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1270000"/>
                <a:ext cx="2141220" cy="460375"/>
              </a:xfrm>
              <a:prstGeom prst="rect">
                <a:avLst/>
              </a:prstGeom>
              <a:blipFill rotWithShape="1">
                <a:blip r:embed="rId7"/>
                <a:stretch>
                  <a:fillRect b="-3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-1219200" y="2184400"/>
                <a:ext cx="7543800" cy="956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,⋯,</m:t>
                      </m:r>
                    </m:oMath>
                  </m:oMathPara>
                </a14:m>
                <a:endParaRPr lang="zh-CN" altLang="en-US" sz="2400" i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19200" y="2184400"/>
                <a:ext cx="7543800" cy="95694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4876800" y="1346200"/>
                <a:ext cx="8229600" cy="48939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 smtClean="0">
                    <a:latin typeface="+mn-ea"/>
                  </a:rPr>
                  <a:t>非奇异矩阵的</a:t>
                </a:r>
                <a14:m>
                  <m:oMath xmlns:m="http://schemas.openxmlformats.org/officeDocument/2006/math">
                    <m:r>
                      <a:rPr lang="en-US" altLang="zh-CN" sz="2200" b="1" dirty="0">
                        <a:latin typeface="+mn-ea"/>
                      </a:rPr>
                      <m:t>𝑄𝑅</m:t>
                    </m:r>
                  </m:oMath>
                </a14:m>
                <a:r>
                  <a:rPr lang="zh-CN" altLang="en-US" sz="2200" b="1" dirty="0">
                    <a:latin typeface="+mn-ea"/>
                  </a:rPr>
                  <a:t>分解</a:t>
                </a:r>
                <a:endParaRPr lang="en-US" altLang="zh-CN" sz="2200" b="1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任意非奇异矩阵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+mn-ea"/>
                  </a:rPr>
                  <a:t>,</a:t>
                </a:r>
                <a:r>
                  <a:rPr lang="zh-CN" altLang="en-US" sz="2200" dirty="0">
                    <a:latin typeface="+mn-ea"/>
                  </a:rPr>
                  <a:t>都可以进行</a:t>
                </a:r>
                <a14:m>
                  <m:oMath xmlns:m="http://schemas.openxmlformats.org/officeDocument/2006/math">
                    <m:r>
                      <a:rPr lang="en-US" altLang="zh-CN" sz="2200" b="1" dirty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分解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+mn-ea"/>
                  </a:rPr>
                  <a:t>是一个正交矩阵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+mn-ea"/>
                  </a:rPr>
                  <a:t>是一个上三角矩阵并且对角元素都为正数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>
                    <a:latin typeface="+mn-ea"/>
                  </a:rPr>
                  <a:t>使用</a:t>
                </a:r>
                <a14:m>
                  <m:oMath xmlns:m="http://schemas.openxmlformats.org/officeDocument/2006/math">
                    <m:r>
                      <a:rPr lang="en-US" altLang="zh-CN" sz="2200" b="1" dirty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zh-CN" altLang="en-US" sz="2200" b="1" dirty="0">
                    <a:latin typeface="+mn-ea"/>
                  </a:rPr>
                  <a:t>分解求逆</a:t>
                </a:r>
                <a:endParaRPr lang="en-US" altLang="zh-CN" sz="2200" b="1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𝑄𝑅</m:t>
                            </m:r>
                          </m:e>
                        </m:d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1346200"/>
                <a:ext cx="8229600" cy="4893945"/>
              </a:xfrm>
              <a:prstGeom prst="rect">
                <a:avLst/>
              </a:prstGeom>
              <a:blipFill rotWithShape="1">
                <a:blip r:embed="rId9"/>
                <a:stretch>
                  <a:fillRect t="-182" b="-865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5054600" y="355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10.1 QR</a:t>
            </a:r>
            <a:r>
              <a:rPr lang="zh-CN" altLang="en-US" kern="0" dirty="0"/>
              <a:t>分解和矩阵的逆</a:t>
            </a:r>
            <a:endParaRPr lang="zh-CN" altLang="en-US" kern="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4832350" y="663575"/>
            <a:ext cx="0" cy="59905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-37465" y="-254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10.2 QR</a:t>
            </a:r>
            <a:r>
              <a:rPr lang="zh-CN" altLang="en-US" kern="0" dirty="0"/>
              <a:t>分解求解线性方程组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5"/>
              <p:cNvSpPr>
                <a:spLocks noChangeArrowheads="1"/>
              </p:cNvSpPr>
              <p:nvPr/>
            </p:nvSpPr>
            <p:spPr bwMode="auto">
              <a:xfrm>
                <a:off x="38735" y="965200"/>
                <a:ext cx="8458200" cy="50241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使用</a:t>
                </a:r>
                <a14:m>
                  <m:oMath xmlns:m="http://schemas.openxmlformats.org/officeDocument/2006/math">
                    <m:r>
                      <a:rPr lang="en-US" altLang="zh-CN" sz="2200" b="1" dirty="0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zh-CN" altLang="en-US" sz="2200" dirty="0" smtClean="0"/>
                  <a:t>分解</a:t>
                </a:r>
                <a:r>
                  <a:rPr lang="zh-CN" altLang="en-US" sz="2200" dirty="0"/>
                  <a:t>求解线性方程组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 dirty="0"/>
                  <a:t>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为非奇异矩阵</a:t>
                </a:r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/>
                  <a:t>1.</a:t>
                </a:r>
                <a:r>
                  <a:rPr lang="zh-CN" altLang="en-US" sz="2200" dirty="0"/>
                  <a:t>首先对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进行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zh-CN" altLang="en-US" sz="2200" dirty="0" smtClean="0"/>
                  <a:t>分解</a:t>
                </a:r>
                <a:r>
                  <a:rPr lang="zh-CN" altLang="en-US" sz="2200" dirty="0"/>
                  <a:t>，</a:t>
                </a:r>
                <a:r>
                  <a:rPr lang="zh-CN" altLang="en-US" sz="2200" dirty="0" smtClean="0"/>
                  <a:t>得到</a:t>
                </a:r>
                <a:r>
                  <a:rPr lang="en-US" altLang="zh-CN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endParaRPr lang="en-US" altLang="zh-CN" sz="2200" dirty="0" smtClean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/>
                  <a:t>2.</a:t>
                </a:r>
                <a:r>
                  <a:rPr lang="zh-CN" altLang="en-US" sz="22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/>
                  <a:t>3.</a:t>
                </a:r>
                <a:r>
                  <a:rPr lang="zh-CN" altLang="en-US" sz="2200" dirty="0"/>
                  <a:t>通过回代法求解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复杂度：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200" dirty="0"/>
                  <a:t> flops </a:t>
                </a:r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/>
                  <a:t>QR</a:t>
                </a:r>
                <a:r>
                  <a:rPr lang="zh-CN" altLang="en-US" sz="2200" dirty="0"/>
                  <a:t>分解复杂度</a:t>
                </a:r>
                <a:r>
                  <a:rPr lang="en-US" altLang="zh-CN" sz="2200" dirty="0"/>
                  <a:t>: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矩阵向量乘法：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回代法：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35" y="965200"/>
                <a:ext cx="8458200" cy="5024120"/>
              </a:xfrm>
              <a:prstGeom prst="rect">
                <a:avLst/>
              </a:prstGeom>
              <a:blipFill rotWithShape="1">
                <a:blip r:embed="rId1"/>
                <a:stretch>
                  <a:fillRect b="-994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705600" y="1371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10.2</a:t>
            </a:r>
            <a:r>
              <a:rPr lang="zh-CN" altLang="en-US" kern="0" dirty="0" smtClean="0"/>
              <a:t>应用</a:t>
            </a:r>
            <a:r>
              <a:rPr lang="en-US" altLang="zh-CN" kern="0" dirty="0" smtClean="0"/>
              <a:t>QR</a:t>
            </a:r>
            <a:r>
              <a:rPr lang="zh-CN" altLang="en-US" kern="0" dirty="0" smtClean="0"/>
              <a:t>分解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4368800" y="1981200"/>
                <a:ext cx="8229600" cy="51085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计算非奇异矩阵</a:t>
                </a:r>
                <a:r>
                  <a:rPr lang="en-US" altLang="zh-CN" sz="22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的逆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2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sz="2200" dirty="0">
                        <a:latin typeface="Cambria Math" panose="02040503050406030204" pitchFamily="18" charset="0"/>
                      </a:rPr>
                      <m:t>，通过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2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sz="2200" dirty="0">
                        <a:latin typeface="Cambria Math" panose="02040503050406030204" pitchFamily="18" charset="0"/>
                      </a:rPr>
                      <m:t>即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𝑄𝑅𝑋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200" dirty="0"/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 smtClean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 smtClean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 smtClean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复杂度：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200" dirty="0"/>
                  <a:t> flops </a:t>
                </a:r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1" dirty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zh-CN" altLang="en-US" sz="2200" dirty="0"/>
                  <a:t>分解复杂度</a:t>
                </a:r>
                <a:r>
                  <a:rPr lang="en-US" altLang="zh-CN" sz="2200" dirty="0"/>
                  <a:t>: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回代</a:t>
                </a:r>
                <a:r>
                  <a:rPr lang="zh-CN" altLang="en-US" sz="2200" dirty="0"/>
                  <a:t>法</a:t>
                </a:r>
                <a:r>
                  <a:rPr lang="zh-CN" altLang="en-US" sz="2200" dirty="0" smtClean="0"/>
                  <a:t>：一次回代</a:t>
                </a:r>
                <a:r>
                  <a:rPr lang="en-US" altLang="zh-CN" sz="2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200" dirty="0">
                        <a:latin typeface="Cambria Math" panose="02040503050406030204" pitchFamily="18" charset="0"/>
                      </a:rPr>
                      <m:t>，则</m:t>
                    </m:r>
                  </m:oMath>
                </a14:m>
                <a:r>
                  <a:rPr lang="en-US" altLang="zh-CN" sz="2200" dirty="0" smtClean="0"/>
                  <a:t>n</a:t>
                </a:r>
                <a:r>
                  <a:rPr lang="zh-CN" altLang="en-US" sz="2200" dirty="0" smtClean="0"/>
                  <a:t>次回代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68800" y="1981200"/>
                <a:ext cx="8229600" cy="5108575"/>
              </a:xfrm>
              <a:prstGeom prst="rect">
                <a:avLst/>
              </a:prstGeom>
              <a:blipFill rotWithShape="1">
                <a:blip r:embed="rId2"/>
                <a:stretch>
                  <a:fillRect b="-195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969000" y="2438400"/>
                <a:ext cx="482600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0" y="2438400"/>
                <a:ext cx="4826000" cy="429895"/>
              </a:xfrm>
              <a:prstGeom prst="rect">
                <a:avLst/>
              </a:prstGeom>
              <a:blipFill rotWithShape="1">
                <a:blip r:embed="rId3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045200" y="2971800"/>
                <a:ext cx="469836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00" y="2971800"/>
                <a:ext cx="4698365" cy="429895"/>
              </a:xfrm>
              <a:prstGeom prst="rect">
                <a:avLst/>
              </a:prstGeom>
              <a:blipFill rotWithShape="1">
                <a:blip r:embed="rId4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740400" y="4267200"/>
                <a:ext cx="5092700" cy="419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0" y="4267200"/>
                <a:ext cx="5092700" cy="419100"/>
              </a:xfrm>
              <a:prstGeom prst="rect">
                <a:avLst/>
              </a:prstGeom>
              <a:blipFill rotWithShape="1">
                <a:blip r:embed="rId5"/>
                <a:stretch>
                  <a:fillRect b="-4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969000" y="3581400"/>
                <a:ext cx="2820035" cy="412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𝑄𝑅𝑋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𝑅𝑋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0" y="3581400"/>
                <a:ext cx="2820035" cy="412750"/>
              </a:xfrm>
              <a:prstGeom prst="rect">
                <a:avLst/>
              </a:prstGeom>
              <a:blipFill rotWithShape="1">
                <a:blip r:embed="rId6"/>
                <a:stretch>
                  <a:fillRect b="-6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4116070" y="2061845"/>
            <a:ext cx="197485" cy="47948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10.3 LU</a:t>
            </a:r>
            <a:r>
              <a:rPr lang="zh-CN" altLang="en-US" kern="0" dirty="0"/>
              <a:t>分解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5"/>
              <p:cNvSpPr>
                <a:spLocks noChangeArrowheads="1"/>
              </p:cNvSpPr>
              <p:nvPr/>
            </p:nvSpPr>
            <p:spPr bwMode="auto">
              <a:xfrm>
                <a:off x="1828800" y="990600"/>
                <a:ext cx="8229600" cy="845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200" dirty="0"/>
                  <a:t>分解</a:t>
                </a:r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200" dirty="0"/>
                  <a:t>为下三角矩阵并且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对角线元素全为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200" dirty="0"/>
                  <a:t>，</a:t>
                </a:r>
                <a:r>
                  <a:rPr lang="en-US" altLang="zh-CN" sz="2200" dirty="0"/>
                  <a:t>U</a:t>
                </a:r>
                <a:r>
                  <a:rPr lang="zh-CN" altLang="en-US" sz="2200" dirty="0"/>
                  <a:t>为上三角</a:t>
                </a:r>
                <a:r>
                  <a:rPr lang="zh-CN" altLang="en-US" sz="2200" dirty="0" smtClean="0"/>
                  <a:t>矩阵。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990600"/>
                <a:ext cx="8229600" cy="845820"/>
              </a:xfrm>
              <a:prstGeom prst="rect">
                <a:avLst/>
              </a:prstGeom>
              <a:blipFill rotWithShape="1">
                <a:blip r:embed="rId1"/>
                <a:stretch>
                  <a:fillRect b="-161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28800" y="2176780"/>
            <a:ext cx="8458200" cy="5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28800" y="4348480"/>
            <a:ext cx="306070" cy="5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724400" y="5796280"/>
            <a:ext cx="306070" cy="5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4" name="Object 8"/>
          <p:cNvGraphicFramePr>
            <a:graphicFrameLocks noChangeAspect="1"/>
          </p:cNvGraphicFramePr>
          <p:nvPr/>
        </p:nvGraphicFramePr>
        <p:xfrm>
          <a:off x="7391400" y="2667000"/>
          <a:ext cx="13589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" name="Equation" r:id="rId2" imgW="393065" imgH="177800" progId="Equation.DSMT4">
                  <p:embed/>
                </p:oleObj>
              </mc:Choice>
              <mc:Fallback>
                <p:oleObj name="Equation" r:id="rId2" imgW="393065" imgH="177800" progId="Equation.DSMT4">
                  <p:embed/>
                  <p:pic>
                    <p:nvPicPr>
                      <p:cNvPr id="0" name="图片 1341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667000"/>
                        <a:ext cx="135890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276600" y="2057400"/>
                <a:ext cx="4104005" cy="1720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2057400"/>
                <a:ext cx="4104005" cy="17208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209800" y="4419600"/>
                <a:ext cx="3085465" cy="137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419600"/>
                <a:ext cx="3085465" cy="137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096000" y="4495800"/>
                <a:ext cx="3524250" cy="1350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95800"/>
                <a:ext cx="3524250" cy="135064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/>
              <p:cNvSpPr/>
              <p:nvPr/>
            </p:nvSpPr>
            <p:spPr>
              <a:xfrm>
                <a:off x="7467600" y="914400"/>
                <a:ext cx="3017520" cy="1545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𝑟𝑟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𝑟𝑛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914400"/>
                <a:ext cx="3017520" cy="15455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2057400" y="1643380"/>
            <a:ext cx="306070" cy="5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1981200" y="2824480"/>
            <a:ext cx="306070" cy="5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4" name="Line 12"/>
          <p:cNvSpPr>
            <a:spLocks noChangeShapeType="1"/>
          </p:cNvSpPr>
          <p:nvPr/>
        </p:nvSpPr>
        <p:spPr bwMode="auto">
          <a:xfrm>
            <a:off x="8001000" y="1110615"/>
            <a:ext cx="2209800" cy="369570"/>
          </a:xfrm>
          <a:prstGeom prst="line">
            <a:avLst/>
          </a:prstGeom>
          <a:noFill/>
          <a:ln w="31750">
            <a:solidFill>
              <a:srgbClr val="92D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828800" y="2971800"/>
                <a:ext cx="273177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第一行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元素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为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971800"/>
                <a:ext cx="2731770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 51"/>
              <p:cNvSpPr/>
              <p:nvPr/>
            </p:nvSpPr>
            <p:spPr>
              <a:xfrm>
                <a:off x="1828800" y="4419600"/>
                <a:ext cx="6553200" cy="565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 smtClean="0"/>
                  <a:t>U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sz="2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行</m:t>
                    </m:r>
                    <m:r>
                      <m:rPr>
                        <m:nor/>
                      </m:rPr>
                      <a:rPr lang="zh-CN" altLang="en-US" sz="2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主对角线以右元素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419600"/>
                <a:ext cx="6553200" cy="5657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10.3 LU</a:t>
            </a:r>
            <a:r>
              <a:rPr lang="zh-CN" altLang="en-US" kern="0" dirty="0"/>
              <a:t>分解</a:t>
            </a:r>
            <a:endParaRPr lang="zh-CN" altLang="en-US" kern="0" dirty="0"/>
          </a:p>
        </p:txBody>
      </p:sp>
      <p:sp>
        <p:nvSpPr>
          <p:cNvPr id="25" name="Line 12"/>
          <p:cNvSpPr>
            <a:spLocks noChangeShapeType="1"/>
          </p:cNvSpPr>
          <p:nvPr/>
        </p:nvSpPr>
        <p:spPr bwMode="auto">
          <a:xfrm>
            <a:off x="8915400" y="1720215"/>
            <a:ext cx="1219200" cy="369570"/>
          </a:xfrm>
          <a:prstGeom prst="line">
            <a:avLst/>
          </a:prstGeom>
          <a:noFill/>
          <a:ln w="31750">
            <a:solidFill>
              <a:srgbClr val="92D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7010400" y="2971800"/>
                <a:ext cx="2621280" cy="422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第一列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元素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为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971800"/>
                <a:ext cx="2621280" cy="422275"/>
              </a:xfrm>
              <a:prstGeom prst="rect">
                <a:avLst/>
              </a:prstGeom>
              <a:blipFill rotWithShape="1">
                <a:blip r:embed="rId4"/>
                <a:stretch>
                  <a:fillRect b="-3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/>
              <p:cNvSpPr/>
              <p:nvPr/>
            </p:nvSpPr>
            <p:spPr>
              <a:xfrm>
                <a:off x="6553200" y="4419600"/>
                <a:ext cx="3733800" cy="423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zh-CN" alt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第</m:t>
                      </m:r>
                      <m:r>
                        <a:rPr lang="en-US" altLang="zh-CN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列</m:t>
                      </m:r>
                      <m:r>
                        <m:rPr>
                          <m:nor/>
                        </m:rPr>
                        <a:rPr lang="zh-CN" altLang="en-US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主对角线以</m:t>
                      </m:r>
                      <m:r>
                        <a:rPr lang="zh-CN" altLang="en-US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下</m:t>
                      </m:r>
                      <m:r>
                        <m:rPr>
                          <m:nor/>
                        </m:rPr>
                        <a:rPr lang="zh-CN" altLang="en-US" sz="2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元素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</m:oMath>
                  </m:oMathPara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419600"/>
                <a:ext cx="3733800" cy="423545"/>
              </a:xfrm>
              <a:prstGeom prst="rect">
                <a:avLst/>
              </a:prstGeom>
              <a:blipFill rotWithShape="1">
                <a:blip r:embed="rId5"/>
                <a:stretch>
                  <a:fillRect b="-3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 12"/>
          <p:cNvSpPr>
            <a:spLocks noChangeShapeType="1"/>
          </p:cNvSpPr>
          <p:nvPr/>
        </p:nvSpPr>
        <p:spPr bwMode="auto">
          <a:xfrm flipV="1">
            <a:off x="5562600" y="1491615"/>
            <a:ext cx="0" cy="36957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 flipV="1">
            <a:off x="6553200" y="1682115"/>
            <a:ext cx="0" cy="36957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1219200" y="914400"/>
                <a:ext cx="4072180" cy="1424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914400"/>
                <a:ext cx="4072180" cy="1424940"/>
              </a:xfrm>
              <a:prstGeom prst="rect">
                <a:avLst/>
              </a:prstGeom>
              <a:blipFill rotWithShape="1">
                <a:blip r:embed="rId6"/>
                <a:stretch>
                  <a:fillRect r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4724400" y="914400"/>
                <a:ext cx="2813685" cy="1437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914400"/>
                <a:ext cx="2813685" cy="14376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2"/>
          <p:cNvSpPr>
            <a:spLocks noChangeShapeType="1"/>
          </p:cNvSpPr>
          <p:nvPr/>
        </p:nvSpPr>
        <p:spPr bwMode="auto">
          <a:xfrm flipV="1">
            <a:off x="2667000" y="1567815"/>
            <a:ext cx="0" cy="36957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 flipV="1">
            <a:off x="3657600" y="1720215"/>
            <a:ext cx="0" cy="36957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4523" name="Line 11"/>
          <p:cNvSpPr>
            <a:spLocks noChangeShapeType="1"/>
          </p:cNvSpPr>
          <p:nvPr/>
        </p:nvSpPr>
        <p:spPr bwMode="auto">
          <a:xfrm flipV="1">
            <a:off x="2209800" y="1034415"/>
            <a:ext cx="2438400" cy="369570"/>
          </a:xfrm>
          <a:prstGeom prst="line">
            <a:avLst/>
          </a:prstGeom>
          <a:noFill/>
          <a:ln w="31750">
            <a:solidFill>
              <a:srgbClr val="92D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V="1">
            <a:off x="3352800" y="1567815"/>
            <a:ext cx="1371600" cy="369570"/>
          </a:xfrm>
          <a:prstGeom prst="line">
            <a:avLst/>
          </a:prstGeom>
          <a:noFill/>
          <a:ln w="31750">
            <a:solidFill>
              <a:srgbClr val="92D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8382000" y="3733800"/>
                <a:ext cx="145796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3733800"/>
                <a:ext cx="145796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438400" y="5867400"/>
                <a:ext cx="12750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867400"/>
                <a:ext cx="127508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315200" y="5867400"/>
                <a:ext cx="166941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5867400"/>
                <a:ext cx="1669415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1828800" y="3657600"/>
                <a:ext cx="3938905" cy="3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657600"/>
                <a:ext cx="3938905" cy="385445"/>
              </a:xfrm>
              <a:prstGeom prst="rect">
                <a:avLst/>
              </a:prstGeom>
              <a:blipFill rotWithShape="1">
                <a:blip r:embed="rId11"/>
                <a:stretch>
                  <a:fillRect b="-6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086600" y="3581400"/>
                <a:ext cx="1179195" cy="663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581400"/>
                <a:ext cx="1179195" cy="66357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2057400" y="4876800"/>
                <a:ext cx="2597150" cy="969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𝑟𝑗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𝑟𝑗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876800"/>
                <a:ext cx="2597150" cy="96964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/>
              <p:cNvSpPr/>
              <p:nvPr/>
            </p:nvSpPr>
            <p:spPr>
              <a:xfrm>
                <a:off x="6934200" y="5029200"/>
                <a:ext cx="2645410" cy="803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𝑖𝑟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grow m:val="on"/>
                              <m:limLoc m:val="undOvr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𝑘𝑟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5029200"/>
                <a:ext cx="2645410" cy="8039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12"/>
          <p:cNvSpPr>
            <a:spLocks noChangeShapeType="1"/>
          </p:cNvSpPr>
          <p:nvPr/>
        </p:nvSpPr>
        <p:spPr bwMode="auto">
          <a:xfrm>
            <a:off x="5257800" y="1567815"/>
            <a:ext cx="1219200" cy="369570"/>
          </a:xfrm>
          <a:prstGeom prst="line">
            <a:avLst/>
          </a:prstGeom>
          <a:noFill/>
          <a:ln w="31750">
            <a:solidFill>
              <a:srgbClr val="92D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4" grpId="0" bldLvl="0" animBg="1"/>
      <p:bldP spid="3" grpId="0"/>
      <p:bldP spid="52" grpId="0"/>
      <p:bldP spid="25" grpId="0" bldLvl="0" animBg="1"/>
      <p:bldP spid="27" grpId="0"/>
      <p:bldP spid="38" grpId="0"/>
      <p:bldP spid="24" grpId="0" bldLvl="0" animBg="1"/>
      <p:bldP spid="26" grpId="0" bldLvl="0" animBg="1"/>
      <p:bldP spid="30" grpId="0" bldLvl="0" animBg="1"/>
      <p:bldP spid="37" grpId="0" bldLvl="0" animBg="1"/>
      <p:bldP spid="64523" grpId="0" bldLvl="0" animBg="1"/>
      <p:bldP spid="31" grpId="0" bldLvl="0" animBg="1"/>
      <p:bldP spid="4" grpId="0"/>
      <p:bldP spid="6" grpId="0"/>
      <p:bldP spid="7" grpId="0"/>
      <p:bldP spid="29" grpId="0"/>
      <p:bldP spid="2" grpId="0"/>
      <p:bldP spid="36" grpId="0"/>
      <p:bldP spid="40" grpId="0"/>
      <p:bldP spid="28" grpId="0" bldLvl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10.4 </a:t>
            </a:r>
            <a:r>
              <a:rPr lang="en-US" altLang="zh-CN" kern="0" dirty="0" smtClean="0"/>
              <a:t>LU</a:t>
            </a:r>
            <a:r>
              <a:rPr lang="zh-CN" altLang="en-US" kern="0" dirty="0" smtClean="0"/>
              <a:t>复杂度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1828800" y="1219200"/>
                <a:ext cx="8229600" cy="34366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求解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为非奇异矩阵</a:t>
                </a:r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1. </a:t>
                </a:r>
                <a:r>
                  <a:rPr lang="zh-CN" altLang="en-US" sz="2200" dirty="0"/>
                  <a:t>对矩阵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进行</a:t>
                </a:r>
                <a:r>
                  <a:rPr lang="en-US" altLang="zh-CN" sz="2200" dirty="0"/>
                  <a:t>LU</a:t>
                </a:r>
                <a:r>
                  <a:rPr lang="zh-CN" altLang="en-US" sz="2200" dirty="0" smtClean="0"/>
                  <a:t>分解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𝑓𝑙𝑜𝑝𝑠</m:t>
                        </m:r>
                      </m:e>
                    </m:d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2.</a:t>
                </a:r>
                <a:r>
                  <a:rPr lang="zh-CN" altLang="en-US" sz="2200" dirty="0"/>
                  <a:t>回代法：求解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𝐿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d>
                      <m:d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𝑓𝑙𝑜𝑝𝑠</m:t>
                        </m:r>
                      </m:e>
                    </m:d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3.</a:t>
                </a:r>
                <a:r>
                  <a:rPr lang="zh-CN" altLang="en-US" sz="2200" dirty="0"/>
                  <a:t>回代法：求解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𝑈𝑥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(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𝑓𝑙𝑜𝑝𝑠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) </m:t>
                    </m:r>
                  </m:oMath>
                </a14:m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复杂度：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fPr>
                      <m:num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p>
                    </m:sSup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≈</m:t>
                    </m:r>
                    <m:f>
                      <m:f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fPr>
                      <m:num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flops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solidFill>
                      <a:srgbClr val="FF0000"/>
                    </a:solidFill>
                  </a:rPr>
                  <a:t>LU</a:t>
                </a:r>
                <a:r>
                  <a:rPr lang="zh-CN" altLang="en-US" sz="2200" dirty="0" smtClean="0">
                    <a:solidFill>
                      <a:srgbClr val="FF0000"/>
                    </a:solidFill>
                  </a:rPr>
                  <a:t>算法</a:t>
                </a:r>
                <a:r>
                  <a:rPr lang="zh-CN" altLang="en-US" sz="2200" dirty="0"/>
                  <a:t>为求解方程组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/>
                  <a:t>的标准解法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1219200"/>
                <a:ext cx="8229600" cy="3436620"/>
              </a:xfrm>
              <a:prstGeom prst="rect">
                <a:avLst/>
              </a:prstGeom>
              <a:blipFill rotWithShape="1">
                <a:blip r:embed="rId1"/>
                <a:stretch>
                  <a:fillRect b="-650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10.7 </a:t>
            </a:r>
            <a:r>
              <a:rPr lang="zh-CN" altLang="en-US" kern="0" dirty="0"/>
              <a:t>例子</a:t>
            </a:r>
            <a:endParaRPr lang="zh-CN" altLang="en-US" kern="0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752600" y="1676400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/>
              <a:t>计算</a:t>
            </a:r>
            <a:r>
              <a:rPr lang="en-US" altLang="zh-CN" sz="2200" dirty="0"/>
              <a:t>U</a:t>
            </a:r>
            <a:r>
              <a:rPr lang="zh-CN" altLang="en-US" sz="2200" dirty="0"/>
              <a:t>的第一行和</a:t>
            </a:r>
            <a:r>
              <a:rPr lang="en-US" altLang="zh-CN" sz="2200" dirty="0"/>
              <a:t>L</a:t>
            </a:r>
            <a:r>
              <a:rPr lang="zh-CN" altLang="en-US" sz="2200" dirty="0"/>
              <a:t>的第一列</a:t>
            </a:r>
            <a:endParaRPr lang="en-US" altLang="zh-CN" sz="22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780822" y="2774258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然后计算</a:t>
            </a:r>
            <a:r>
              <a:rPr lang="en-US" altLang="zh-CN" sz="2200" dirty="0"/>
              <a:t>U</a:t>
            </a:r>
            <a:r>
              <a:rPr lang="zh-CN" altLang="en-US" sz="2200" dirty="0"/>
              <a:t>的第二行和</a:t>
            </a:r>
            <a:r>
              <a:rPr lang="en-US" altLang="zh-CN" sz="2200" dirty="0"/>
              <a:t>L</a:t>
            </a:r>
            <a:r>
              <a:rPr lang="zh-CN" altLang="en-US" sz="2200" dirty="0"/>
              <a:t>的第二列</a:t>
            </a:r>
            <a:endParaRPr lang="en-US" altLang="zh-CN" sz="22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52600" y="4545234"/>
            <a:ext cx="8229600" cy="8458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/>
              <a:t>最后计算</a:t>
            </a:r>
            <a:r>
              <a:rPr lang="en-US" altLang="zh-CN" sz="2200" dirty="0"/>
              <a:t>U</a:t>
            </a:r>
            <a:r>
              <a:rPr lang="zh-CN" altLang="en-US" sz="2200" dirty="0"/>
              <a:t>的第三</a:t>
            </a:r>
            <a:r>
              <a:rPr lang="zh-CN" altLang="en-US" sz="2200" dirty="0" smtClean="0"/>
              <a:t>行</a:t>
            </a:r>
            <a:endParaRPr lang="en-US" altLang="zh-CN" sz="2200" b="0" dirty="0"/>
          </a:p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endParaRPr lang="en-US" altLang="zh-CN" sz="2200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036888" y="2133600"/>
          <a:ext cx="24526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2" name="Equation" r:id="rId1" imgW="32308800" imgH="5486400" progId="Equation.DSMT4">
                  <p:embed/>
                </p:oleObj>
              </mc:Choice>
              <mc:Fallback>
                <p:oleObj name="Equation" r:id="rId1" imgW="32308800" imgH="5486400" progId="Equation.DSMT4">
                  <p:embed/>
                  <p:pic>
                    <p:nvPicPr>
                      <p:cNvPr id="0" name="图片 454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36888" y="2133600"/>
                        <a:ext cx="2452687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6319838" y="1984375"/>
          <a:ext cx="18272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3" name="Equation" r:id="rId3" imgW="24079200" imgH="9448800" progId="Equation.DSMT4">
                  <p:embed/>
                </p:oleObj>
              </mc:Choice>
              <mc:Fallback>
                <p:oleObj name="Equation" r:id="rId3" imgW="24079200" imgH="9448800" progId="Equation.DSMT4">
                  <p:embed/>
                  <p:pic>
                    <p:nvPicPr>
                      <p:cNvPr id="0" name="图片 454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9838" y="1984375"/>
                        <a:ext cx="1827212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4191000" y="304800"/>
          <a:ext cx="52514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4" name="Equation" r:id="rId5" imgW="69189600" imgH="17068800" progId="Equation.DSMT4">
                  <p:embed/>
                </p:oleObj>
              </mc:Choice>
              <mc:Fallback>
                <p:oleObj name="Equation" r:id="rId5" imgW="69189600" imgH="17068800" progId="Equation.DSMT4">
                  <p:embed/>
                  <p:pic>
                    <p:nvPicPr>
                      <p:cNvPr id="0" name="图片 454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1000" y="304800"/>
                        <a:ext cx="525145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092325" y="3276600"/>
          <a:ext cx="21971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5" name="Equation" r:id="rId7" imgW="28956000" imgH="5486400" progId="Equation.DSMT4">
                  <p:embed/>
                </p:oleObj>
              </mc:Choice>
              <mc:Fallback>
                <p:oleObj name="Equation" r:id="rId7" imgW="28956000" imgH="5486400" progId="Equation.DSMT4">
                  <p:embed/>
                  <p:pic>
                    <p:nvPicPr>
                      <p:cNvPr id="0" name="图片 454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92325" y="3276600"/>
                        <a:ext cx="219710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092325" y="3657600"/>
          <a:ext cx="24288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" name="Equation" r:id="rId9" imgW="32004000" imgH="9448800" progId="Equation.DSMT4">
                  <p:embed/>
                </p:oleObj>
              </mc:Choice>
              <mc:Fallback>
                <p:oleObj name="Equation" r:id="rId9" imgW="32004000" imgH="9448800" progId="Equation.DSMT4">
                  <p:embed/>
                  <p:pic>
                    <p:nvPicPr>
                      <p:cNvPr id="0" name="图片 454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2325" y="3657600"/>
                        <a:ext cx="2428875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181600" y="3429000"/>
          <a:ext cx="23368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" name="Equation" r:id="rId11" imgW="30784800" imgH="10363200" progId="Equation.DSMT4">
                  <p:embed/>
                </p:oleObj>
              </mc:Choice>
              <mc:Fallback>
                <p:oleObj name="Equation" r:id="rId11" imgW="30784800" imgH="10363200" progId="Equation.DSMT4">
                  <p:embed/>
                  <p:pic>
                    <p:nvPicPr>
                      <p:cNvPr id="0" name="图片 454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81600" y="3429000"/>
                        <a:ext cx="2336800" cy="7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3421063" y="5181600"/>
          <a:ext cx="335438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8" name="Equation" r:id="rId13" imgW="44196000" imgH="9448800" progId="Equation.DSMT4">
                  <p:embed/>
                </p:oleObj>
              </mc:Choice>
              <mc:Fallback>
                <p:oleObj name="Equation" r:id="rId13" imgW="44196000" imgH="9448800" progId="Equation.DSMT4">
                  <p:embed/>
                  <p:pic>
                    <p:nvPicPr>
                      <p:cNvPr id="0" name="图片 454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21063" y="5181600"/>
                        <a:ext cx="3354387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848600" y="2590800"/>
                <a:ext cx="2353310" cy="880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𝑟𝑗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𝑟𝑗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2590800"/>
                <a:ext cx="2353310" cy="88074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848600" y="3733800"/>
                <a:ext cx="2645410" cy="803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𝑖𝑟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grow m:val="on"/>
                              <m:limLoc m:val="undOvr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𝑘𝑟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3733800"/>
                <a:ext cx="2645410" cy="8039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10.8 </a:t>
            </a:r>
            <a:r>
              <a:rPr lang="en-US" altLang="zh-CN" kern="0" dirty="0" smtClean="0"/>
              <a:t>LU</a:t>
            </a:r>
            <a:r>
              <a:rPr lang="zh-CN" altLang="en-US" kern="0" dirty="0" smtClean="0"/>
              <a:t>分解存在</a:t>
            </a:r>
            <a:r>
              <a:rPr lang="zh-CN" altLang="en-US" kern="0" dirty="0"/>
              <a:t>的</a:t>
            </a:r>
            <a:r>
              <a:rPr lang="zh-CN" altLang="en-US" kern="0" dirty="0" smtClean="0"/>
              <a:t>问题</a:t>
            </a:r>
            <a:endParaRPr lang="zh-CN" altLang="en-US" kern="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810000" y="990600"/>
          <a:ext cx="4419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" name="Equation" r:id="rId1" imgW="70713600" imgH="17068800" progId="Equation.DSMT4">
                  <p:embed/>
                </p:oleObj>
              </mc:Choice>
              <mc:Fallback>
                <p:oleObj name="Equation" r:id="rId1" imgW="70713600" imgH="17068800" progId="Equation.DSMT4">
                  <p:embed/>
                  <p:pic>
                    <p:nvPicPr>
                      <p:cNvPr id="0" name="图片 54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0000" y="990600"/>
                        <a:ext cx="44196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905000" y="2209800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/>
              <a:t>计算</a:t>
            </a:r>
            <a:r>
              <a:rPr lang="en-US" altLang="zh-CN" sz="2200" dirty="0"/>
              <a:t>U</a:t>
            </a:r>
            <a:r>
              <a:rPr lang="zh-CN" altLang="en-US" sz="2200" dirty="0"/>
              <a:t>的第一行和</a:t>
            </a:r>
            <a:r>
              <a:rPr lang="en-US" altLang="zh-CN" sz="2200" dirty="0"/>
              <a:t>L</a:t>
            </a:r>
            <a:r>
              <a:rPr lang="zh-CN" altLang="en-US" sz="2200" dirty="0"/>
              <a:t>的第一列</a:t>
            </a:r>
            <a:endParaRPr lang="en-US" altLang="zh-CN" sz="22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191000" y="2667000"/>
          <a:ext cx="3810000" cy="1084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8" name="Equation" r:id="rId3" imgW="60045600" imgH="17068800" progId="Equation.DSMT4">
                  <p:embed/>
                </p:oleObj>
              </mc:Choice>
              <mc:Fallback>
                <p:oleObj name="Equation" r:id="rId3" imgW="60045600" imgH="17068800" progId="Equation.DSMT4">
                  <p:embed/>
                  <p:pic>
                    <p:nvPicPr>
                      <p:cNvPr id="0" name="图片 54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1000" y="2667000"/>
                        <a:ext cx="3810000" cy="1084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66900" y="3801518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然后计算</a:t>
            </a:r>
            <a:r>
              <a:rPr lang="en-US" altLang="zh-CN" sz="2200" dirty="0"/>
              <a:t>U</a:t>
            </a:r>
            <a:r>
              <a:rPr lang="zh-CN" altLang="en-US" sz="2200" dirty="0"/>
              <a:t>的第二行和</a:t>
            </a:r>
            <a:r>
              <a:rPr lang="en-US" altLang="zh-CN" sz="2200" dirty="0"/>
              <a:t>L</a:t>
            </a:r>
            <a:r>
              <a:rPr lang="zh-CN" altLang="en-US" sz="2200" dirty="0"/>
              <a:t>的第二列</a:t>
            </a:r>
            <a:endParaRPr lang="en-US" altLang="zh-CN" sz="2200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861734" y="5312420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/>
              <a:t>即</a:t>
            </a:r>
            <a:r>
              <a:rPr lang="zh-CN" altLang="en-US" sz="2200" dirty="0"/>
              <a:t>该矩阵无法</a:t>
            </a:r>
            <a:r>
              <a:rPr lang="en-US" altLang="zh-CN" sz="2200" dirty="0"/>
              <a:t>LU</a:t>
            </a:r>
            <a:r>
              <a:rPr lang="zh-CN" altLang="en-US" sz="2200" dirty="0"/>
              <a:t>分解</a:t>
            </a:r>
            <a:endParaRPr lang="en-US" altLang="zh-CN" sz="22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917825" y="4191000"/>
          <a:ext cx="22209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9" name="Equation" r:id="rId5" imgW="29260800" imgH="5486400" progId="Equation.DSMT4">
                  <p:embed/>
                </p:oleObj>
              </mc:Choice>
              <mc:Fallback>
                <p:oleObj name="Equation" r:id="rId5" imgW="29260800" imgH="5486400" progId="Equation.DSMT4">
                  <p:embed/>
                  <p:pic>
                    <p:nvPicPr>
                      <p:cNvPr id="0" name="图片 54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7825" y="4191000"/>
                        <a:ext cx="222091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30525" y="4724400"/>
          <a:ext cx="21971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0" name="Equation" r:id="rId7" imgW="28956000" imgH="5486400" progId="Equation.DSMT4">
                  <p:embed/>
                </p:oleObj>
              </mc:Choice>
              <mc:Fallback>
                <p:oleObj name="Equation" r:id="rId7" imgW="28956000" imgH="5486400" progId="Equation.DSMT4">
                  <p:embed/>
                  <p:pic>
                    <p:nvPicPr>
                      <p:cNvPr id="0" name="图片 54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0525" y="4724400"/>
                        <a:ext cx="2197100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867400" y="4343400"/>
          <a:ext cx="222091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1" name="Equation" r:id="rId9" imgW="29260800" imgH="10363200" progId="Equation.DSMT4">
                  <p:embed/>
                </p:oleObj>
              </mc:Choice>
              <mc:Fallback>
                <p:oleObj name="Equation" r:id="rId9" imgW="29260800" imgH="10363200" progId="Equation.DSMT4">
                  <p:embed/>
                  <p:pic>
                    <p:nvPicPr>
                      <p:cNvPr id="0" name="图片 54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67400" y="4343400"/>
                        <a:ext cx="2220913" cy="7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077200" y="4495800"/>
            <a:ext cx="76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charset="0"/>
              </a:rPr>
              <a:t>？</a:t>
            </a:r>
            <a:endParaRPr lang="zh-CN" altLang="en-US" sz="2400" dirty="0" smtClean="0">
              <a:solidFill>
                <a:srgbClr val="FF0000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10.9 </a:t>
            </a:r>
            <a:r>
              <a:rPr lang="zh-CN" altLang="en-US" kern="0" dirty="0" smtClean="0"/>
              <a:t>置换</a:t>
            </a:r>
            <a:r>
              <a:rPr lang="en-US" altLang="zh-CN" kern="0" dirty="0" smtClean="0"/>
              <a:t>PLU</a:t>
            </a:r>
            <a:endParaRPr lang="zh-CN" altLang="en-US" kern="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667000" y="3490858"/>
          <a:ext cx="6629400" cy="979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" name="Equation" r:id="rId1" imgW="115519200" imgH="17068800" progId="Equation.DSMT4">
                  <p:embed/>
                </p:oleObj>
              </mc:Choice>
              <mc:Fallback>
                <p:oleObj name="Equation" r:id="rId1" imgW="115519200" imgH="17068800" progId="Equation.DSMT4">
                  <p:embed/>
                  <p:pic>
                    <p:nvPicPr>
                      <p:cNvPr id="0" name="图片 634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67000" y="3490858"/>
                        <a:ext cx="6629400" cy="979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05000" y="2956699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en-US" altLang="zh-CN" sz="2200" dirty="0"/>
              <a:t>LU</a:t>
            </a:r>
            <a:r>
              <a:rPr lang="zh-CN" altLang="en-US" sz="2200" dirty="0"/>
              <a:t>分解不</a:t>
            </a:r>
            <a:r>
              <a:rPr lang="zh-CN" altLang="en-US" sz="2200" dirty="0" smtClean="0"/>
              <a:t>唯一：</a:t>
            </a:r>
            <a:endParaRPr lang="en-US" altLang="zh-CN" sz="22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590800" y="4724400"/>
          <a:ext cx="6417234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name="Equation" r:id="rId3" imgW="102717600" imgH="17068800" progId="Equation.DSMT4">
                  <p:embed/>
                </p:oleObj>
              </mc:Choice>
              <mc:Fallback>
                <p:oleObj name="Equation" r:id="rId3" imgW="102717600" imgH="17068800" progId="Equation.DSMT4">
                  <p:embed/>
                  <p:pic>
                    <p:nvPicPr>
                      <p:cNvPr id="0" name="图片 63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4724400"/>
                        <a:ext cx="6417234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743200" y="838200"/>
          <a:ext cx="70294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" name="Equation" r:id="rId5" imgW="112471200" imgH="17068800" progId="Equation.DSMT4">
                  <p:embed/>
                </p:oleObj>
              </mc:Choice>
              <mc:Fallback>
                <p:oleObj name="Equation" r:id="rId5" imgW="112471200" imgH="17068800" progId="Equation.DSMT4">
                  <p:embed/>
                  <p:pic>
                    <p:nvPicPr>
                      <p:cNvPr id="0" name="图片 63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838200"/>
                        <a:ext cx="702945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116160" y="1981200"/>
          <a:ext cx="3046639" cy="100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7" name="Equation" r:id="rId7" imgW="51511200" imgH="17068800" progId="Equation.DSMT4">
                  <p:embed/>
                </p:oleObj>
              </mc:Choice>
              <mc:Fallback>
                <p:oleObj name="Equation" r:id="rId7" imgW="51511200" imgH="17068800" progId="Equation.DSMT4">
                  <p:embed/>
                  <p:pic>
                    <p:nvPicPr>
                      <p:cNvPr id="0" name="图片 63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16160" y="1981200"/>
                        <a:ext cx="3046639" cy="1009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1828800" y="1143000"/>
                <a:ext cx="8153400" cy="449008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非奇异矩阵</a:t>
                </a:r>
                <a:r>
                  <a:rPr lang="en-US" altLang="zh-CN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/>
                  <a:t>，则</a:t>
                </a:r>
                <a:r>
                  <a:rPr lang="zh-CN" altLang="en-US" sz="2200" dirty="0" smtClean="0"/>
                  <a:t>可分解</a:t>
                </a:r>
                <a:r>
                  <a:rPr lang="zh-CN" altLang="en-US" sz="22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lang="en-US" altLang="zh-CN" sz="2200" dirty="0" smtClean="0"/>
                  <a:t>;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200" dirty="0"/>
                  <a:t>是一个置换矩阵，</a:t>
                </a:r>
                <a:r>
                  <a:rPr lang="en-US" altLang="zh-CN" sz="2200" dirty="0"/>
                  <a:t>L</a:t>
                </a:r>
                <a:r>
                  <a:rPr lang="zh-CN" altLang="en-US" sz="2200" dirty="0"/>
                  <a:t>为下三角矩阵并且对角线元素全为</a:t>
                </a:r>
                <a:r>
                  <a:rPr lang="en-US" altLang="zh-CN" sz="2200" dirty="0"/>
                  <a:t>1</a:t>
                </a:r>
                <a:r>
                  <a:rPr lang="zh-CN" altLang="en-US" sz="2200" dirty="0"/>
                  <a:t>，</a:t>
                </a:r>
                <a:r>
                  <a:rPr lang="en-US" altLang="zh-CN" sz="2200" dirty="0"/>
                  <a:t>U</a:t>
                </a:r>
                <a:r>
                  <a:rPr lang="zh-CN" altLang="en-US" sz="2200" dirty="0"/>
                  <a:t>为上三角</a:t>
                </a:r>
                <a:r>
                  <a:rPr lang="zh-CN" altLang="en-US" sz="2200" dirty="0" smtClean="0"/>
                  <a:t>矩阵</a:t>
                </a:r>
                <a:r>
                  <a:rPr lang="en-US" altLang="zh-CN" sz="2200" dirty="0" smtClean="0"/>
                  <a:t>;</a:t>
                </a:r>
                <a:r>
                  <a:rPr lang="en-US" altLang="zh-CN" sz="2200" dirty="0"/>
                  <a:t>	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该分解方法不唯一，随着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200" dirty="0"/>
                  <a:t>的选择不同，</a:t>
                </a:r>
                <a:r>
                  <a:rPr lang="en-US" altLang="zh-CN" sz="2200" dirty="0" smtClean="0"/>
                  <a:t>L</a:t>
                </a:r>
                <a:r>
                  <a:rPr lang="zh-CN" altLang="en-US" sz="2200" dirty="0" smtClean="0"/>
                  <a:t>、</a:t>
                </a:r>
                <a:r>
                  <a:rPr lang="en-US" altLang="zh-CN" sz="2200" dirty="0" smtClean="0"/>
                  <a:t>U</a:t>
                </a:r>
                <a:r>
                  <a:rPr lang="zh-CN" altLang="en-US" sz="2200" dirty="0"/>
                  <a:t>也</a:t>
                </a:r>
                <a:r>
                  <a:rPr lang="zh-CN" altLang="en-US" sz="2200" dirty="0" smtClean="0"/>
                  <a:t>不同</a:t>
                </a:r>
                <a:r>
                  <a:rPr lang="en-US" altLang="zh-CN" sz="2200" dirty="0" smtClean="0"/>
                  <a:t>;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/>
                  <a:t>进行行初等变换然后对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进行分解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r>
                  <a:rPr lang="zh-CN" altLang="en-US" sz="2200" dirty="0" smtClean="0"/>
                  <a:t>；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复杂度：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fPr>
                      <m:num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flops</a:t>
                </a:r>
                <a:endParaRPr lang="en-US" altLang="zh-CN" sz="2200" dirty="0"/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</p:txBody>
          </p:sp>
        </mc:Choice>
        <mc:Fallback>
          <p:sp>
            <p:nvSpPr>
              <p:cNvPr id="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1143000"/>
                <a:ext cx="8153400" cy="4490085"/>
              </a:xfrm>
              <a:prstGeom prst="rect">
                <a:avLst/>
              </a:prstGeom>
              <a:blipFill rotWithShape="1">
                <a:blip r:embed="rId1"/>
                <a:stretch>
                  <a:fillRect b="-574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10.9 LU</a:t>
            </a:r>
            <a:r>
              <a:rPr lang="zh-CN" altLang="en-US" kern="0" dirty="0"/>
              <a:t>分解</a:t>
            </a:r>
            <a:r>
              <a:rPr lang="en-US" altLang="zh-CN" kern="0" dirty="0"/>
              <a:t>(</a:t>
            </a:r>
            <a:r>
              <a:rPr lang="zh-CN" altLang="en-US" kern="0" dirty="0"/>
              <a:t>行主元</a:t>
            </a:r>
            <a:r>
              <a:rPr lang="en-US" altLang="zh-CN" kern="0" dirty="0"/>
              <a:t>)</a:t>
            </a:r>
            <a:endParaRPr lang="zh-CN" alt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10.10 </a:t>
            </a:r>
            <a:r>
              <a:rPr lang="zh-CN" altLang="en-US" kern="0" dirty="0"/>
              <a:t>舍入误差的影响</a:t>
            </a:r>
            <a:endParaRPr lang="zh-CN" altLang="en-US" kern="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648200" y="1066800"/>
          <a:ext cx="2666666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8" name="Equation" r:id="rId1" imgW="30784800" imgH="11582400" progId="Equation.DSMT4">
                  <p:embed/>
                </p:oleObj>
              </mc:Choice>
              <mc:Fallback>
                <p:oleObj name="Equation" r:id="rId1" imgW="30784800" imgH="11582400" progId="Equation.DSMT4">
                  <p:embed/>
                  <p:pic>
                    <p:nvPicPr>
                      <p:cNvPr id="0" name="图片 72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8200" y="1066800"/>
                        <a:ext cx="2666666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1715146" y="2438400"/>
                <a:ext cx="8229600" cy="1498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解</a:t>
                </a:r>
                <a:r>
                  <a:rPr lang="zh-CN" altLang="en-US" sz="2200" dirty="0"/>
                  <a:t>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使用</a:t>
                </a:r>
                <a:r>
                  <a:rPr lang="en-US" altLang="zh-CN" sz="2200" dirty="0"/>
                  <a:t>LU</a:t>
                </a:r>
                <a:r>
                  <a:rPr lang="zh-CN" altLang="en-US" sz="2200" dirty="0"/>
                  <a:t>分解求解上述上述方程，并且使用以下两个</a:t>
                </a:r>
                <a:r>
                  <a:rPr lang="zh-CN" altLang="en-US" sz="2200" dirty="0" smtClean="0"/>
                  <a:t>置换矩阵：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5146" y="2438400"/>
                <a:ext cx="8229600" cy="14986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071938" y="3581400"/>
          <a:ext cx="3821112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" name="Equation" r:id="rId4" imgW="45415200" imgH="10972800" progId="Equation.DSMT4">
                  <p:embed/>
                </p:oleObj>
              </mc:Choice>
              <mc:Fallback>
                <p:oleObj name="Equation" r:id="rId4" imgW="45415200" imgH="10972800" progId="Equation.DSMT4">
                  <p:embed/>
                  <p:pic>
                    <p:nvPicPr>
                      <p:cNvPr id="0" name="图片 728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71938" y="3581400"/>
                        <a:ext cx="3821112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15146" y="4648200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计算过程中，中间结果四舍五入到小数点后四</a:t>
            </a:r>
            <a:r>
              <a:rPr lang="zh-CN" altLang="en-US" sz="2200" dirty="0" smtClean="0"/>
              <a:t>位。</a:t>
            </a:r>
            <a:endParaRPr lang="en-US" altLang="zh-CN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61419" y="1100723"/>
                <a:ext cx="8632190" cy="17272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>
                    <a:ea typeface="微软雅黑" panose="020B0503020204020204" charset="-122"/>
                  </a:rPr>
                  <a:t>泰勒</a:t>
                </a:r>
                <a:r>
                  <a:rPr lang="en-US" altLang="zh-CN" sz="2200" b="1" dirty="0">
                    <a:ea typeface="微软雅黑" panose="020B0503020204020204" charset="-122"/>
                  </a:rPr>
                  <a:t>(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近似</a:t>
                </a:r>
                <a:r>
                  <a:rPr lang="en-US" altLang="zh-CN" sz="2200" b="1" dirty="0">
                    <a:ea typeface="微软雅黑" panose="020B0503020204020204" charset="-122"/>
                  </a:rPr>
                  <a:t>)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公式</a:t>
                </a:r>
                <a:r>
                  <a:rPr lang="zh-CN" altLang="en-US" sz="2200" dirty="0">
                    <a:ea typeface="微软雅黑" panose="020B0503020204020204" charset="-122"/>
                  </a:rPr>
                  <a:t>：一个用函数在某点的信息描述其附近取值的公式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→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，函数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𝑧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充分光滑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即</m:t>
                    </m:r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处处可导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。</m:t>
                    </m:r>
                  </m:oMath>
                </a14:m>
                <a:endParaRPr lang="en-US" altLang="zh-CN" sz="2200" b="0" i="1" dirty="0" smtClean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函数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d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在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𝑧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处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作泰勒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𝑇𝑎𝑦𝑙𝑜𝑟</m:t>
                        </m:r>
                      </m:e>
                    </m:d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展开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419" y="1100723"/>
                <a:ext cx="8632190" cy="1727200"/>
              </a:xfrm>
              <a:prstGeom prst="rect">
                <a:avLst/>
              </a:prstGeom>
              <a:blipFill rotWithShape="1">
                <a:blip r:embed="rId1"/>
                <a:stretch>
                  <a:fillRect l="-5" t="-530" r="-760" b="1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1303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2</a:t>
            </a:r>
            <a:r>
              <a:rPr lang="en-US" altLang="zh-CN" kern="0" dirty="0" smtClean="0"/>
              <a:t>.2 </a:t>
            </a:r>
            <a:r>
              <a:rPr lang="zh-CN" altLang="en-US" kern="0" dirty="0" smtClean="0"/>
              <a:t>泰勒公式</a:t>
            </a:r>
            <a:endParaRPr lang="zh-CN" altLang="en-US" kern="0" dirty="0"/>
          </a:p>
        </p:txBody>
      </p:sp>
      <p:sp>
        <p:nvSpPr>
          <p:cNvPr id="2" name="文本框 1"/>
          <p:cNvSpPr txBox="1"/>
          <p:nvPr/>
        </p:nvSpPr>
        <p:spPr>
          <a:xfrm>
            <a:off x="4479866" y="5029200"/>
            <a:ext cx="1524000" cy="4298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200" dirty="0">
                <a:ea typeface="微软雅黑" panose="020B0503020204020204" charset="-122"/>
              </a:rPr>
              <a:t>二阶偏导</a:t>
            </a:r>
            <a:endParaRPr lang="zh-CN" altLang="en-US" sz="2200" dirty="0">
              <a:ea typeface="微软雅黑" panose="020B050302020402020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 flipV="1">
            <a:off x="4989830" y="4367546"/>
            <a:ext cx="0" cy="5334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-194402" y="2967996"/>
                <a:ext cx="9420726" cy="1381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)+⋯+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 smtClean="0"/>
              </a:p>
              <a:p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! 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2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zh-CN" altLang="en-US" sz="2200">
                        <a:latin typeface="Cambria Math" panose="02040503050406030204" pitchFamily="18" charset="0"/>
                      </a:rPr>
                      <m:t>+⋯</m:t>
                    </m:r>
                  </m:oMath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402" y="2967996"/>
                <a:ext cx="9420726" cy="1381760"/>
              </a:xfrm>
              <a:prstGeom prst="rect">
                <a:avLst/>
              </a:prstGeom>
              <a:blipFill rotWithShape="1">
                <a:blip r:embed="rId2"/>
                <a:stretch>
                  <a:fillRect l="1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10.11 </a:t>
            </a:r>
            <a:r>
              <a:rPr lang="zh-CN" altLang="en-US" kern="0" dirty="0"/>
              <a:t>选择</a:t>
            </a:r>
            <a:r>
              <a:rPr lang="en-US" altLang="zh-CN" kern="0" dirty="0"/>
              <a:t>1</a:t>
            </a:r>
            <a:r>
              <a:rPr lang="zh-CN" altLang="en-US" kern="0" dirty="0"/>
              <a:t>：</a:t>
            </a:r>
            <a:r>
              <a:rPr lang="en-US" altLang="zh-CN" kern="0" dirty="0" smtClean="0"/>
              <a:t>P</a:t>
            </a:r>
            <a:r>
              <a:rPr lang="en-US" altLang="zh-CN" kern="0" baseline="-25000" dirty="0" smtClean="0"/>
              <a:t>1</a:t>
            </a:r>
            <a:r>
              <a:rPr lang="en-US" altLang="zh-CN" kern="0" dirty="0" smtClean="0"/>
              <a:t>=I</a:t>
            </a:r>
            <a:endParaRPr lang="zh-CN" altLang="en-US" kern="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020505" y="992951"/>
          <a:ext cx="3810502" cy="818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name="Equation" r:id="rId1" imgW="53949600" imgH="11582400" progId="Equation.DSMT4">
                  <p:embed/>
                </p:oleObj>
              </mc:Choice>
              <mc:Fallback>
                <p:oleObj name="Equation" r:id="rId1" imgW="53949600" imgH="11582400" progId="Equation.DSMT4">
                  <p:embed/>
                  <p:pic>
                    <p:nvPicPr>
                      <p:cNvPr id="0" name="图片 84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20505" y="992951"/>
                        <a:ext cx="3810502" cy="818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04261" y="1972944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en-US" altLang="zh-CN" sz="2200" dirty="0"/>
              <a:t>L</a:t>
            </a:r>
            <a:r>
              <a:rPr lang="zh-CN" altLang="en-US" sz="2200" dirty="0"/>
              <a:t>和</a:t>
            </a:r>
            <a:r>
              <a:rPr lang="en-US" altLang="zh-CN" sz="2200" dirty="0"/>
              <a:t>U</a:t>
            </a:r>
            <a:r>
              <a:rPr lang="zh-CN" altLang="en-US" sz="2200" dirty="0"/>
              <a:t>四舍五入到小数点后四位</a:t>
            </a:r>
            <a:endParaRPr lang="en-US" altLang="zh-CN" sz="22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256088" y="2487613"/>
          <a:ext cx="33274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" name="Equation" r:id="rId3" imgW="51206400" imgH="11582400" progId="Equation.DSMT4">
                  <p:embed/>
                </p:oleObj>
              </mc:Choice>
              <mc:Fallback>
                <p:oleObj name="Equation" r:id="rId3" imgW="51206400" imgH="11582400" progId="Equation.DSMT4">
                  <p:embed/>
                  <p:pic>
                    <p:nvPicPr>
                      <p:cNvPr id="0" name="图片 84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6088" y="2487613"/>
                        <a:ext cx="332740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04261" y="3316652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向前回代</a:t>
            </a:r>
            <a:endParaRPr lang="en-US" altLang="zh-CN" sz="22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419600" y="3657600"/>
          <a:ext cx="3805101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" name="Equation" r:id="rId5" imgW="57607200" imgH="11582400" progId="Equation.DSMT4">
                  <p:embed/>
                </p:oleObj>
              </mc:Choice>
              <mc:Fallback>
                <p:oleObj name="Equation" r:id="rId5" imgW="57607200" imgH="11582400" progId="Equation.DSMT4">
                  <p:embed/>
                  <p:pic>
                    <p:nvPicPr>
                      <p:cNvPr id="0" name="图片 84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600" y="3657600"/>
                        <a:ext cx="3805101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804261" y="4546503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向后回代</a:t>
            </a:r>
            <a:endParaRPr lang="en-US" altLang="zh-CN" sz="22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419600" y="4876800"/>
          <a:ext cx="420816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" name="Equation" r:id="rId7" imgW="65836800" imgH="11582400" progId="Equation.DSMT4">
                  <p:embed/>
                </p:oleObj>
              </mc:Choice>
              <mc:Fallback>
                <p:oleObj name="Equation" r:id="rId7" imgW="65836800" imgH="11582400" progId="Equation.DSMT4">
                  <p:embed/>
                  <p:pic>
                    <p:nvPicPr>
                      <p:cNvPr id="0" name="图片 84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19600" y="4876800"/>
                        <a:ext cx="4208167" cy="73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1774556" y="5715432"/>
                <a:ext cx="82296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/>
                  <a:t>的误差为</a:t>
                </a:r>
                <a:r>
                  <a:rPr lang="en-US" altLang="zh-CN" sz="2200" dirty="0"/>
                  <a:t>100%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556" y="5715432"/>
                <a:ext cx="8229600" cy="338455"/>
              </a:xfrm>
              <a:prstGeom prst="rect">
                <a:avLst/>
              </a:prstGeom>
              <a:blipFill rotWithShape="1">
                <a:blip r:embed="rId9"/>
                <a:stretch>
                  <a:fillRect l="-4" t="-128" r="4" b="-1600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4343400" y="5638800"/>
                <a:ext cx="4953000" cy="4832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dirty="0">
                        <a:latin typeface="Cambria Math" panose="02040503050406030204" pitchFamily="18" charset="0"/>
                      </a:rPr>
                      <m:t>准确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</a:rPr>
                      <m:t>解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200" dirty="0"/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3400" y="5638800"/>
                <a:ext cx="4953000" cy="48323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10.12 </a:t>
            </a:r>
            <a:r>
              <a:rPr lang="zh-CN" altLang="en-US" kern="0" dirty="0"/>
              <a:t>选择</a:t>
            </a:r>
            <a:r>
              <a:rPr lang="en-US" altLang="zh-CN" kern="0" dirty="0"/>
              <a:t>2</a:t>
            </a:r>
            <a:r>
              <a:rPr lang="zh-CN" altLang="en-US" kern="0" dirty="0"/>
              <a:t>：行进行交换</a:t>
            </a:r>
            <a:endParaRPr lang="zh-CN" altLang="en-US" kern="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259063" y="1053198"/>
          <a:ext cx="3792936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" name="Equation" r:id="rId1" imgW="52120800" imgH="10972800" progId="Equation.DSMT4">
                  <p:embed/>
                </p:oleObj>
              </mc:Choice>
              <mc:Fallback>
                <p:oleObj name="Equation" r:id="rId1" imgW="52120800" imgH="10972800" progId="Equation.DSMT4">
                  <p:embed/>
                  <p:pic>
                    <p:nvPicPr>
                      <p:cNvPr id="0" name="图片 94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59063" y="1053198"/>
                        <a:ext cx="3792936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343400" y="2528305"/>
          <a:ext cx="308314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1" name="Equation" r:id="rId3" imgW="42367200" imgH="10972800" progId="Equation.DSMT4">
                  <p:embed/>
                </p:oleObj>
              </mc:Choice>
              <mc:Fallback>
                <p:oleObj name="Equation" r:id="rId3" imgW="42367200" imgH="10972800" progId="Equation.DSMT4">
                  <p:embed/>
                  <p:pic>
                    <p:nvPicPr>
                      <p:cNvPr id="0" name="图片 94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3400" y="2528305"/>
                        <a:ext cx="3083147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199532" y="3821485"/>
          <a:ext cx="3640115" cy="785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" name="Equation" r:id="rId5" imgW="53644800" imgH="11582400" progId="Equation.DSMT4">
                  <p:embed/>
                </p:oleObj>
              </mc:Choice>
              <mc:Fallback>
                <p:oleObj name="Equation" r:id="rId5" imgW="53644800" imgH="11582400" progId="Equation.DSMT4">
                  <p:embed/>
                  <p:pic>
                    <p:nvPicPr>
                      <p:cNvPr id="0" name="图片 943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9532" y="3821485"/>
                        <a:ext cx="3640115" cy="785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16980" y="5090953"/>
          <a:ext cx="3775488" cy="859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" name="Equation" r:id="rId7" imgW="50901600" imgH="11582400" progId="Equation.DSMT4">
                  <p:embed/>
                </p:oleObj>
              </mc:Choice>
              <mc:Fallback>
                <p:oleObj name="Equation" r:id="rId7" imgW="50901600" imgH="11582400" progId="Equation.DSMT4">
                  <p:embed/>
                  <p:pic>
                    <p:nvPicPr>
                      <p:cNvPr id="0" name="图片 943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6980" y="5090953"/>
                        <a:ext cx="3775488" cy="859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894160" y="2006770"/>
            <a:ext cx="4610744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en-US" altLang="zh-CN" sz="2200" dirty="0"/>
              <a:t>L</a:t>
            </a:r>
            <a:r>
              <a:rPr lang="zh-CN" altLang="en-US" sz="2200" dirty="0"/>
              <a:t>和</a:t>
            </a:r>
            <a:r>
              <a:rPr lang="en-US" altLang="zh-CN" sz="2200" dirty="0"/>
              <a:t>U</a:t>
            </a:r>
            <a:r>
              <a:rPr lang="zh-CN" altLang="en-US" sz="2200" dirty="0"/>
              <a:t>四舍五入到小数点后四位</a:t>
            </a:r>
            <a:endParaRPr lang="en-US" altLang="zh-CN" sz="2200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981200" y="3451809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向前回代</a:t>
            </a:r>
            <a:endParaRPr lang="en-US" altLang="zh-CN" sz="2200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981200" y="4680578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向后回代</a:t>
            </a:r>
            <a:endParaRPr lang="en-US" altLang="zh-CN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981200" y="6105105"/>
                <a:ext cx="8229600" cy="3600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/>
                  <a:t>的误差约为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dirty="0"/>
              </a:p>
            </p:txBody>
          </p:sp>
        </mc:Choice>
        <mc:Fallback>
          <p:sp>
            <p:nvSpPr>
              <p:cNvPr id="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6105105"/>
                <a:ext cx="8229600" cy="360045"/>
              </a:xfrm>
              <a:prstGeom prst="rect">
                <a:avLst/>
              </a:prstGeom>
              <a:blipFill rotWithShape="1">
                <a:blip r:embed="rId9"/>
                <a:stretch>
                  <a:fillRect t="-60" b="-911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5105400" y="6019800"/>
                <a:ext cx="4953000" cy="4832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dirty="0">
                        <a:latin typeface="Cambria Math" panose="02040503050406030204" pitchFamily="18" charset="0"/>
                      </a:rPr>
                      <m:t>准确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</a:rPr>
                      <m:t>解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200" dirty="0"/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6019800"/>
                <a:ext cx="4953000" cy="48323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10.13 </a:t>
            </a:r>
            <a:r>
              <a:rPr lang="zh-CN" altLang="en-US" kern="0" dirty="0"/>
              <a:t>结论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057400" y="1371600"/>
                <a:ext cx="7924800" cy="2799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不同置换矩阵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/>
                  <a:t>，算法可能导致产生不同的误差的结果；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由于数值存储存在误差</a:t>
                </a:r>
                <a:r>
                  <a:rPr lang="en-US" altLang="zh-CN" sz="2200" dirty="0" smtClean="0"/>
                  <a:t>:</a:t>
                </a:r>
                <a:endParaRPr lang="en-US" altLang="zh-CN" sz="2200" dirty="0" smtClean="0"/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/>
                  <a:t> </a:t>
                </a:r>
                <a:r>
                  <a:rPr lang="en-US" altLang="zh-CN" sz="2200" dirty="0" smtClean="0"/>
                  <a:t>    </a:t>
                </a:r>
                <a:r>
                  <a:rPr lang="zh-CN" altLang="en-US" sz="2200" dirty="0" smtClean="0"/>
                  <a:t>第一</a:t>
                </a:r>
                <a:r>
                  <a:rPr lang="zh-CN" altLang="en-US" sz="2200" dirty="0"/>
                  <a:t>种</a:t>
                </a:r>
                <a:r>
                  <a:rPr lang="en-US" altLang="zh-CN" sz="2200" dirty="0" smtClean="0"/>
                  <a:t>P</a:t>
                </a:r>
                <a:r>
                  <a:rPr lang="en-US" altLang="zh-CN" sz="2200" baseline="-25000" dirty="0" smtClean="0"/>
                  <a:t>1</a:t>
                </a:r>
                <a:r>
                  <a:rPr lang="zh-CN" altLang="en-US" sz="2200" dirty="0" smtClean="0"/>
                  <a:t>行交换，算法不稳定；</a:t>
                </a:r>
                <a:endParaRPr lang="en-US" altLang="zh-CN" sz="2200" dirty="0" smtClean="0"/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/>
                  <a:t> </a:t>
                </a:r>
                <a:r>
                  <a:rPr lang="en-US" altLang="zh-CN" sz="2200" dirty="0" smtClean="0"/>
                  <a:t>    </a:t>
                </a:r>
                <a:r>
                  <a:rPr lang="zh-CN" altLang="en-US" sz="2200" dirty="0" smtClean="0"/>
                  <a:t>第二种</a:t>
                </a:r>
                <a:r>
                  <a:rPr lang="en-US" altLang="zh-CN" sz="2200" dirty="0" smtClean="0"/>
                  <a:t>P</a:t>
                </a:r>
                <a:r>
                  <a:rPr lang="en-US" altLang="zh-CN" sz="2200" baseline="-25000" dirty="0" smtClean="0"/>
                  <a:t>2</a:t>
                </a:r>
                <a:r>
                  <a:rPr lang="zh-CN" altLang="en-US" sz="2200" dirty="0"/>
                  <a:t>行交换，算法是</a:t>
                </a:r>
                <a:r>
                  <a:rPr lang="zh-CN" altLang="en-US" sz="2200" dirty="0" smtClean="0"/>
                  <a:t>稳定得到 “</a:t>
                </a:r>
                <a:r>
                  <a:rPr lang="zh-CN" altLang="en-US" sz="2200" dirty="0"/>
                  <a:t>准确</a:t>
                </a:r>
                <a:r>
                  <a:rPr lang="zh-CN" altLang="en-US" sz="2200" dirty="0" smtClean="0"/>
                  <a:t>”近似解；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在数值分析中</a:t>
                </a:r>
                <a:r>
                  <a:rPr lang="zh-CN" altLang="en-US" sz="2200" dirty="0" smtClean="0"/>
                  <a:t>，一些</a:t>
                </a:r>
                <a:r>
                  <a:rPr lang="zh-CN" altLang="en-US" sz="2200" dirty="0"/>
                  <a:t>比较简单的规则去挑选置换矩阵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，使得算法结果比较稳定。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371600"/>
                <a:ext cx="7924800" cy="2799715"/>
              </a:xfrm>
              <a:prstGeom prst="rect">
                <a:avLst/>
              </a:prstGeom>
              <a:blipFill rotWithShape="1">
                <a:blip r:embed="rId1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743200" y="4572000"/>
          <a:ext cx="2666666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8" name="Equation" r:id="rId2" imgW="30784800" imgH="11582400" progId="Equation.DSMT4">
                  <p:embed/>
                </p:oleObj>
              </mc:Choice>
              <mc:Fallback>
                <p:oleObj name="Equation" r:id="rId2" imgW="30784800" imgH="11582400" progId="Equation.DSMT4">
                  <p:embed/>
                  <p:pic>
                    <p:nvPicPr>
                      <p:cNvPr id="0" name="图片 2053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43200" y="4572000"/>
                        <a:ext cx="2666666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867400" y="4572000"/>
          <a:ext cx="2666666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9" name="Equation" r:id="rId4" imgW="30784800" imgH="11582400" progId="Equation.DSMT4">
                  <p:embed/>
                </p:oleObj>
              </mc:Choice>
              <mc:Fallback>
                <p:oleObj name="Equation" r:id="rId4" imgW="30784800" imgH="11582400" progId="Equation.DSMT4">
                  <p:embed/>
                  <p:pic>
                    <p:nvPicPr>
                      <p:cNvPr id="0" name="图片 2053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400" y="4572000"/>
                        <a:ext cx="2666666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7315200" y="4572000"/>
                <a:ext cx="3017520" cy="1545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𝑟𝑟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𝑟𝑛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572000"/>
                <a:ext cx="3017520" cy="15455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4648200" y="4648200"/>
                <a:ext cx="2813685" cy="1437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648200"/>
                <a:ext cx="2813685" cy="143764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1143000" y="4648200"/>
                <a:ext cx="4072180" cy="1424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𝑟𝑛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648200"/>
                <a:ext cx="4072180" cy="1424940"/>
              </a:xfrm>
              <a:prstGeom prst="rect">
                <a:avLst/>
              </a:prstGeom>
              <a:blipFill rotWithShape="1">
                <a:blip r:embed="rId3"/>
                <a:stretch>
                  <a:fillRect r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2438400" y="2557780"/>
            <a:ext cx="306070" cy="5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5943600" y="2405380"/>
            <a:ext cx="306070" cy="5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4" name="AutoShape 12"/>
          <p:cNvSpPr>
            <a:spLocks noChangeArrowheads="1"/>
          </p:cNvSpPr>
          <p:nvPr/>
        </p:nvSpPr>
        <p:spPr bwMode="auto">
          <a:xfrm>
            <a:off x="7924800" y="2666007"/>
            <a:ext cx="2438400" cy="1000475"/>
          </a:xfrm>
          <a:prstGeom prst="wedgeEllipseCallout">
            <a:avLst>
              <a:gd name="adj1" fmla="val -37637"/>
              <a:gd name="adj2" fmla="val -63088"/>
            </a:avLst>
          </a:prstGeom>
          <a:noFill/>
          <a:ln w="31750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lt"/>
                <a:ea typeface="+mn-ea"/>
              </a:rPr>
              <a:t>仍有可能为小主元做除数</a:t>
            </a:r>
            <a:endParaRPr lang="zh-CN" altLang="en-US" sz="2000" dirty="0">
              <a:latin typeface="+mn-lt"/>
              <a:ea typeface="+mn-ea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10.9 LU</a:t>
            </a:r>
            <a:r>
              <a:rPr lang="zh-CN" altLang="en-US" kern="0" dirty="0"/>
              <a:t>分解</a:t>
            </a:r>
            <a:r>
              <a:rPr lang="en-US" altLang="zh-CN" kern="0" dirty="0" smtClean="0"/>
              <a:t>(</a:t>
            </a:r>
            <a:r>
              <a:rPr lang="zh-CN" altLang="en-US" kern="0" dirty="0" smtClean="0"/>
              <a:t>选主元</a:t>
            </a:r>
            <a:r>
              <a:rPr lang="en-US" altLang="zh-CN" kern="0" dirty="0"/>
              <a:t>)</a:t>
            </a:r>
            <a:endParaRPr lang="zh-CN" altLang="en-US" kern="0" dirty="0"/>
          </a:p>
        </p:txBody>
      </p:sp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2057400" y="5377180"/>
            <a:ext cx="306070" cy="52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 flipV="1">
            <a:off x="2209800" y="4738053"/>
            <a:ext cx="2438400" cy="369570"/>
          </a:xfrm>
          <a:prstGeom prst="line">
            <a:avLst/>
          </a:prstGeom>
          <a:noFill/>
          <a:ln w="31750">
            <a:solidFill>
              <a:srgbClr val="92D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7772400" y="4768215"/>
            <a:ext cx="2209800" cy="369570"/>
          </a:xfrm>
          <a:prstGeom prst="line">
            <a:avLst/>
          </a:prstGeom>
          <a:noFill/>
          <a:ln w="31750">
            <a:solidFill>
              <a:srgbClr val="92D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4" name="Line 12"/>
          <p:cNvSpPr>
            <a:spLocks noChangeShapeType="1"/>
          </p:cNvSpPr>
          <p:nvPr/>
        </p:nvSpPr>
        <p:spPr bwMode="auto">
          <a:xfrm flipV="1">
            <a:off x="5486400" y="5149215"/>
            <a:ext cx="0" cy="36957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5" name="Line 12"/>
          <p:cNvSpPr>
            <a:spLocks noChangeShapeType="1"/>
          </p:cNvSpPr>
          <p:nvPr/>
        </p:nvSpPr>
        <p:spPr bwMode="auto">
          <a:xfrm>
            <a:off x="3276600" y="5911215"/>
            <a:ext cx="1295400" cy="369570"/>
          </a:xfrm>
          <a:prstGeom prst="line">
            <a:avLst/>
          </a:prstGeom>
          <a:noFill/>
          <a:ln w="31750">
            <a:solidFill>
              <a:srgbClr val="92D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6" name="Line 12"/>
          <p:cNvSpPr>
            <a:spLocks noChangeShapeType="1"/>
          </p:cNvSpPr>
          <p:nvPr/>
        </p:nvSpPr>
        <p:spPr bwMode="auto">
          <a:xfrm flipV="1">
            <a:off x="9144000" y="4806315"/>
            <a:ext cx="0" cy="36957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 flipV="1">
            <a:off x="2590800" y="5149215"/>
            <a:ext cx="0" cy="36957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8" name="Line 11"/>
          <p:cNvSpPr>
            <a:spLocks noChangeShapeType="1"/>
          </p:cNvSpPr>
          <p:nvPr/>
        </p:nvSpPr>
        <p:spPr bwMode="auto">
          <a:xfrm flipV="1">
            <a:off x="3276600" y="5301615"/>
            <a:ext cx="1371600" cy="369570"/>
          </a:xfrm>
          <a:prstGeom prst="line">
            <a:avLst/>
          </a:prstGeom>
          <a:noFill/>
          <a:ln w="31750">
            <a:solidFill>
              <a:srgbClr val="92D05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59" name="Line 12"/>
          <p:cNvSpPr>
            <a:spLocks noChangeShapeType="1"/>
          </p:cNvSpPr>
          <p:nvPr/>
        </p:nvSpPr>
        <p:spPr bwMode="auto">
          <a:xfrm flipV="1">
            <a:off x="3657600" y="5454015"/>
            <a:ext cx="0" cy="36957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0" name="Line 12"/>
          <p:cNvSpPr>
            <a:spLocks noChangeShapeType="1"/>
          </p:cNvSpPr>
          <p:nvPr/>
        </p:nvSpPr>
        <p:spPr bwMode="auto">
          <a:xfrm>
            <a:off x="5181600" y="5301615"/>
            <a:ext cx="1219200" cy="369570"/>
          </a:xfrm>
          <a:prstGeom prst="line">
            <a:avLst/>
          </a:prstGeom>
          <a:noFill/>
          <a:ln w="31750">
            <a:solidFill>
              <a:srgbClr val="92D05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61" name="Line 12"/>
          <p:cNvSpPr>
            <a:spLocks noChangeShapeType="1"/>
          </p:cNvSpPr>
          <p:nvPr/>
        </p:nvSpPr>
        <p:spPr bwMode="auto">
          <a:xfrm>
            <a:off x="5181600" y="5911215"/>
            <a:ext cx="1219200" cy="369570"/>
          </a:xfrm>
          <a:prstGeom prst="line">
            <a:avLst/>
          </a:prstGeom>
          <a:noFill/>
          <a:ln w="31750">
            <a:solidFill>
              <a:srgbClr val="92D050"/>
            </a:solidFill>
            <a:prstDash val="sys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657600" y="4038600"/>
                <a:ext cx="4224655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200" dirty="0">
                        <a:latin typeface="Cambria Math" panose="02040503050406030204" pitchFamily="18" charset="0"/>
                      </a:rPr>
                      <m:t>选择使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/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/>
                            </m:ctrlPr>
                          </m:sSub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𝑟𝑟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/>
                  <a:t>最大行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/>
                  <a:t>与第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200" dirty="0"/>
                  <a:t>行互换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038600"/>
                <a:ext cx="4224655" cy="5543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5177318" y="5109681"/>
            <a:ext cx="766281" cy="986319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1981200" y="1066800"/>
            <a:ext cx="8229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en-US" altLang="zh-CN" sz="2200" b="1" dirty="0"/>
              <a:t>LU</a:t>
            </a:r>
            <a:r>
              <a:rPr lang="zh-CN" altLang="en-US" sz="2200" b="1" dirty="0"/>
              <a:t>分解反复用到公式</a:t>
            </a:r>
            <a:endParaRPr lang="en-US" altLang="zh-CN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362200" y="1524000"/>
                <a:ext cx="3081655" cy="1148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𝑟𝑗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𝑟𝑗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𝑟𝑘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524000"/>
                <a:ext cx="3081655" cy="11480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172200" y="1676400"/>
                <a:ext cx="3139440" cy="947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𝑖𝑟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grow m:val="on"/>
                              <m:limLoc m:val="undOvr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𝑘𝑟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676400"/>
                <a:ext cx="3139440" cy="9474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191000" y="2971800"/>
                <a:ext cx="3119755" cy="1148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𝑟𝑘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971800"/>
                <a:ext cx="3119755" cy="11480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79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4" grpId="0" bldLvl="0" animBg="1" autoUpdateAnimBg="0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5" grpId="0"/>
      <p:bldP spid="3" grpId="0" bldLvl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10.14 </a:t>
            </a:r>
            <a:r>
              <a:rPr lang="zh-CN" altLang="en-US" kern="0" dirty="0"/>
              <a:t>稀疏线性方程组</a:t>
            </a:r>
            <a:endParaRPr lang="zh-CN" altLang="en-US" kern="0" dirty="0"/>
          </a:p>
        </p:txBody>
      </p:sp>
      <p:sp>
        <p:nvSpPr>
          <p:cNvPr id="3" name="文本框 2"/>
          <p:cNvSpPr txBox="1"/>
          <p:nvPr/>
        </p:nvSpPr>
        <p:spPr>
          <a:xfrm>
            <a:off x="1981200" y="1219200"/>
            <a:ext cx="7772400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如果矩阵</a:t>
            </a:r>
            <a:r>
              <a:rPr lang="en-US" altLang="zh-CN" sz="2200" dirty="0"/>
              <a:t>A</a:t>
            </a:r>
            <a:r>
              <a:rPr lang="zh-CN" altLang="en-US" sz="2200" dirty="0"/>
              <a:t>是系稀疏矩阵，则它一般可以被分解为</a:t>
            </a:r>
            <a:endParaRPr lang="en-US" altLang="zh-CN" sz="22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800600" y="1828800"/>
          <a:ext cx="1364476" cy="43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Equation" r:id="rId1" imgW="17373600" imgH="5486400" progId="Equation.DSMT4">
                  <p:embed/>
                </p:oleObj>
              </mc:Choice>
              <mc:Fallback>
                <p:oleObj name="Equation" r:id="rId1" imgW="17373600" imgH="5486400" progId="Equation.DSMT4">
                  <p:embed/>
                  <p:pic>
                    <p:nvPicPr>
                      <p:cNvPr id="0" name="图片 102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00600" y="1828800"/>
                        <a:ext cx="1364476" cy="43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057400" y="2819400"/>
                <a:ext cx="7772400" cy="2046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都为置换矩阵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对矩阵</a:t>
                </a:r>
                <a:r>
                  <a:rPr lang="en-US" altLang="zh-CN" sz="2200" dirty="0"/>
                  <a:t>A</a:t>
                </a:r>
                <a:r>
                  <a:rPr lang="zh-CN" altLang="en-US" sz="2200" dirty="0"/>
                  <a:t>进行行变换和列变换得到：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𝐴</m:t>
                    </m:r>
                    <m:sSubSup>
                      <m:sSub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然后进行分解：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𝐿𝑈</m:t>
                    </m:r>
                  </m:oMath>
                </a14:m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的选择会影响</a:t>
                </a:r>
                <a:r>
                  <a:rPr lang="en-US" altLang="zh-CN" sz="2200" dirty="0"/>
                  <a:t>L</a:t>
                </a:r>
                <a:r>
                  <a:rPr lang="zh-CN" altLang="en-US" sz="2200" dirty="0"/>
                  <a:t>和</a:t>
                </a:r>
                <a:r>
                  <a:rPr lang="en-US" altLang="zh-CN" sz="2200" dirty="0"/>
                  <a:t>U</a:t>
                </a:r>
                <a:r>
                  <a:rPr lang="zh-CN" altLang="en-US" sz="2200" dirty="0"/>
                  <a:t>的稀疏度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819400"/>
                <a:ext cx="7772400" cy="2046605"/>
              </a:xfrm>
              <a:prstGeom prst="rect">
                <a:avLst/>
              </a:prstGeom>
              <a:blipFill rotWithShape="1">
                <a:blip r:embed="rId3"/>
                <a:stretch>
                  <a:fillRect b="-8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11.1</a:t>
            </a:r>
            <a:r>
              <a:rPr lang="zh-CN" altLang="en-US" dirty="0"/>
              <a:t>测量问题</a:t>
            </a:r>
            <a:r>
              <a:rPr lang="en-US" altLang="zh-CN" dirty="0"/>
              <a:t>     </a:t>
            </a:r>
            <a:r>
              <a:rPr lang="zh-CN" altLang="en-US" dirty="0" smtClean="0">
                <a:sym typeface="+mn-ea"/>
              </a:rPr>
              <a:t>最小二乘法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590800" y="1828800"/>
          <a:ext cx="5867400" cy="2036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6" name="Equation" r:id="rId1" imgW="80772000" imgH="28041600" progId="Equation.DSMT4">
                  <p:embed/>
                </p:oleObj>
              </mc:Choice>
              <mc:Fallback>
                <p:oleObj name="Equation" r:id="rId1" imgW="80772000" imgH="28041600" progId="Equation.DSMT4">
                  <p:embed/>
                  <p:pic>
                    <p:nvPicPr>
                      <p:cNvPr id="0" name="图片 175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0800" y="1828800"/>
                        <a:ext cx="5867400" cy="2036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2514600" y="3886200"/>
            <a:ext cx="6583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微软雅黑" panose="020B0503020204020204" charset="-122"/>
              </a:rPr>
              <a:t>由于测量</a:t>
            </a:r>
            <a:r>
              <a:rPr lang="zh-CN" altLang="en-US" dirty="0">
                <a:ea typeface="微软雅黑" panose="020B0503020204020204" charset="-122"/>
              </a:rPr>
              <a:t>存在</a:t>
            </a:r>
            <a:r>
              <a:rPr lang="zh-CN" altLang="en-US" dirty="0" smtClean="0">
                <a:ea typeface="微软雅黑" panose="020B0503020204020204" charset="-122"/>
              </a:rPr>
              <a:t>误差，方程组之间相互矛盾，该超</a:t>
            </a:r>
            <a:r>
              <a:rPr lang="zh-CN" altLang="en-US" dirty="0">
                <a:ea typeface="微软雅黑" panose="020B0503020204020204" charset="-122"/>
              </a:rPr>
              <a:t>定方程组无</a:t>
            </a:r>
            <a:r>
              <a:rPr lang="zh-CN" altLang="en-US" dirty="0" smtClean="0">
                <a:ea typeface="微软雅黑" panose="020B0503020204020204" charset="-122"/>
              </a:rPr>
              <a:t>解。</a:t>
            </a:r>
            <a:endParaRPr lang="zh-CN" altLang="en-US" dirty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 txBox="1"/>
              <p:nvPr/>
            </p:nvSpPr>
            <p:spPr bwMode="auto">
              <a:xfrm>
                <a:off x="1981200" y="4419600"/>
                <a:ext cx="7924800" cy="91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dirty="0" smtClean="0"/>
                  <a:t>解决方案：寻找</a:t>
                </a:r>
                <a:r>
                  <a:rPr lang="zh-CN" altLang="en-US" sz="2200" b="0" dirty="0"/>
                  <a:t>该方程组</a:t>
                </a:r>
                <a:r>
                  <a:rPr lang="zh-CN" altLang="en-US" sz="2200" b="0" dirty="0" smtClean="0"/>
                  <a:t>的近似解，并尽可能逼近方程组的目标</a:t>
                </a:r>
                <a:r>
                  <a:rPr lang="en-US" altLang="zh-CN" sz="2200" b="0" dirty="0" smtClean="0">
                    <a:solidFill>
                      <a:srgbClr val="FF0000"/>
                    </a:solidFill>
                  </a:rPr>
                  <a:t>b</a:t>
                </a:r>
                <a:r>
                  <a:rPr lang="en-US" altLang="zh-CN" sz="2200" b="0" dirty="0" smtClean="0"/>
                  <a:t>, </a:t>
                </a:r>
                <a:r>
                  <a:rPr lang="zh-CN" altLang="en-US" sz="2200" b="0" dirty="0" smtClean="0"/>
                  <a:t>即</a:t>
                </a:r>
                <a:r>
                  <a:rPr lang="zh-CN" altLang="en-US" sz="2000" b="0" dirty="0"/>
                  <a:t>残差</a:t>
                </a:r>
                <a:r>
                  <a:rPr lang="zh-CN" altLang="en-US" sz="2000" b="0" dirty="0" smtClean="0"/>
                  <a:t>向量</a:t>
                </a:r>
                <a14:m>
                  <m:oMath xmlns:m="http://schemas.openxmlformats.org/officeDocument/2006/math"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b="0" dirty="0" smtClean="0"/>
                  <a:t>某种度量下尽可能小：</a:t>
                </a:r>
                <a:endParaRPr lang="zh-CN" altLang="en-US" sz="2200" b="0" dirty="0"/>
              </a:p>
              <a:p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4419600"/>
                <a:ext cx="7924800" cy="914400"/>
              </a:xfrm>
              <a:prstGeom prst="rect">
                <a:avLst/>
              </a:prstGeom>
              <a:blipFill rotWithShape="1">
                <a:blip r:embed="rId3"/>
                <a:stretch>
                  <a:fillRect b="-1325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495800" y="5334000"/>
          <a:ext cx="23590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7" name="Equation" r:id="rId4" imgW="28956000" imgH="7620000" progId="Equation.DSMT4">
                  <p:embed/>
                </p:oleObj>
              </mc:Choice>
              <mc:Fallback>
                <p:oleObj name="Equation" r:id="rId4" imgW="28956000" imgH="7620000" progId="Equation.DSMT4">
                  <p:embed/>
                  <p:pic>
                    <p:nvPicPr>
                      <p:cNvPr id="0" name="图片 175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5800" y="5334000"/>
                        <a:ext cx="23590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4800600" y="6019800"/>
            <a:ext cx="21386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rgbClr val="FF0000"/>
                </a:solidFill>
                <a:latin typeface="Calibri" panose="020F0502020204030204" charset="0"/>
              </a:rPr>
              <a:t>最小二乘法问题</a:t>
            </a:r>
            <a:endParaRPr lang="zh-CN" altLang="en-US" sz="2200" dirty="0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419600" y="5334000"/>
            <a:ext cx="2590800" cy="609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7086600" y="5410200"/>
                <a:ext cx="2132330" cy="44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范数度量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  <a:latin typeface="Calibri" panose="020F0502020204030204" charset="0"/>
                  </a:rPr>
                  <a:t>残差</a:t>
                </a:r>
                <a:endParaRPr lang="zh-CN" altLang="en-US" sz="2200" dirty="0">
                  <a:solidFill>
                    <a:srgbClr val="FF0000"/>
                  </a:solidFill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5410200"/>
                <a:ext cx="2132330" cy="4451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ldLvl="0" animBg="1"/>
      <p:bldP spid="1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11.2 </a:t>
            </a:r>
            <a:r>
              <a:rPr lang="zh-CN" altLang="en-US" kern="0" dirty="0" smtClean="0"/>
              <a:t>最小二乘法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981200" y="990600"/>
                <a:ext cx="6609080" cy="504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kern="0" dirty="0" smtClean="0"/>
                  <a:t>给定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kern="0" dirty="0">
                        <a:latin typeface="Calibri" panose="020F0502020204030204" charset="0"/>
                      </a:rPr>
                      <m:t>A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200" ker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200" kern="0" dirty="0">
                    <a:latin typeface="Calibri" panose="020F0502020204030204" charset="0"/>
                  </a:rPr>
                  <a:t>,</a:t>
                </a:r>
                <a:r>
                  <a:rPr lang="zh-CN" altLang="en-US" sz="2200" kern="0" dirty="0">
                    <a:latin typeface="Calibri" panose="020F0502020204030204" charset="0"/>
                  </a:rPr>
                  <a:t>求解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让目标函数最小：</a:t>
                </a:r>
                <a:endParaRPr lang="en-US" altLang="zh-CN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990600"/>
                <a:ext cx="6609080" cy="5041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514600" y="1447800"/>
          <a:ext cx="58848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2" name="Equation" r:id="rId2" imgW="72237600" imgH="12496800" progId="Equation.DSMT4">
                  <p:embed/>
                </p:oleObj>
              </mc:Choice>
              <mc:Fallback>
                <p:oleObj name="Equation" r:id="rId2" imgW="72237600" imgH="12496800" progId="Equation.DSMT4">
                  <p:embed/>
                  <p:pic>
                    <p:nvPicPr>
                      <p:cNvPr id="0" name="图片 1853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4600" y="1447800"/>
                        <a:ext cx="5884863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352800" y="3352800"/>
          <a:ext cx="3605212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3" name="Equation" r:id="rId4" imgW="43891200" imgH="6705600" progId="Equation.DSMT4">
                  <p:embed/>
                </p:oleObj>
              </mc:Choice>
              <mc:Fallback>
                <p:oleObj name="Equation" r:id="rId4" imgW="43891200" imgH="6705600" progId="Equation.DSMT4">
                  <p:embed/>
                  <p:pic>
                    <p:nvPicPr>
                      <p:cNvPr id="0" name="图片 1853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2800" y="3352800"/>
                        <a:ext cx="3605212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内容占位符 2"/>
              <p:cNvSpPr txBox="1"/>
              <p:nvPr/>
            </p:nvSpPr>
            <p:spPr>
              <a:xfrm>
                <a:off x="2133600" y="2667000"/>
                <a:ext cx="51816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dirty="0" smtClean="0"/>
                  <a:t>则最小二乘法</a:t>
                </a:r>
                <a:r>
                  <a:rPr lang="zh-CN" altLang="en-US" sz="2200" b="0" dirty="0"/>
                  <a:t>的解为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dirty="0" smtClean="0"/>
                  <a:t>，满足：</a:t>
                </a:r>
                <a:endParaRPr lang="en-US" altLang="zh-CN" sz="2200" b="0" dirty="0"/>
              </a:p>
            </p:txBody>
          </p:sp>
        </mc:Choice>
        <mc:Fallback>
          <p:sp>
            <p:nvSpPr>
              <p:cNvPr id="1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667000"/>
                <a:ext cx="5181600" cy="457200"/>
              </a:xfrm>
              <a:prstGeom prst="rect">
                <a:avLst/>
              </a:prstGeom>
              <a:blipFill rotWithShape="1">
                <a:blip r:embed="rId6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2"/>
              <p:cNvSpPr txBox="1"/>
              <p:nvPr/>
            </p:nvSpPr>
            <p:spPr>
              <a:xfrm>
                <a:off x="2133600" y="4114800"/>
                <a:ext cx="7896225" cy="838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当残差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trlP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时</a:t>
                </a:r>
                <a:r>
                  <a:rPr lang="zh-CN" altLang="en-US" sz="2200" b="0" kern="0" dirty="0" smtClean="0"/>
                  <a:t>，则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kern="0" dirty="0"/>
                  <a:t>是线性方程组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b="0" kern="0" dirty="0"/>
                  <a:t>的</a:t>
                </a:r>
                <a:r>
                  <a:rPr lang="zh-CN" altLang="en-US" sz="2200" b="0" kern="0" dirty="0" smtClean="0"/>
                  <a:t>解；</a:t>
                </a:r>
                <a:endParaRPr lang="en-US" altLang="zh-CN" sz="2200" b="0" kern="0" dirty="0" smtClean="0"/>
              </a:p>
              <a:p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否则</a:t>
                </a:r>
                <a:r>
                  <a:rPr lang="zh-CN" altLang="en-US" sz="2200" b="0" kern="0" dirty="0" smtClean="0"/>
                  <a:t>其为</a:t>
                </a:r>
                <a:r>
                  <a:rPr lang="zh-CN" altLang="en-US" sz="2200" b="0" kern="0" dirty="0"/>
                  <a:t>误差</a:t>
                </a:r>
                <a:r>
                  <a:rPr lang="zh-CN" altLang="en-US" sz="2200" b="0" kern="0" dirty="0" smtClean="0"/>
                  <a:t>最小平方和下方程组的近似解。</a:t>
                </a:r>
                <a:endParaRPr lang="en-US" altLang="zh-CN" sz="2200" b="0" kern="0" dirty="0" smtClean="0"/>
              </a:p>
              <a:p>
                <a:endParaRPr lang="zh-CN" altLang="en-US" sz="1800" b="0" kern="0" dirty="0"/>
              </a:p>
            </p:txBody>
          </p:sp>
        </mc:Choice>
        <mc:Fallback>
          <p:sp>
            <p:nvSpPr>
              <p:cNvPr id="1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114800"/>
                <a:ext cx="7896225" cy="838200"/>
              </a:xfrm>
              <a:prstGeom prst="rect">
                <a:avLst/>
              </a:prstGeom>
              <a:blipFill rotWithShape="1">
                <a:blip r:embed="rId7"/>
                <a:stretch>
                  <a:fillRect b="-39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11.3</a:t>
            </a:r>
            <a:r>
              <a:rPr lang="en-US" altLang="zh-CN" kern="0" dirty="0"/>
              <a:t>	 </a:t>
            </a:r>
            <a:r>
              <a:rPr lang="zh-CN" altLang="en-US" kern="0" dirty="0" smtClean="0"/>
              <a:t>列向量空间的意义</a:t>
            </a:r>
            <a:endParaRPr lang="zh-CN" altLang="en-US" kern="0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826598" y="2909941"/>
            <a:ext cx="7896225" cy="5190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endParaRPr lang="en-US" altLang="zh-CN" sz="1800" b="0" kern="0" dirty="0"/>
          </a:p>
          <a:p>
            <a:endParaRPr lang="zh-CN" altLang="en-US" sz="1800" b="0" kern="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895600" y="1676400"/>
          <a:ext cx="22082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" name="Equation" r:id="rId1" imgW="30175200" imgH="8229600" progId="Equation.DSMT4">
                  <p:embed/>
                </p:oleObj>
              </mc:Choice>
              <mc:Fallback>
                <p:oleObj name="Equation" r:id="rId1" imgW="30175200" imgH="8229600" progId="Equation.DSMT4">
                  <p:embed/>
                  <p:pic>
                    <p:nvPicPr>
                      <p:cNvPr id="0" name="图片 62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5600" y="1676400"/>
                        <a:ext cx="2208212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1828800" y="1066800"/>
                <a:ext cx="7896225" cy="51905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b="0" kern="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的列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的</a:t>
                </a:r>
                <a:r>
                  <a:rPr lang="zh-CN" altLang="en-US" sz="2200" b="0" kern="0" dirty="0" smtClean="0"/>
                  <a:t>最小二乘法问题</a:t>
                </a:r>
                <a:endParaRPr lang="en-US" altLang="zh-CN" sz="1800" b="0" kern="0" dirty="0"/>
              </a:p>
              <a:p>
                <a:pPr marL="0" indent="0">
                  <a:buNone/>
                </a:pPr>
                <a:endParaRPr lang="en-US" altLang="zh-CN" sz="1800" b="0" kern="0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066800"/>
                <a:ext cx="7896225" cy="519059"/>
              </a:xfrm>
              <a:prstGeom prst="rect">
                <a:avLst/>
              </a:prstGeom>
              <a:blipFill rotWithShape="1">
                <a:blip r:embed="rId3"/>
                <a:stretch>
                  <a:fillRect b="-47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/>
              <p:cNvSpPr txBox="1"/>
              <p:nvPr/>
            </p:nvSpPr>
            <p:spPr>
              <a:xfrm>
                <a:off x="2819400" y="5029200"/>
                <a:ext cx="6248400" cy="91104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200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200" i="1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b="0" kern="0" dirty="0"/>
                  <a:t>range(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200" b="0" kern="0" dirty="0"/>
                  <a:t>)</a:t>
                </a:r>
                <a:r>
                  <a:rPr lang="zh-CN" altLang="en-US" sz="2200" b="0" kern="0" dirty="0"/>
                  <a:t>中最接近</a:t>
                </a:r>
                <a:r>
                  <a:rPr lang="en-US" altLang="zh-CN" sz="2200" b="0" kern="0" dirty="0"/>
                  <a:t>b</a:t>
                </a:r>
                <a:r>
                  <a:rPr lang="zh-CN" altLang="en-US" sz="2200" b="0" kern="0" dirty="0"/>
                  <a:t>的向量</a:t>
                </a:r>
                <a:endParaRPr lang="en-US" altLang="zh-CN" sz="2200" b="0" kern="0" dirty="0"/>
              </a:p>
              <a:p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200" b="0" kern="0" dirty="0" smtClean="0"/>
                  <a:t>-b</a:t>
                </a:r>
                <a:r>
                  <a:rPr lang="zh-CN" altLang="en-US" sz="2200" b="0" kern="0" dirty="0" smtClean="0"/>
                  <a:t>正交</a:t>
                </a:r>
                <a:r>
                  <a:rPr lang="en-US" altLang="zh-CN" sz="2200" b="0" kern="0" dirty="0" smtClean="0"/>
                  <a:t>(</a:t>
                </a:r>
                <a:r>
                  <a:rPr lang="zh-CN" altLang="en-US" sz="2200" b="0" kern="0" dirty="0" smtClean="0"/>
                  <a:t>垂直</a:t>
                </a:r>
                <a:r>
                  <a:rPr lang="en-US" altLang="zh-CN" sz="2200" b="0" kern="0" dirty="0" smtClean="0"/>
                  <a:t>)</a:t>
                </a:r>
                <a:r>
                  <a:rPr lang="zh-CN" altLang="en-US" sz="2200" b="0" kern="0" dirty="0" smtClean="0"/>
                  <a:t>于值域空间</a:t>
                </a:r>
                <a:r>
                  <a:rPr lang="en-US" altLang="zh-CN" sz="2200" b="0" kern="0" dirty="0" smtClean="0"/>
                  <a:t>range(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200" b="0" kern="0" dirty="0" smtClean="0"/>
                  <a:t>)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5029200"/>
                <a:ext cx="6248400" cy="911040"/>
              </a:xfrm>
              <a:prstGeom prst="rect">
                <a:avLst/>
              </a:prstGeom>
              <a:blipFill rotWithShape="1">
                <a:blip r:embed="rId4"/>
                <a:stretch>
                  <a:fillRect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600" y="2209800"/>
            <a:ext cx="7391400" cy="2627533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791200" y="1447800"/>
          <a:ext cx="269716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" name="Equation" r:id="rId6" imgW="36880800" imgH="12801600" progId="Equation.DSMT4">
                  <p:embed/>
                </p:oleObj>
              </mc:Choice>
              <mc:Fallback>
                <p:oleObj name="Equation" r:id="rId6" imgW="36880800" imgH="12801600" progId="Equation.DSMT4">
                  <p:embed/>
                  <p:pic>
                    <p:nvPicPr>
                      <p:cNvPr id="0" name="图片 627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1200" y="1447800"/>
                        <a:ext cx="2697162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11.4</a:t>
            </a:r>
            <a:r>
              <a:rPr lang="en-US" altLang="zh-CN" kern="0" dirty="0"/>
              <a:t>	 </a:t>
            </a:r>
            <a:r>
              <a:rPr lang="zh-CN" altLang="en-US" kern="0" dirty="0" smtClean="0"/>
              <a:t>目标求解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905000" y="1044198"/>
                <a:ext cx="7896225" cy="307060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200" b="0" kern="0" dirty="0" smtClean="0"/>
                  <a:t>给定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b="0" kern="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200" b="0" ker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200" b="0" kern="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目标函数</a:t>
                </a:r>
                <a:r>
                  <a:rPr lang="zh-CN" altLang="en-US" sz="2200" kern="0" dirty="0" smtClean="0"/>
                  <a:t>：</a:t>
                </a:r>
                <a:endParaRPr lang="en-US" altLang="zh-CN" sz="220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r>
                  <a:rPr lang="zh-CN" altLang="en-US" sz="2200" b="0" kern="0" dirty="0" smtClean="0"/>
                  <a:t>为使目标函数最小，令最优解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kern="0" dirty="0" smtClean="0"/>
                  <a:t>：</a:t>
                </a:r>
                <a:endParaRPr lang="en-US" altLang="zh-CN" sz="2200" b="0" kern="0" dirty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r>
                  <a:rPr lang="zh-CN" altLang="en-US" sz="2200" b="0" kern="0" dirty="0"/>
                  <a:t>可</a:t>
                </a:r>
                <a:r>
                  <a:rPr lang="zh-CN" altLang="en-US" sz="2200" b="0" kern="0" dirty="0" smtClean="0"/>
                  <a:t>微函数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b="0" kern="0" dirty="0" smtClean="0"/>
                  <a:t>的最优解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kern="0" dirty="0" smtClean="0"/>
                  <a:t>满足条件：梯度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trlP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200" b="0" kern="0" dirty="0" smtClean="0"/>
                  <a:t>，即：</a:t>
                </a: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altLang="zh-CN" sz="2200" b="0" kern="0" dirty="0"/>
                  <a:t>      </a:t>
                </a:r>
                <a:endParaRPr lang="en-US" altLang="zh-CN" sz="18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044198"/>
                <a:ext cx="7896225" cy="3070602"/>
              </a:xfrm>
              <a:prstGeom prst="rect">
                <a:avLst/>
              </a:prstGeom>
              <a:blipFill rotWithShape="1">
                <a:blip r:embed="rId1"/>
                <a:stretch>
                  <a:fillRect t="-8" b="-3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200400" y="1447800"/>
          <a:ext cx="44450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8" name="Equation" r:id="rId2" imgW="54559200" imgH="12496800" progId="Equation.DSMT4">
                  <p:embed/>
                </p:oleObj>
              </mc:Choice>
              <mc:Fallback>
                <p:oleObj name="Equation" r:id="rId2" imgW="54559200" imgH="12496800" progId="Equation.DSMT4">
                  <p:embed/>
                  <p:pic>
                    <p:nvPicPr>
                      <p:cNvPr id="0" name="图片 84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00400" y="1447800"/>
                        <a:ext cx="444500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705600" y="2667000"/>
          <a:ext cx="2036763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" name="Equation" r:id="rId4" imgW="24993600" imgH="7315200" progId="Equation.DSMT4">
                  <p:embed/>
                </p:oleObj>
              </mc:Choice>
              <mc:Fallback>
                <p:oleObj name="Equation" r:id="rId4" imgW="24993600" imgH="7315200" progId="Equation.DSMT4">
                  <p:embed/>
                  <p:pic>
                    <p:nvPicPr>
                      <p:cNvPr id="0" name="图片 848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05600" y="2667000"/>
                        <a:ext cx="2036763" cy="59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006850" y="5943600"/>
          <a:ext cx="240506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0" name="Equation" r:id="rId6" imgW="33528000" imgH="5486400" progId="Equation.DSMT4">
                  <p:embed/>
                </p:oleObj>
              </mc:Choice>
              <mc:Fallback>
                <p:oleObj name="Equation" r:id="rId6" imgW="33528000" imgH="5486400" progId="Equation.DSMT4">
                  <p:embed/>
                  <p:pic>
                    <p:nvPicPr>
                      <p:cNvPr id="0" name="图片 848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6850" y="5943600"/>
                        <a:ext cx="2405063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581400" y="4114800"/>
                <a:ext cx="4000500" cy="1492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114800"/>
                <a:ext cx="4000500" cy="149288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096000" y="304800"/>
                <a:ext cx="4876800" cy="13722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16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4800"/>
                <a:ext cx="4876800" cy="137223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11.4</a:t>
            </a:r>
            <a:r>
              <a:rPr lang="en-US" altLang="zh-CN" kern="0" dirty="0"/>
              <a:t>	</a:t>
            </a:r>
            <a:r>
              <a:rPr lang="zh-CN" altLang="en-US" kern="0" dirty="0"/>
              <a:t>目标求解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676400" y="3124200"/>
                <a:ext cx="7896225" cy="150971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函数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b="0" kern="0" dirty="0" smtClean="0"/>
                  <a:t>对变量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b="0" kern="0" dirty="0" smtClean="0"/>
                  <a:t>偏导为</a:t>
                </a:r>
                <a:r>
                  <a:rPr lang="zh-CN" altLang="en-US" sz="2200" b="0" kern="0" dirty="0"/>
                  <a:t>：</a:t>
                </a: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pPr marL="0" indent="0">
                  <a:buNone/>
                </a:pPr>
                <a:endParaRPr lang="en-US" altLang="zh-CN" sz="1800" b="0" kern="0" dirty="0"/>
              </a:p>
              <a:p>
                <a:endParaRPr lang="en-US" altLang="zh-CN" sz="18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124200"/>
                <a:ext cx="7896225" cy="1509713"/>
              </a:xfrm>
              <a:prstGeom prst="rect">
                <a:avLst/>
              </a:prstGeom>
              <a:blipFill rotWithShape="1">
                <a:blip r:embed="rId2"/>
                <a:stretch>
                  <a:fillRect b="-197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514600" y="4419600"/>
          <a:ext cx="7070725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5" name="Equation" r:id="rId3" imgW="79552800" imgH="24993600" progId="Equation.DSMT4">
                  <p:embed/>
                </p:oleObj>
              </mc:Choice>
              <mc:Fallback>
                <p:oleObj name="Equation" r:id="rId3" imgW="79552800" imgH="249936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600" y="4419600"/>
                        <a:ext cx="7070725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209800" y="1905000"/>
          <a:ext cx="61087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6" name="Equation" r:id="rId5" imgW="74980800" imgH="12496800" progId="Equation.DSMT4">
                  <p:embed/>
                </p:oleObj>
              </mc:Choice>
              <mc:Fallback>
                <p:oleObj name="Equation" r:id="rId5" imgW="74980800" imgH="12496800" progId="Equation.DSMT4">
                  <p:embed/>
                  <p:pic>
                    <p:nvPicPr>
                      <p:cNvPr id="0" name="图片 959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9800" y="1905000"/>
                        <a:ext cx="610870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76600" y="914400"/>
          <a:ext cx="2360613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7" name="Equation" r:id="rId7" imgW="28956000" imgH="10668000" progId="Equation.DSMT4">
                  <p:embed/>
                </p:oleObj>
              </mc:Choice>
              <mc:Fallback>
                <p:oleObj name="Equation" r:id="rId7" imgW="28956000" imgH="10668000" progId="Equation.DSMT4">
                  <p:embed/>
                  <p:pic>
                    <p:nvPicPr>
                      <p:cNvPr id="0" name="图片 959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6600" y="914400"/>
                        <a:ext cx="2360613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 txBox="1"/>
          <p:nvPr/>
        </p:nvSpPr>
        <p:spPr>
          <a:xfrm>
            <a:off x="1905001" y="1143000"/>
            <a:ext cx="1371600" cy="533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dirty="0"/>
              <a:t>令</a:t>
            </a:r>
            <a:r>
              <a:rPr lang="zh-CN" altLang="en-US" sz="2200" b="0" dirty="0" smtClean="0"/>
              <a:t>函数</a:t>
            </a:r>
            <a:endParaRPr lang="zh-CN" altLang="en-US" sz="2200" b="0" dirty="0"/>
          </a:p>
          <a:p>
            <a:pPr marL="0" indent="0">
              <a:buNone/>
            </a:pPr>
            <a:endParaRPr lang="en-US" altLang="zh-CN" sz="2200" b="0" kern="0" dirty="0"/>
          </a:p>
          <a:p>
            <a:endParaRPr lang="en-US" altLang="zh-CN" sz="2200" b="0" kern="0" dirty="0"/>
          </a:p>
          <a:p>
            <a:endParaRPr lang="en-US" altLang="zh-CN" sz="2200" b="0" kern="0" dirty="0"/>
          </a:p>
          <a:p>
            <a:endParaRPr lang="en-US" altLang="zh-CN" sz="2200" b="0" kern="0" dirty="0"/>
          </a:p>
          <a:p>
            <a:endParaRPr lang="en-US" altLang="zh-CN" sz="2200" b="0" kern="0" dirty="0"/>
          </a:p>
          <a:p>
            <a:endParaRPr lang="en-US" altLang="zh-CN" sz="2200" b="0" kern="0" dirty="0"/>
          </a:p>
          <a:p>
            <a:pPr marL="0" indent="0">
              <a:buNone/>
            </a:pPr>
            <a:endParaRPr lang="en-US" altLang="zh-CN" sz="2200" b="0" kern="0" dirty="0"/>
          </a:p>
          <a:p>
            <a:endParaRPr lang="en-US" altLang="zh-CN" sz="1800" b="0" kern="0" dirty="0"/>
          </a:p>
          <a:p>
            <a:endParaRPr lang="en-US" altLang="zh-CN" sz="1800" b="0" kern="0" dirty="0"/>
          </a:p>
          <a:p>
            <a:endParaRPr lang="en-US" altLang="zh-CN" sz="1800" b="0" kern="0" dirty="0"/>
          </a:p>
          <a:p>
            <a:pPr marL="0" indent="0">
              <a:buNone/>
            </a:pPr>
            <a:endParaRPr lang="en-US" altLang="zh-CN" sz="1800" b="0" kern="0" dirty="0"/>
          </a:p>
          <a:p>
            <a:endParaRPr lang="en-US" altLang="zh-CN" sz="1800" b="0" kern="0" dirty="0"/>
          </a:p>
        </p:txBody>
      </p:sp>
      <p:sp>
        <p:nvSpPr>
          <p:cNvPr id="10" name="内容占位符 2"/>
          <p:cNvSpPr txBox="1"/>
          <p:nvPr/>
        </p:nvSpPr>
        <p:spPr>
          <a:xfrm>
            <a:off x="5486400" y="1143000"/>
            <a:ext cx="1143000" cy="5312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indent="0">
              <a:buNone/>
            </a:pPr>
            <a:r>
              <a:rPr lang="zh-CN" altLang="en-US" sz="2200" b="0" dirty="0" smtClean="0"/>
              <a:t>，则有</a:t>
            </a:r>
            <a:endParaRPr lang="en-US" altLang="zh-CN" sz="2200" b="0" kern="0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418138" y="2792413"/>
          <a:ext cx="4225925" cy="157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8" name="Equation" r:id="rId9" imgW="47548800" imgH="17678400" progId="Equation.DSMT4">
                  <p:embed/>
                </p:oleObj>
              </mc:Choice>
              <mc:Fallback>
                <p:oleObj name="Equation" r:id="rId9" imgW="47548800" imgH="17678400" progId="Equation.DSMT4">
                  <p:embed/>
                  <p:pic>
                    <p:nvPicPr>
                      <p:cNvPr id="0" name="图片 959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8138" y="2792413"/>
                        <a:ext cx="4225925" cy="157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660900" y="3657600"/>
          <a:ext cx="165258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9" name="Equation" r:id="rId11" imgW="18592800" imgH="10363200" progId="Equation.DSMT4">
                  <p:embed/>
                </p:oleObj>
              </mc:Choice>
              <mc:Fallback>
                <p:oleObj name="Equation" r:id="rId11" imgW="18592800" imgH="10363200" progId="Equation.DSMT4">
                  <p:embed/>
                  <p:pic>
                    <p:nvPicPr>
                      <p:cNvPr id="0" name="图片 959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60900" y="3657600"/>
                        <a:ext cx="1652588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6629400" y="838200"/>
            <a:ext cx="2438400" cy="2849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49989" y="1100723"/>
                <a:ext cx="81280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→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，函数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𝑧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点可导，其附近的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一阶泰勒公式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989" y="1100723"/>
                <a:ext cx="8128000" cy="338455"/>
              </a:xfrm>
              <a:prstGeom prst="rect">
                <a:avLst/>
              </a:prstGeom>
              <a:blipFill rotWithShape="1">
                <a:blip r:embed="rId1"/>
                <a:stretch>
                  <a:fillRect l="-5" t="-79" r="-573" b="-1605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2</a:t>
            </a:r>
            <a:r>
              <a:rPr lang="en-US" altLang="zh-CN" kern="0" dirty="0" smtClean="0"/>
              <a:t>.2 </a:t>
            </a:r>
            <a:r>
              <a:rPr lang="zh-CN" altLang="en-US" kern="0" dirty="0" smtClean="0"/>
              <a:t>一阶泰勒近似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365125" y="2819400"/>
                <a:ext cx="5380990" cy="14789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  <a:cs typeface="Times New Roman" panose="0202050305040509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  <a:cs typeface="Times New Roman" panose="02020503050405090304" pitchFamily="18" charset="0"/>
                  </a:rPr>
                  <a:t>非常接近</a:t>
                </a:r>
                <a:r>
                  <a:rPr lang="en-US" altLang="zh-CN" sz="2200" dirty="0" smtClean="0">
                    <a:ea typeface="微软雅黑" panose="020B0503020204020204" charset="-122"/>
                    <a:cs typeface="Times New Roman" panose="02020503050405090304" pitchFamily="18" charset="0"/>
                  </a:rPr>
                  <a:t>z</a:t>
                </a:r>
                <a:r>
                  <a:rPr lang="zh-CN" altLang="en-US" sz="2200" dirty="0" smtClean="0">
                    <a:ea typeface="微软雅黑" panose="020B0503020204020204" charset="-122"/>
                    <a:cs typeface="Times New Roman" panose="02020503050405090304" pitchFamily="18" charset="0"/>
                  </a:rPr>
                  <a:t>时，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)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也非常接近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𝑓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𝑧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) 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acc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)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是关于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的一个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仿射函数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写成内积形式：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125" y="2819400"/>
                <a:ext cx="5380990" cy="1478915"/>
              </a:xfrm>
              <a:prstGeom prst="rect">
                <a:avLst/>
              </a:prstGeom>
              <a:blipFill rotWithShape="1">
                <a:blip r:embed="rId2"/>
                <a:stretch>
                  <a:fillRect r="-1440" b="-42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130800" y="4343400"/>
                <a:ext cx="1861820" cy="1494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00" y="4343400"/>
                <a:ext cx="1861820" cy="14941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55599" y="1642690"/>
                <a:ext cx="7362748" cy="1239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+...+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9" y="1642690"/>
                <a:ext cx="7362748" cy="1239520"/>
              </a:xfrm>
              <a:prstGeom prst="rect">
                <a:avLst/>
              </a:prstGeom>
              <a:blipFill rotWithShape="1">
                <a:blip r:embed="rId4"/>
                <a:stretch>
                  <a:fillRect l="-4" t="-47" r="3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87400" y="4852321"/>
                <a:ext cx="4010025" cy="483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4852321"/>
                <a:ext cx="4010025" cy="483235"/>
              </a:xfrm>
              <a:prstGeom prst="rect">
                <a:avLst/>
              </a:prstGeom>
              <a:blipFill rotWithShape="1">
                <a:blip r:embed="rId5"/>
                <a:stretch>
                  <a:fillRect t="-59" b="-1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00" y="2997200"/>
            <a:ext cx="5105400" cy="38745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950200" y="3309014"/>
                <a:ext cx="3769360" cy="483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200" y="3309014"/>
                <a:ext cx="3769360" cy="483235"/>
              </a:xfrm>
              <a:prstGeom prst="rect">
                <a:avLst/>
              </a:prstGeom>
              <a:blipFill rotWithShape="1">
                <a:blip r:embed="rId7"/>
                <a:stretch>
                  <a:fillRect t="-6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451215" y="251841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一维例子</a:t>
            </a:r>
            <a:r>
              <a:rPr lang="en-US" altLang="zh-CN" sz="2800"/>
              <a:t>：</a:t>
            </a: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2" grpId="0"/>
      <p:bldP spid="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676400" y="2895600"/>
                <a:ext cx="9220200" cy="1880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sz="22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×</m:t>
                            </m:r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×</m:t>
                            </m:r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×</m:t>
                            </m:r>
                          </m:e>
                        </m:mr>
                      </m:m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895600"/>
                <a:ext cx="9220200" cy="188087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11.4</a:t>
            </a:r>
            <a:r>
              <a:rPr lang="en-US" altLang="zh-CN" kern="0" dirty="0"/>
              <a:t>	</a:t>
            </a:r>
            <a:r>
              <a:rPr lang="zh-CN" altLang="en-US" kern="0" dirty="0"/>
              <a:t>目标求解</a:t>
            </a:r>
            <a:endParaRPr lang="zh-CN" altLang="en-US" kern="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40063" y="914400"/>
          <a:ext cx="6202362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" name="Equation" r:id="rId2" imgW="69799200" imgH="12192000" progId="Equation.DSMT4">
                  <p:embed/>
                </p:oleObj>
              </mc:Choice>
              <mc:Fallback>
                <p:oleObj name="Equation" r:id="rId2" imgW="69799200" imgH="12192000" progId="Equation.DSMT4">
                  <p:embed/>
                  <p:pic>
                    <p:nvPicPr>
                      <p:cNvPr id="0" name="图片 2170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0063" y="914400"/>
                        <a:ext cx="6202362" cy="1084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下箭头 5"/>
          <p:cNvSpPr/>
          <p:nvPr/>
        </p:nvSpPr>
        <p:spPr bwMode="auto">
          <a:xfrm>
            <a:off x="5486400" y="1828800"/>
            <a:ext cx="304800" cy="609600"/>
          </a:xfrm>
          <a:prstGeom prst="down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599046" y="1998440"/>
                <a:ext cx="219519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sz="2200" dirty="0" smtClean="0">
                    <a:solidFill>
                      <a:srgbClr val="FF0000"/>
                    </a:solidFill>
                  </a:rPr>
                  <a:t>的第</a:t>
                </a:r>
                <a:r>
                  <a:rPr lang="en-US" altLang="zh-CN" sz="2200" dirty="0" smtClean="0">
                    <a:solidFill>
                      <a:srgbClr val="FF0000"/>
                    </a:solidFill>
                  </a:rPr>
                  <a:t>k</a:t>
                </a:r>
                <a:r>
                  <a:rPr lang="zh-CN" altLang="en-US" sz="2200" dirty="0" smtClean="0">
                    <a:solidFill>
                      <a:srgbClr val="FF0000"/>
                    </a:solidFill>
                  </a:rPr>
                  <a:t>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46" y="1998440"/>
                <a:ext cx="2195195" cy="429895"/>
              </a:xfrm>
              <a:prstGeom prst="rect">
                <a:avLst/>
              </a:prstGeom>
              <a:blipFill rotWithShape="1">
                <a:blip r:embed="rId4"/>
                <a:stretch>
                  <a:fillRect l="-5" t="-22" r="5" b="-2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239000" y="4953000"/>
          <a:ext cx="26543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" name="Equation" r:id="rId5" imgW="29870400" imgH="10363200" progId="Equation.DSMT4">
                  <p:embed/>
                </p:oleObj>
              </mc:Choice>
              <mc:Fallback>
                <p:oleObj name="Equation" r:id="rId5" imgW="29870400" imgH="10363200" progId="Equation.DSMT4">
                  <p:embed/>
                  <p:pic>
                    <p:nvPicPr>
                      <p:cNvPr id="0" name="图片 217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39000" y="4953000"/>
                        <a:ext cx="2654300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133600" y="2743200"/>
            <a:ext cx="609600" cy="3683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endParaRPr lang="zh-CN" altLang="en-US" sz="1800" dirty="0" smtClean="0">
              <a:latin typeface="Calibri" panose="020F0502020204030204" charset="0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3352800" y="3352800"/>
            <a:ext cx="3048000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 bwMode="auto">
          <a:xfrm>
            <a:off x="3352800" y="4038600"/>
            <a:ext cx="3048000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/>
          <p:cNvCxnSpPr/>
          <p:nvPr/>
        </p:nvCxnSpPr>
        <p:spPr bwMode="auto">
          <a:xfrm>
            <a:off x="3352800" y="4800600"/>
            <a:ext cx="3048000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725863" y="5562600"/>
          <a:ext cx="2979737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" name="Equation" r:id="rId7" imgW="33528000" imgH="10363200" progId="Equation.DSMT4">
                  <p:embed/>
                </p:oleObj>
              </mc:Choice>
              <mc:Fallback>
                <p:oleObj name="Equation" r:id="rId7" imgW="33528000" imgH="10363200" progId="Equation.DSMT4">
                  <p:embed/>
                  <p:pic>
                    <p:nvPicPr>
                      <p:cNvPr id="0" name="图片 217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5863" y="5562600"/>
                        <a:ext cx="2979737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11.5</a:t>
            </a:r>
            <a:r>
              <a:rPr lang="en-US" altLang="zh-CN" kern="0" dirty="0"/>
              <a:t>	</a:t>
            </a:r>
            <a:r>
              <a:rPr lang="zh-CN" altLang="en-US" kern="0" dirty="0"/>
              <a:t>目标求解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905000" y="1676401"/>
                <a:ext cx="7896225" cy="762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函数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b="0" kern="0" dirty="0"/>
                  <a:t>的</a:t>
                </a:r>
                <a:r>
                  <a:rPr lang="zh-CN" altLang="en-US" sz="2200" b="0" kern="0" dirty="0" smtClean="0"/>
                  <a:t>梯度：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676401"/>
                <a:ext cx="7896225" cy="762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017963" y="838200"/>
          <a:ext cx="4986337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9" name="Equation" r:id="rId2" imgW="56083200" imgH="10363200" progId="Equation.DSMT4">
                  <p:embed/>
                </p:oleObj>
              </mc:Choice>
              <mc:Fallback>
                <p:oleObj name="Equation" r:id="rId2" imgW="56083200" imgH="10363200" progId="Equation.DSMT4">
                  <p:embed/>
                  <p:pic>
                    <p:nvPicPr>
                      <p:cNvPr id="0" name="图片 2266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17963" y="838200"/>
                        <a:ext cx="4986337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63900" y="4953000"/>
          <a:ext cx="534511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0" name="Equation" r:id="rId4" imgW="64312800" imgH="6705600" progId="Equation.DSMT4">
                  <p:embed/>
                </p:oleObj>
              </mc:Choice>
              <mc:Fallback>
                <p:oleObj name="Equation" r:id="rId4" imgW="64312800" imgH="6705600" progId="Equation.DSMT4">
                  <p:embed/>
                  <p:pic>
                    <p:nvPicPr>
                      <p:cNvPr id="0" name="图片 2266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3900" y="4953000"/>
                        <a:ext cx="5345113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276600" y="5791200"/>
                <a:ext cx="5147945" cy="430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kern="0" dirty="0" smtClean="0">
                    <a:latin typeface="+mn-ea"/>
                  </a:rPr>
                  <a:t>则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i="1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kern="0" dirty="0" smtClean="0">
                    <a:latin typeface="+mn-ea"/>
                  </a:rPr>
                  <a:t>，</a:t>
                </a:r>
                <a:r>
                  <a:rPr lang="en-US" altLang="zh-CN" sz="2200" kern="0" dirty="0" smtClean="0">
                    <a:latin typeface="+mn-ea"/>
                  </a:rPr>
                  <a:t>A</a:t>
                </a:r>
                <a:r>
                  <a:rPr lang="zh-CN" altLang="en-US" sz="2200" kern="0" dirty="0" smtClean="0">
                    <a:latin typeface="+mn-ea"/>
                  </a:rPr>
                  <a:t>的列向量无关时！</a:t>
                </a:r>
                <a:endParaRPr lang="en-US" altLang="zh-CN" sz="2200" kern="0" dirty="0">
                  <a:latin typeface="+mn-ea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791200"/>
                <a:ext cx="5147945" cy="430530"/>
              </a:xfrm>
              <a:prstGeom prst="rect">
                <a:avLst/>
              </a:prstGeom>
              <a:blipFill rotWithShape="1">
                <a:blip r:embed="rId6"/>
                <a:stretch>
                  <a:fillRect r="-1135" b="-16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066800" y="2286000"/>
                <a:ext cx="9906000" cy="2136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20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286000"/>
                <a:ext cx="9906000" cy="21361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78402" y="139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11.6</a:t>
            </a:r>
            <a:r>
              <a:rPr lang="en-US" altLang="zh-CN" kern="0" dirty="0"/>
              <a:t>	 </a:t>
            </a:r>
            <a:r>
              <a:rPr lang="zh-CN" altLang="en-US" kern="0" dirty="0"/>
              <a:t>几何解释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-78402" y="1027814"/>
                <a:ext cx="7896225" cy="51905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残余向量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b="0" kern="0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trlPr>
                              <a:rPr lang="en-US" altLang="zh-CN" sz="2200" b="0" i="1" kern="0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kern="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200" b="0" kern="0" dirty="0"/>
              </a:p>
              <a:p>
                <a:endParaRPr lang="zh-CN" altLang="en-US" sz="18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402" y="1027814"/>
                <a:ext cx="7896225" cy="519059"/>
              </a:xfrm>
              <a:prstGeom prst="rect">
                <a:avLst/>
              </a:prstGeom>
              <a:blipFill rotWithShape="1">
                <a:blip r:embed="rId1"/>
                <a:stretch>
                  <a:fillRect l="4" t="-74" r="4" b="-47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-78402" y="4445000"/>
                <a:ext cx="7896225" cy="113118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残余向量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CN" altLang="en-US" sz="2200" b="0" kern="0" dirty="0"/>
                  <a:t>正交于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的每一</a:t>
                </a:r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列</a:t>
                </a:r>
                <a:r>
                  <a:rPr lang="en-US" altLang="zh-CN" sz="2200" b="0" kern="0" dirty="0" smtClean="0"/>
                  <a:t>,</a:t>
                </a:r>
                <a:r>
                  <a:rPr lang="zh-CN" altLang="en-US" sz="2200" b="0" kern="0" dirty="0" smtClean="0"/>
                  <a:t>因此</a:t>
                </a:r>
                <a:r>
                  <a:rPr lang="zh-CN" altLang="en-US" sz="2200" b="0" kern="0" dirty="0"/>
                  <a:t>正交于</a:t>
                </a:r>
                <a:r>
                  <a:rPr lang="en-US" altLang="zh-CN" sz="2200" b="0" kern="0" dirty="0"/>
                  <a:t>range(A)</a:t>
                </a:r>
                <a:endParaRPr lang="en-US" altLang="zh-CN" sz="2200" b="0" kern="0" dirty="0"/>
              </a:p>
              <a:p>
                <a:r>
                  <a:rPr lang="zh-CN" altLang="en-US" sz="2200" b="0" kern="0" dirty="0" smtClean="0"/>
                  <a:t>向量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b="0" kern="0" dirty="0" smtClean="0"/>
                  <a:t>在</a:t>
                </a:r>
                <a:r>
                  <a:rPr lang="en-US" altLang="zh-CN" sz="2200" b="0" kern="0" dirty="0" smtClean="0"/>
                  <a:t>range(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200" b="0" kern="0" dirty="0"/>
                  <a:t>)</a:t>
                </a:r>
                <a:r>
                  <a:rPr lang="zh-CN" altLang="en-US" sz="2200" b="0" kern="0" dirty="0"/>
                  <a:t>上的</a:t>
                </a:r>
                <a:r>
                  <a:rPr lang="zh-CN" altLang="en-US" sz="2200" b="0" kern="0" dirty="0" smtClean="0"/>
                  <a:t>投影是</a:t>
                </a:r>
                <a:r>
                  <a:rPr lang="en-US" altLang="zh-CN" sz="2200" b="0" kern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b="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b="0" i="1" kern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kern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200" b="0" i="1" kern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200" b="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200" b="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200" b="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zh-CN" altLang="en-US" sz="2200" b="0" kern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402" y="4445000"/>
                <a:ext cx="7896225" cy="1131186"/>
              </a:xfrm>
              <a:prstGeom prst="rect">
                <a:avLst/>
              </a:prstGeom>
              <a:blipFill rotWithShape="1">
                <a:blip r:embed="rId2"/>
                <a:stretch>
                  <a:fillRect l="4" r="4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00" y="889000"/>
            <a:ext cx="7772400" cy="2687493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6017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11.7</a:t>
            </a:r>
            <a:r>
              <a:rPr lang="en-US" altLang="zh-CN" kern="0" dirty="0"/>
              <a:t>	 </a:t>
            </a:r>
            <a:r>
              <a:rPr lang="zh-CN" altLang="en-US" kern="0" dirty="0"/>
              <a:t>正规方程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/>
              <p:cNvSpPr txBox="1"/>
              <p:nvPr/>
            </p:nvSpPr>
            <p:spPr>
              <a:xfrm>
                <a:off x="6734810" y="2794000"/>
                <a:ext cx="7896225" cy="16764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最小二乘</a:t>
                </a:r>
                <a:r>
                  <a:rPr lang="zh-CN" altLang="en-US" sz="2200" b="0" kern="0" dirty="0"/>
                  <a:t>法</a:t>
                </a:r>
                <a:r>
                  <a:rPr lang="zh-CN" altLang="en-US" sz="2200" b="0" kern="0" dirty="0" smtClean="0"/>
                  <a:t>问题</a:t>
                </a:r>
                <a:r>
                  <a:rPr lang="zh-CN" altLang="en-US" sz="2200" b="0" kern="0" dirty="0"/>
                  <a:t>的正规方程</a:t>
                </a:r>
                <a:endParaRPr lang="en-US" altLang="zh-CN" sz="2200" b="0" kern="0" dirty="0"/>
              </a:p>
              <a:p>
                <a:r>
                  <a:rPr lang="zh-CN" altLang="en-US" sz="2200" b="0" kern="0" dirty="0"/>
                  <a:t>系数矩阵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/>
                  <a:t>的</a:t>
                </a:r>
                <a:r>
                  <a:rPr lang="en-US" altLang="zh-CN" sz="2200" b="0" kern="0" dirty="0"/>
                  <a:t>Gram</a:t>
                </a:r>
                <a:r>
                  <a:rPr lang="zh-CN" altLang="en-US" sz="2200" b="0" kern="0" dirty="0"/>
                  <a:t>矩阵</a:t>
                </a:r>
                <a:endParaRPr lang="en-US" altLang="zh-CN" sz="2200" b="0" kern="0" dirty="0"/>
              </a:p>
              <a:p>
                <a:r>
                  <a:rPr lang="zh-CN" altLang="en-US" sz="2200" b="0" kern="0" dirty="0"/>
                  <a:t>等价</a:t>
                </a:r>
                <a:r>
                  <a:rPr lang="zh-CN" altLang="en-US" sz="2200" b="0" kern="0" dirty="0" smtClean="0"/>
                  <a:t>于“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200" b="0" kern="0" dirty="0" smtClean="0"/>
                  <a:t>” </a:t>
                </a:r>
                <a:endParaRPr lang="en-US" altLang="zh-CN" sz="2200" b="0" kern="0" dirty="0" smtClean="0"/>
              </a:p>
              <a:p>
                <a:r>
                  <a:rPr lang="zh-CN" altLang="en-US" sz="2200" b="0" kern="0" dirty="0" smtClean="0"/>
                  <a:t>最小二乘法问题</a:t>
                </a:r>
                <a:r>
                  <a:rPr lang="zh-CN" altLang="en-US" sz="2200" b="0" kern="0" dirty="0"/>
                  <a:t>所有的解都满足正规方程</a:t>
                </a: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r>
                  <a:rPr lang="zh-CN" altLang="en-US" sz="2200" b="0" kern="0" dirty="0"/>
                  <a:t>如果</a:t>
                </a:r>
                <a:r>
                  <a:rPr lang="en-US" altLang="zh-CN" sz="2200" b="0" kern="0" dirty="0"/>
                  <a:t>A</a:t>
                </a:r>
                <a:r>
                  <a:rPr lang="zh-CN" altLang="en-US" sz="2200" b="0" kern="0" dirty="0"/>
                  <a:t>的列线性无关，则</a:t>
                </a:r>
                <a:endParaRPr lang="en-US" altLang="zh-CN" sz="2200" b="0" kern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b="0" kern="0" dirty="0"/>
                  <a:t>为非奇异矩阵</a:t>
                </a:r>
                <a:endParaRPr lang="en-US" altLang="zh-CN" sz="1800" b="0" kern="0" dirty="0"/>
              </a:p>
              <a:p>
                <a:pPr lvl="1"/>
                <a:r>
                  <a:rPr lang="zh-CN" altLang="en-US" sz="1800" b="0" kern="0" dirty="0"/>
                  <a:t>正规方程此时有唯一解</a:t>
                </a:r>
                <a:endParaRPr lang="en-US" altLang="zh-CN" sz="1800" b="0" kern="0" dirty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pPr lvl="1"/>
                <a:endParaRPr lang="en-US" altLang="zh-CN" sz="1800" b="0" kern="0" dirty="0"/>
              </a:p>
              <a:p>
                <a:endParaRPr lang="zh-CN" altLang="en-US" sz="1800" b="0" kern="0" dirty="0"/>
              </a:p>
            </p:txBody>
          </p:sp>
        </mc:Choice>
        <mc:Fallback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810" y="2794000"/>
                <a:ext cx="7896225" cy="1676400"/>
              </a:xfrm>
              <a:prstGeom prst="rect">
                <a:avLst/>
              </a:prstGeom>
              <a:blipFill rotWithShape="1">
                <a:blip r:embed="rId4"/>
                <a:stretch>
                  <a:fillRect b="-18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369300" y="1655445"/>
          <a:ext cx="1981200" cy="511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Equation" r:id="rId5" imgW="18897600" imgH="4876800" progId="Equation.DSMT4">
                  <p:embed/>
                </p:oleObj>
              </mc:Choice>
              <mc:Fallback>
                <p:oleObj name="Equation" r:id="rId5" imgW="18897600" imgH="4876800" progId="Equation.DSMT4">
                  <p:embed/>
                  <p:pic>
                    <p:nvPicPr>
                      <p:cNvPr id="0" name="图片 103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69300" y="1655445"/>
                        <a:ext cx="1981200" cy="511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接连接符 8"/>
          <p:cNvCxnSpPr/>
          <p:nvPr/>
        </p:nvCxnSpPr>
        <p:spPr>
          <a:xfrm>
            <a:off x="6614160" y="2938145"/>
            <a:ext cx="0" cy="41173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871460" y="1028065"/>
            <a:ext cx="0" cy="1651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11.8  </a:t>
            </a:r>
            <a:r>
              <a:rPr lang="en-US" altLang="zh-CN" kern="0" dirty="0"/>
              <a:t>QR</a:t>
            </a:r>
            <a:r>
              <a:rPr lang="zh-CN" altLang="en-US" kern="0" dirty="0"/>
              <a:t>分解</a:t>
            </a:r>
            <a:r>
              <a:rPr lang="zh-CN" altLang="en-US" kern="0" dirty="0" smtClean="0"/>
              <a:t>求解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826598" y="1154814"/>
                <a:ext cx="8689002" cy="90258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若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b="0" kern="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的列向量线性无关</a:t>
                </a:r>
                <a:r>
                  <a:rPr lang="zh-CN" altLang="en-US" sz="2200" b="0" kern="0" dirty="0"/>
                  <a:t>，</a:t>
                </a:r>
                <a:r>
                  <a:rPr lang="zh-CN" altLang="en-US" sz="2200" b="0" kern="0" dirty="0" smtClean="0"/>
                  <a:t>则存在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A</m:t>
                    </m:r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Q</m:t>
                    </m:r>
                    <m:r>
                      <a:rPr lang="en-US" altLang="zh-CN" sz="22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</m:oMath>
                </a14:m>
                <a:r>
                  <a:rPr lang="zh-CN" altLang="en-US" sz="2200" b="0" kern="0" dirty="0"/>
                  <a:t>分解</a:t>
                </a:r>
                <a:r>
                  <a:rPr lang="zh-CN" altLang="en-US" sz="2200" b="0" kern="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𝑄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最小二乘法问题</a:t>
                </a:r>
                <a:r>
                  <a:rPr lang="zh-CN" altLang="en-US" sz="2200" b="0" kern="0" dirty="0"/>
                  <a:t>的</a:t>
                </a:r>
                <a:r>
                  <a:rPr lang="zh-CN" altLang="en-US" sz="2200" b="0" kern="0" dirty="0" smtClean="0"/>
                  <a:t>解：</a:t>
                </a:r>
                <a:endParaRPr lang="zh-CN" altLang="en-US" sz="18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598" y="1154814"/>
                <a:ext cx="8689002" cy="902586"/>
              </a:xfrm>
              <a:prstGeom prst="rect">
                <a:avLst/>
              </a:prstGeom>
              <a:blipFill rotWithShape="1">
                <a:blip r:embed="rId1"/>
                <a:stretch>
                  <a:fillRect l="-4" t="-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276601" y="1981200"/>
          <a:ext cx="4572000" cy="1754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0" name="Equation" r:id="rId2" imgW="60350400" imgH="23164800" progId="Equation.DSMT4">
                  <p:embed/>
                </p:oleObj>
              </mc:Choice>
              <mc:Fallback>
                <p:oleObj name="Equation" r:id="rId2" imgW="60350400" imgH="23164800" progId="Equation.DSMT4">
                  <p:embed/>
                  <p:pic>
                    <p:nvPicPr>
                      <p:cNvPr id="0" name="图片 1132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6601" y="1981200"/>
                        <a:ext cx="4572000" cy="1754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/>
              <p:cNvSpPr txBox="1"/>
              <p:nvPr/>
            </p:nvSpPr>
            <p:spPr>
              <a:xfrm>
                <a:off x="1826597" y="3918870"/>
                <a:ext cx="7896225" cy="248193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算法复杂度：</a:t>
                </a:r>
                <a:endParaRPr lang="en-US" altLang="zh-CN" sz="2200" b="0" kern="0" dirty="0"/>
              </a:p>
              <a:p>
                <a:pPr lvl="1"/>
                <a:r>
                  <a:rPr lang="zh-CN" altLang="en-US" sz="1800" b="0" kern="0" dirty="0"/>
                  <a:t>首先对</a:t>
                </a:r>
                <a:r>
                  <a:rPr lang="en-US" altLang="zh-CN" sz="1800" b="0" kern="0" dirty="0"/>
                  <a:t>A</a:t>
                </a:r>
                <a:r>
                  <a:rPr lang="zh-CN" altLang="en-US" sz="1800" b="0" kern="0" dirty="0"/>
                  <a:t>进行</a:t>
                </a:r>
                <a:r>
                  <a:rPr lang="en-US" altLang="zh-CN" sz="1800" b="0" kern="0" dirty="0"/>
                  <a:t>QR</a:t>
                </a:r>
                <a:r>
                  <a:rPr lang="zh-CN" altLang="en-US" sz="1800" b="0" kern="0" dirty="0"/>
                  <a:t>分解</a:t>
                </a:r>
                <a14:m>
                  <m:oMath xmlns:m="http://schemas.openxmlformats.org/officeDocument/2006/math"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𝑄𝑅</m:t>
                    </m:r>
                    <m:d>
                      <m:dPr>
                        <m:ctrlP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CN" sz="18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kern="0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b="0" i="1" kern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𝑓𝑙𝑜𝑝𝑠</m:t>
                        </m:r>
                      </m:e>
                    </m:d>
                  </m:oMath>
                </a14:m>
                <a:endParaRPr lang="en-US" altLang="zh-CN" sz="1800" b="0" kern="0" dirty="0"/>
              </a:p>
              <a:p>
                <a:pPr lvl="1"/>
                <a:r>
                  <a:rPr lang="zh-CN" altLang="en-US" sz="1800" kern="0" dirty="0"/>
                  <a:t>计算矩阵向量乘积</a:t>
                </a:r>
                <a14:m>
                  <m:oMath xmlns:m="http://schemas.openxmlformats.org/officeDocument/2006/math"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𝑓𝑙𝑜𝑝𝑠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0" i="1" kern="0" dirty="0"/>
              </a:p>
              <a:p>
                <a:pPr lvl="1"/>
                <a:r>
                  <a:rPr lang="zh-CN" altLang="en-US" sz="1800" kern="0" dirty="0"/>
                  <a:t>通过</a:t>
                </a:r>
                <a:r>
                  <a:rPr lang="zh-CN" altLang="en-US" sz="1800" kern="0" dirty="0" smtClean="0"/>
                  <a:t>回代求解</a:t>
                </a:r>
                <a14:m>
                  <m:oMath xmlns:m="http://schemas.openxmlformats.org/officeDocument/2006/math"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𝑅𝑥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𝑓𝑙𝑜𝑝𝑠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0" kern="0" dirty="0"/>
              </a:p>
              <a:p>
                <a:pPr lvl="1"/>
                <a:r>
                  <a:rPr lang="zh-CN" altLang="en-US" sz="1800" b="0" kern="0" dirty="0"/>
                  <a:t>复杂度：</a:t>
                </a:r>
                <a:r>
                  <a:rPr lang="en-US" altLang="zh-CN" sz="1800" b="0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𝑓𝑙𝑜𝑝𝑠</m:t>
                    </m:r>
                  </m:oMath>
                </a14:m>
                <a:endParaRPr lang="en-US" altLang="zh-CN" sz="1800" b="0" kern="0" dirty="0"/>
              </a:p>
              <a:p>
                <a:pPr lvl="1"/>
                <a:endParaRPr lang="zh-CN" altLang="en-US" sz="1800" b="0" kern="0" dirty="0"/>
              </a:p>
            </p:txBody>
          </p:sp>
        </mc:Choice>
        <mc:Fallback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597" y="3918870"/>
                <a:ext cx="7896225" cy="2481930"/>
              </a:xfrm>
              <a:prstGeom prst="rect">
                <a:avLst/>
              </a:prstGeom>
              <a:blipFill rotWithShape="1">
                <a:blip r:embed="rId4"/>
                <a:stretch>
                  <a:fillRect l="-4" t="-11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4076167" y="3939071"/>
            <a:ext cx="412559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rgbClr val="FF0000"/>
                </a:solidFill>
              </a:rPr>
              <a:t>适用条件：</a:t>
            </a:r>
            <a:r>
              <a:rPr lang="zh-CN" altLang="pt-BR" sz="2200" dirty="0" smtClean="0">
                <a:solidFill>
                  <a:srgbClr val="FF0000"/>
                </a:solidFill>
              </a:rPr>
              <a:t>若</a:t>
            </a:r>
            <a:r>
              <a:rPr lang="zh-CN" altLang="pt-BR" sz="2200" dirty="0">
                <a:solidFill>
                  <a:srgbClr val="FF0000"/>
                </a:solidFill>
              </a:rPr>
              <a:t>需高精度且 </a:t>
            </a:r>
            <a:r>
              <a:rPr lang="pt-BR" altLang="zh-CN" sz="2200" dirty="0">
                <a:solidFill>
                  <a:srgbClr val="FF0000"/>
                </a:solidFill>
              </a:rPr>
              <a:t>n </a:t>
            </a:r>
            <a:r>
              <a:rPr lang="zh-CN" altLang="pt-BR" sz="2200" dirty="0">
                <a:solidFill>
                  <a:srgbClr val="FF0000"/>
                </a:solidFill>
              </a:rPr>
              <a:t>不大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11.9 </a:t>
            </a:r>
            <a:r>
              <a:rPr lang="zh-CN" altLang="en-US" kern="0" dirty="0"/>
              <a:t>求解正规方程</a:t>
            </a:r>
            <a:endParaRPr lang="en-US" altLang="zh-CN" kern="0" dirty="0"/>
          </a:p>
          <a:p>
            <a:endParaRPr lang="zh-CN" altLang="en-US" kern="0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826598" y="1143000"/>
            <a:ext cx="7896225" cy="5190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/>
              <a:t>方法</a:t>
            </a:r>
            <a:r>
              <a:rPr lang="en-US" altLang="zh-CN" sz="2200" b="0" kern="0" dirty="0"/>
              <a:t>1</a:t>
            </a:r>
            <a:r>
              <a:rPr lang="zh-CN" altLang="en-US" sz="2200" b="0" kern="0" dirty="0"/>
              <a:t>：通过</a:t>
            </a:r>
            <a:r>
              <a:rPr lang="en-US" altLang="zh-CN" sz="2200" b="0" kern="0" dirty="0"/>
              <a:t>Gram</a:t>
            </a:r>
            <a:r>
              <a:rPr lang="zh-CN" altLang="en-US" sz="2200" b="0" kern="0" dirty="0"/>
              <a:t>矩阵求解</a:t>
            </a:r>
            <a:endParaRPr lang="en-US" altLang="zh-CN" sz="2200" b="0" kern="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209800" y="1752600"/>
          <a:ext cx="6459537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5" name="Equation" r:id="rId1" imgW="96012000" imgH="12192000" progId="Equation.DSMT4">
                  <p:embed/>
                </p:oleObj>
              </mc:Choice>
              <mc:Fallback>
                <p:oleObj name="Equation" r:id="rId1" imgW="96012000" imgH="12192000" progId="Equation.DSMT4">
                  <p:embed/>
                  <p:pic>
                    <p:nvPicPr>
                      <p:cNvPr id="0" name="图片 145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09800" y="1752600"/>
                        <a:ext cx="6459537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内容占位符 2"/>
          <p:cNvSpPr txBox="1"/>
          <p:nvPr/>
        </p:nvSpPr>
        <p:spPr>
          <a:xfrm>
            <a:off x="1826595" y="2718338"/>
            <a:ext cx="7896225" cy="5190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/>
              <a:t>经过四舍五入之后，</a:t>
            </a:r>
            <a:r>
              <a:rPr lang="en-US" altLang="zh-CN" sz="2200" b="0" kern="0" dirty="0"/>
              <a:t>Gram</a:t>
            </a:r>
            <a:r>
              <a:rPr lang="zh-CN" altLang="en-US" sz="2200" b="0" kern="0" dirty="0"/>
              <a:t>矩阵为奇异</a:t>
            </a:r>
            <a:r>
              <a:rPr lang="zh-CN" altLang="en-US" sz="2200" b="0" kern="0" dirty="0" smtClean="0"/>
              <a:t>矩阵。</a:t>
            </a:r>
            <a:endParaRPr lang="en-US" altLang="zh-CN" sz="2200" b="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1826596" y="3452759"/>
                <a:ext cx="7896225" cy="51905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方法</a:t>
                </a:r>
                <a:r>
                  <a:rPr lang="en-US" altLang="zh-CN" sz="2200" b="0" kern="0" dirty="0"/>
                  <a:t>2</a:t>
                </a:r>
                <a:r>
                  <a:rPr lang="zh-CN" altLang="en-US" sz="2200" b="0" kern="0" dirty="0"/>
                  <a:t>：通过对</a:t>
                </a:r>
                <a:r>
                  <a:rPr lang="en-US" altLang="zh-CN" sz="2200" b="0" kern="0" dirty="0"/>
                  <a:t>A</a:t>
                </a:r>
                <a:r>
                  <a:rPr lang="zh-CN" altLang="en-US" sz="2200" b="0" kern="0" dirty="0"/>
                  <a:t>进行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Q</m:t>
                    </m:r>
                    <m:r>
                      <a:rPr lang="en-US" altLang="zh-CN" sz="22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</m:oMath>
                </a14:m>
                <a:r>
                  <a:rPr lang="zh-CN" altLang="en-US" sz="2200" b="0" kern="0" dirty="0"/>
                  <a:t>分解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596" y="3452759"/>
                <a:ext cx="7896225" cy="519059"/>
              </a:xfrm>
              <a:prstGeom prst="rect">
                <a:avLst/>
              </a:prstGeom>
              <a:blipFill rotWithShape="1">
                <a:blip r:embed="rId3"/>
                <a:stretch>
                  <a:fillRect l="-4" t="-51" r="4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00400" y="3962400"/>
          <a:ext cx="2877911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6" name="Equation" r:id="rId4" imgW="42976800" imgH="17068800" progId="Equation.DSMT4">
                  <p:embed/>
                </p:oleObj>
              </mc:Choice>
              <mc:Fallback>
                <p:oleObj name="Equation" r:id="rId4" imgW="42976800" imgH="17068800" progId="Equation.DSMT4">
                  <p:embed/>
                  <p:pic>
                    <p:nvPicPr>
                      <p:cNvPr id="0" name="图片 1450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3962400"/>
                        <a:ext cx="2877911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 txBox="1"/>
          <p:nvPr/>
        </p:nvSpPr>
        <p:spPr>
          <a:xfrm>
            <a:off x="1826595" y="5163653"/>
            <a:ext cx="8384205" cy="9323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 smtClean="0"/>
              <a:t>方法</a:t>
            </a:r>
            <a:r>
              <a:rPr lang="en-US" altLang="zh-CN" sz="2200" b="0" kern="0" dirty="0"/>
              <a:t>2 </a:t>
            </a:r>
            <a:r>
              <a:rPr lang="zh-CN" altLang="en-US" sz="2200" b="0" kern="0" dirty="0"/>
              <a:t>比方法</a:t>
            </a:r>
            <a:r>
              <a:rPr lang="en-US" altLang="zh-CN" sz="2200" b="0" kern="0" dirty="0"/>
              <a:t>1</a:t>
            </a:r>
            <a:r>
              <a:rPr lang="zh-CN" altLang="en-US" sz="2200" b="0" kern="0" dirty="0"/>
              <a:t>更稳定，因为它</a:t>
            </a:r>
            <a:r>
              <a:rPr lang="zh-CN" altLang="en-US" sz="2200" b="0" kern="0" dirty="0" smtClean="0"/>
              <a:t>避免构造</a:t>
            </a:r>
            <a:r>
              <a:rPr lang="en-US" altLang="zh-CN" sz="2200" b="0" kern="0" dirty="0"/>
              <a:t>Gram</a:t>
            </a:r>
            <a:r>
              <a:rPr lang="zh-CN" altLang="en-US" sz="2200" b="0" kern="0" dirty="0" smtClean="0"/>
              <a:t>矩阵。</a:t>
            </a:r>
            <a:endParaRPr lang="en-US" altLang="zh-CN" sz="2200" b="0" kern="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172200" y="3352800"/>
          <a:ext cx="4157663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7" name="Equation" r:id="rId6" imgW="54864000" imgH="23774400" progId="Equation.DSMT4">
                  <p:embed/>
                </p:oleObj>
              </mc:Choice>
              <mc:Fallback>
                <p:oleObj name="Equation" r:id="rId6" imgW="54864000" imgH="23774400" progId="Equation.DSMT4">
                  <p:embed/>
                  <p:pic>
                    <p:nvPicPr>
                      <p:cNvPr id="0" name="图片 1450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2200" y="3352800"/>
                        <a:ext cx="4157663" cy="180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781800" y="457200"/>
          <a:ext cx="2671252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" name="Equation" r:id="rId8" imgW="41148000" imgH="17068800" progId="Equation.DSMT4">
                  <p:embed/>
                </p:oleObj>
              </mc:Choice>
              <mc:Fallback>
                <p:oleObj name="Equation" r:id="rId8" imgW="41148000" imgH="17068800" progId="Equation.DSMT4">
                  <p:embed/>
                  <p:pic>
                    <p:nvPicPr>
                      <p:cNvPr id="0" name="图片 1450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81800" y="457200"/>
                        <a:ext cx="2671252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8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11.10</a:t>
            </a:r>
            <a:r>
              <a:rPr lang="zh-CN" altLang="en-US" kern="0" dirty="0" smtClean="0"/>
              <a:t>梯度</a:t>
            </a:r>
            <a:r>
              <a:rPr lang="zh-CN" altLang="en-US" kern="0" dirty="0"/>
              <a:t>下降法</a:t>
            </a:r>
            <a:endParaRPr lang="en-US" altLang="zh-CN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27000" y="1044198"/>
                <a:ext cx="7896225" cy="55600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200" b="0" kern="0" dirty="0" smtClean="0"/>
                  <a:t>给定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b="0" kern="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200" b="0" ker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200" b="0" kern="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目标函数</a:t>
                </a:r>
                <a:r>
                  <a:rPr lang="zh-CN" altLang="en-US" sz="2200" kern="0" dirty="0" smtClean="0"/>
                  <a:t>：</a:t>
                </a:r>
                <a:endParaRPr lang="en-US" altLang="zh-CN" sz="220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r>
                  <a:rPr lang="zh-CN" altLang="en-US" sz="2200" b="0" kern="0" dirty="0" smtClean="0"/>
                  <a:t>为使目标函数最小，令最优</a:t>
                </a:r>
                <a14:m>
                  <m:oMath xmlns:m="http://schemas.openxmlformats.org/officeDocument/2006/math">
                    <m:r>
                      <a:rPr lang="zh-CN" altLang="en-US" sz="2200" b="0" kern="0" dirty="0">
                        <a:latin typeface="Cambria Math" panose="02040503050406030204" pitchFamily="18" charset="0"/>
                      </a:rPr>
                      <m:t>解</m:t>
                    </m:r>
                    <m:acc>
                      <m:acc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kern="0" dirty="0" smtClean="0"/>
                  <a:t>：</a:t>
                </a:r>
                <a:endParaRPr lang="en-US" altLang="zh-CN" sz="2200" b="0" kern="0" dirty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r>
                  <a:rPr lang="zh-CN" altLang="en-US" sz="2200" b="0" kern="0" dirty="0"/>
                  <a:t>若问题</a:t>
                </a:r>
                <a:r>
                  <a:rPr lang="zh-CN" altLang="en-US" sz="2200" b="0" kern="0" dirty="0" smtClean="0"/>
                  <a:t>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b="0" kern="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列向量线性相关或</a:t>
                </a:r>
                <a:r>
                  <a:rPr lang="en-US" altLang="zh-CN" sz="2200" b="0" kern="0" dirty="0" smtClean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非常大，如何解决？</a:t>
                </a:r>
                <a:endParaRPr lang="en-US" altLang="zh-CN" sz="2200" b="0" kern="0" dirty="0" smtClean="0">
                  <a:solidFill>
                    <a:srgbClr val="FF0000"/>
                  </a:solidFill>
                </a:endParaRPr>
              </a:p>
              <a:p>
                <a:endParaRPr lang="en-US" altLang="zh-CN" sz="2200" b="0" kern="0" dirty="0" smtClean="0">
                  <a:solidFill>
                    <a:srgbClr val="FF0000"/>
                  </a:solidFill>
                </a:endParaRPr>
              </a:p>
              <a:p>
                <a:endParaRPr lang="en-US" altLang="zh-CN" sz="2200" b="0" kern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200" b="0" kern="0" dirty="0" smtClean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zh-CN" altLang="en-US" sz="2200" b="0" kern="0" dirty="0">
                  <a:solidFill>
                    <a:srgbClr val="FF0000"/>
                  </a:solidFill>
                </a:endParaRPr>
              </a:p>
              <a:p>
                <a:endParaRPr lang="en-US" altLang="zh-CN" sz="2200" b="0" kern="0" dirty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altLang="zh-CN" sz="2200" b="0" kern="0" dirty="0"/>
                  <a:t>      </a:t>
                </a:r>
                <a:endParaRPr lang="en-US" altLang="zh-CN" sz="18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1044198"/>
                <a:ext cx="7896225" cy="556002"/>
              </a:xfrm>
              <a:prstGeom prst="rect">
                <a:avLst/>
              </a:prstGeom>
              <a:blipFill rotWithShape="1">
                <a:blip r:embed="rId1"/>
                <a:stretch>
                  <a:fillRect t="-46" b="-1094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422400" y="1447800"/>
          <a:ext cx="44450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3" name="Equation" r:id="rId2" imgW="54559200" imgH="12496800" progId="Equation.DSMT4">
                  <p:embed/>
                </p:oleObj>
              </mc:Choice>
              <mc:Fallback>
                <p:oleObj name="Equation" r:id="rId2" imgW="54559200" imgH="12496800" progId="Equation.DSMT4">
                  <p:embed/>
                  <p:pic>
                    <p:nvPicPr>
                      <p:cNvPr id="0" name="图片 2476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2400" y="1447800"/>
                        <a:ext cx="4445000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698365" y="2763520"/>
          <a:ext cx="2036763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4" name="Equation" r:id="rId4" imgW="24993600" imgH="7315200" progId="Equation.DSMT4">
                  <p:embed/>
                </p:oleObj>
              </mc:Choice>
              <mc:Fallback>
                <p:oleObj name="Equation" r:id="rId4" imgW="24993600" imgH="7315200" progId="Equation.DSMT4">
                  <p:embed/>
                  <p:pic>
                    <p:nvPicPr>
                      <p:cNvPr id="0" name="图片 2476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8365" y="2763520"/>
                        <a:ext cx="2036763" cy="59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518837" y="4274626"/>
                <a:ext cx="4455795" cy="423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kern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kern="0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i="1" kern="0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200" i="1" kern="0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200" ker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2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ker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2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20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2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               </m:t>
                      </m:r>
                      <m:sSup>
                        <m:sSupPr>
                          <m:ctrlPr>
                            <a:rPr lang="en-US" altLang="zh-CN" sz="22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kern="0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i="1" kern="0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200" i="1" kern="0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200" b="0" i="1" kern="0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kern="0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200" i="1" kern="0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i="1" kern="0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i="1" kern="0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200" b="0" i="1" kern="0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7" y="4274626"/>
                <a:ext cx="4455795" cy="423545"/>
              </a:xfrm>
              <a:prstGeom prst="rect">
                <a:avLst/>
              </a:prstGeom>
              <a:blipFill rotWithShape="1">
                <a:blip r:embed="rId6"/>
                <a:stretch>
                  <a:fillRect l="-1" t="-104" r="1" b="-3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54000" y="4876443"/>
                <a:ext cx="1863090" cy="379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复杂度约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0">
                                <a:latin typeface="Cambria Math" panose="02040503050406030204" pitchFamily="18" charset="0"/>
                              </a:rPr>
                              <m:t>𝑚𝑛</m:t>
                            </m:r>
                          </m:e>
                          <m:sup>
                            <m:r>
                              <a:rPr lang="en-US" altLang="zh-CN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876443"/>
                <a:ext cx="1863090" cy="379730"/>
              </a:xfrm>
              <a:prstGeom prst="rect">
                <a:avLst/>
              </a:prstGeom>
              <a:blipFill rotWithShape="1">
                <a:blip r:embed="rId7"/>
                <a:stretch>
                  <a:fillRect t="-73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2828644" y="4876443"/>
                <a:ext cx="3571875" cy="379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求解</a:t>
                </a:r>
                <a14:m>
                  <m:oMath xmlns:m="http://schemas.openxmlformats.org/officeDocument/2006/math">
                    <m:r>
                      <a:rPr lang="en-US" altLang="zh-CN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ker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线性方程</a:t>
                </a:r>
                <a:r>
                  <a:rPr lang="zh-CN" altLang="en-US" dirty="0"/>
                  <a:t>复杂度</a:t>
                </a:r>
                <a:r>
                  <a:rPr lang="zh-CN" altLang="en-US" dirty="0" smtClean="0"/>
                  <a:t>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kern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644" y="4876443"/>
                <a:ext cx="3571875" cy="379730"/>
              </a:xfrm>
              <a:prstGeom prst="rect">
                <a:avLst/>
              </a:prstGeom>
              <a:blipFill rotWithShape="1">
                <a:blip r:embed="rId8"/>
                <a:stretch>
                  <a:fillRect l="-10" t="-73" r="10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54000" y="5486994"/>
                <a:ext cx="3138805" cy="422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5486994"/>
                <a:ext cx="3138805" cy="422910"/>
              </a:xfrm>
              <a:prstGeom prst="rect">
                <a:avLst/>
              </a:prstGeom>
              <a:blipFill rotWithShape="1">
                <a:blip r:embed="rId9"/>
                <a:stretch>
                  <a:fillRect t="-140" b="-57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33097" y="6019472"/>
                <a:ext cx="188531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复杂度约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𝑚𝑛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97" y="6019472"/>
                <a:ext cx="1885315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3" t="-83" r="3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349875" y="5255895"/>
                <a:ext cx="4064000" cy="1800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kern="0" dirty="0">
                    <a:sym typeface="+mn-ea"/>
                  </a:rPr>
                  <a:t>通过迭代求解目标的最优解过程</a:t>
                </a:r>
                <a:r>
                  <a:rPr lang="zh-CN" altLang="en-US" kern="0" dirty="0" smtClean="0">
                    <a:sym typeface="+mn-ea"/>
                  </a:rPr>
                  <a:t>：</a:t>
                </a:r>
                <a:endParaRPr lang="en-US" altLang="zh-CN" b="0" kern="0" dirty="0" smtClean="0"/>
              </a:p>
              <a:p>
                <a:endParaRPr lang="en-US" altLang="zh-CN" b="0" kern="0" dirty="0"/>
              </a:p>
              <a:p>
                <a:r>
                  <a:rPr lang="zh-CN" altLang="en-US" kern="0" dirty="0" smtClean="0">
                    <a:sym typeface="+mn-ea"/>
                  </a:rPr>
                  <a:t>设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ker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b="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ker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r>
                  <a:rPr lang="zh-CN" altLang="en-US" kern="0" dirty="0" smtClean="0">
                    <a:sym typeface="+mn-ea"/>
                  </a:rPr>
                  <a:t>是第</a:t>
                </a:r>
                <a:r>
                  <a:rPr lang="en-US" altLang="zh-CN" kern="0" dirty="0" smtClean="0">
                    <a:sym typeface="+mn-ea"/>
                  </a:rPr>
                  <a:t>k</a:t>
                </a:r>
                <a:r>
                  <a:rPr lang="zh-CN" altLang="en-US" kern="0" dirty="0" smtClean="0">
                    <a:sym typeface="+mn-ea"/>
                  </a:rPr>
                  <a:t>步迭代，期望更新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b="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ker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b="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ker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b="0" ker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0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r>
                  <a:rPr lang="zh-CN" altLang="en-US" kern="0" dirty="0" smtClean="0">
                    <a:sym typeface="+mn-ea"/>
                  </a:rPr>
                  <a:t>，满足</a:t>
                </a:r>
                <a:endParaRPr lang="zh-CN" altLang="en-US" b="0" kern="0" dirty="0"/>
              </a:p>
              <a:p>
                <a:endParaRPr lang="en-US" altLang="zh-CN" b="0" kern="0" dirty="0" smtClean="0"/>
              </a:p>
              <a:p>
                <a:endParaRPr lang="zh-CN" altLang="en-US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75" y="5255895"/>
                <a:ext cx="4064000" cy="18008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895715" y="5037455"/>
                <a:ext cx="2476500" cy="3803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,⋯,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715" y="5037455"/>
                <a:ext cx="2476500" cy="380365"/>
              </a:xfrm>
              <a:prstGeom prst="rect">
                <a:avLst/>
              </a:prstGeom>
              <a:blipFill rotWithShape="1">
                <a:blip r:embed="rId12"/>
                <a:stretch>
                  <a:fillRect b="-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8808488" y="5361313"/>
                <a:ext cx="3924531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zh-CN" altLang="en-US" dirty="0" smtClean="0"/>
                  <a:t>复杂度约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𝑚𝑛</m:t>
                        </m:r>
                        <m:r>
                          <a:rPr lang="en-US" altLang="zh-CN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8488" y="5361313"/>
                <a:ext cx="3924531" cy="645160"/>
              </a:xfrm>
              <a:prstGeom prst="rect">
                <a:avLst/>
              </a:prstGeom>
              <a:blipFill rotWithShape="1">
                <a:blip r:embed="rId13"/>
                <a:stretch>
                  <a:fillRect l="-10" t="-1" r="16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6375400" y="6121400"/>
          <a:ext cx="19192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Equation" r:id="rId14" imgW="28041600" imgH="5486400" progId="Equation.DSMT4">
                  <p:embed/>
                </p:oleObj>
              </mc:Choice>
              <mc:Fallback>
                <p:oleObj name="Equation" r:id="rId14" imgW="28041600" imgH="5486400" progId="Equation.DSMT4">
                  <p:embed/>
                  <p:pic>
                    <p:nvPicPr>
                      <p:cNvPr id="0" name="图片 2665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75400" y="6121400"/>
                        <a:ext cx="1919288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接连接符 12"/>
          <p:cNvCxnSpPr/>
          <p:nvPr/>
        </p:nvCxnSpPr>
        <p:spPr>
          <a:xfrm>
            <a:off x="5201285" y="5321935"/>
            <a:ext cx="0" cy="1528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1" grpId="0"/>
      <p:bldP spid="15" grpId="0"/>
      <p:bldP spid="7" grpId="0"/>
      <p:bldP spid="10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2057400" y="4591050"/>
            <a:ext cx="2514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endParaRPr lang="en-US" altLang="zh-CN" sz="2200" kern="0" dirty="0">
              <a:latin typeface="Calibri" panose="020F0502020204030204" charset="0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2301933" y="5107369"/>
            <a:ext cx="990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kern="0" dirty="0">
                <a:latin typeface="Calibri" panose="020F0502020204030204" charset="0"/>
              </a:rPr>
              <a:t>当</a:t>
            </a:r>
            <a:endParaRPr lang="en-US" altLang="zh-CN" sz="2200" kern="0" dirty="0">
              <a:latin typeface="Calibri" panose="020F0502020204030204" charset="0"/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7315200" y="5121899"/>
            <a:ext cx="25908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kern="0" dirty="0">
                <a:latin typeface="Calibri" panose="020F0502020204030204" charset="0"/>
              </a:rPr>
              <a:t>时，等式成立。</a:t>
            </a:r>
            <a:endParaRPr lang="en-US" altLang="zh-CN" sz="2200" kern="0" dirty="0">
              <a:latin typeface="Calibri" panose="020F0502020204030204" charset="0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2362200" y="5715000"/>
            <a:ext cx="25908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kern="0" dirty="0">
                <a:latin typeface="Calibri" panose="020F0502020204030204" charset="0"/>
              </a:rPr>
              <a:t>迭代公式：</a:t>
            </a:r>
            <a:endParaRPr lang="en-US" altLang="zh-CN" sz="2200" kern="0" dirty="0">
              <a:latin typeface="Calibri" panose="020F0502020204030204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600200" y="1524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11.10 </a:t>
            </a:r>
            <a:r>
              <a:rPr lang="zh-CN" altLang="en-US" kern="0" dirty="0" smtClean="0"/>
              <a:t>梯度下降法</a:t>
            </a:r>
            <a:endParaRPr lang="en-US" altLang="zh-CN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内容占位符 2"/>
              <p:cNvSpPr txBox="1"/>
              <p:nvPr/>
            </p:nvSpPr>
            <p:spPr>
              <a:xfrm>
                <a:off x="2133599" y="813638"/>
                <a:ext cx="7896225" cy="58102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设函数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1" i="0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1" i="0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 kern="0" dirty="0" smtClean="0"/>
                  <a:t>可微</a:t>
                </a:r>
                <a:r>
                  <a:rPr lang="zh-CN" altLang="en-US" sz="2200" kern="0" dirty="0"/>
                  <a:t>，</a:t>
                </a:r>
                <a:r>
                  <a:rPr lang="zh-CN" altLang="en-US" sz="2200" b="0" kern="0" dirty="0"/>
                  <a:t>根据泰勒公式，在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zh-CN" altLang="en-US" sz="2200" b="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b="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200" b="0" kern="0" dirty="0"/>
                  <a:t>的一阶公式为</a:t>
                </a:r>
                <a:endParaRPr lang="zh-CN" altLang="en-US" sz="2200" b="0" kern="0" dirty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altLang="zh-CN" sz="2200" b="0" kern="0" dirty="0" smtClean="0"/>
                  <a:t>      </a:t>
                </a:r>
                <a:endParaRPr lang="en-US" altLang="zh-CN" sz="1800" b="0" kern="0" dirty="0"/>
              </a:p>
            </p:txBody>
          </p:sp>
        </mc:Choice>
        <mc:Fallback>
          <p:sp>
            <p:nvSpPr>
              <p:cNvPr id="2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599" y="813638"/>
                <a:ext cx="7896225" cy="581025"/>
              </a:xfrm>
              <a:prstGeom prst="rect">
                <a:avLst/>
              </a:prstGeom>
              <a:blipFill rotWithShape="1">
                <a:blip r:embed="rId1"/>
                <a:stretch>
                  <a:fillRect l="-8" t="-35" r="8" b="-113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内容占位符 2"/>
              <p:cNvSpPr txBox="1"/>
              <p:nvPr/>
            </p:nvSpPr>
            <p:spPr>
              <a:xfrm>
                <a:off x="2147887" y="2033847"/>
                <a:ext cx="7896225" cy="609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200" b="0" kern="0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200" b="0" i="1" ker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足够小，则有</m:t>
                    </m:r>
                  </m:oMath>
                </a14:m>
                <a:endParaRPr lang="en-US" altLang="zh-CN" sz="2200" kern="0" dirty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r>
                  <a:rPr lang="en-US" altLang="zh-CN" sz="2200" b="0" kern="0" dirty="0"/>
                  <a:t>      </a:t>
                </a:r>
                <a:endParaRPr lang="en-US" altLang="zh-CN" sz="1800" b="0" kern="0" dirty="0"/>
              </a:p>
            </p:txBody>
          </p:sp>
        </mc:Choice>
        <mc:Fallback>
          <p:sp>
            <p:nvSpPr>
              <p:cNvPr id="2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87" y="2033847"/>
                <a:ext cx="7896225" cy="609600"/>
              </a:xfrm>
              <a:prstGeom prst="rect">
                <a:avLst/>
              </a:prstGeom>
              <a:blipFill rotWithShape="1">
                <a:blip r:embed="rId2"/>
                <a:stretch>
                  <a:fillRect l="-4" t="-95" r="4" b="-17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内容占位符 2"/>
          <p:cNvSpPr txBox="1"/>
          <p:nvPr/>
        </p:nvSpPr>
        <p:spPr>
          <a:xfrm>
            <a:off x="2157585" y="3346640"/>
            <a:ext cx="7896225" cy="609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 b="0" kern="0" dirty="0"/>
              <a:t>根据柯西不等式，</a:t>
            </a:r>
            <a:endParaRPr lang="en-US" altLang="zh-CN" sz="2200" b="0" kern="0" dirty="0"/>
          </a:p>
          <a:p>
            <a:pPr marL="0" indent="0">
              <a:buNone/>
            </a:pPr>
            <a:endParaRPr lang="en-US" altLang="zh-CN" sz="2200" b="0" kern="0" dirty="0"/>
          </a:p>
          <a:p>
            <a:pPr marL="0" indent="0">
              <a:buNone/>
            </a:pPr>
            <a:endParaRPr lang="en-US" altLang="zh-CN" sz="2200" b="0" kern="0" dirty="0"/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altLang="zh-CN" sz="2200" b="0" kern="0" dirty="0"/>
              <a:t>      </a:t>
            </a:r>
            <a:endParaRPr lang="en-US" altLang="zh-CN" sz="1800" b="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828800" y="1467971"/>
                <a:ext cx="8534400" cy="473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),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p>
                                <m:s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467971"/>
                <a:ext cx="8534400" cy="473710"/>
              </a:xfrm>
              <a:prstGeom prst="rect">
                <a:avLst/>
              </a:prstGeom>
              <a:blipFill rotWithShape="1">
                <a:blip r:embed="rId3"/>
                <a:stretch>
                  <a:fillRect t="-103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157585" y="2757409"/>
                <a:ext cx="6608762" cy="473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)≈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),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85" y="2757409"/>
                <a:ext cx="6608762" cy="473710"/>
              </a:xfrm>
              <a:prstGeom prst="rect">
                <a:avLst/>
              </a:prstGeom>
              <a:blipFill rotWithShape="1">
                <a:blip r:embed="rId4"/>
                <a:stretch>
                  <a:fillRect l="-7" t="-50" r="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448097" y="3816273"/>
                <a:ext cx="7315199" cy="473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),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|≤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‖</m:t>
                          </m:r>
                          <m:d>
                            <m:dPr>
                              <m:begChr m:val="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97" y="3816273"/>
                <a:ext cx="7315199" cy="473710"/>
              </a:xfrm>
              <a:prstGeom prst="rect">
                <a:avLst/>
              </a:prstGeom>
              <a:blipFill rotWithShape="1">
                <a:blip r:embed="rId5"/>
                <a:stretch>
                  <a:fillRect l="-2" t="-118" r="2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452686" y="4461361"/>
                <a:ext cx="7286625" cy="473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zh-CN" altLang="en-US" sz="2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),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zh-CN" altLang="en-US" sz="2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‖</m:t>
                          </m:r>
                          <m:d>
                            <m:dPr>
                              <m:begChr m:val="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686" y="4461361"/>
                <a:ext cx="7286625" cy="473710"/>
              </a:xfrm>
              <a:prstGeom prst="rect">
                <a:avLst/>
              </a:prstGeom>
              <a:blipFill rotWithShape="1">
                <a:blip r:embed="rId6"/>
                <a:stretch>
                  <a:fillRect l="-4" t="-103" r="4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536377" y="5042843"/>
                <a:ext cx="4741545" cy="446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7" y="5042843"/>
                <a:ext cx="4741545" cy="446405"/>
              </a:xfrm>
              <a:prstGeom prst="rect">
                <a:avLst/>
              </a:prstGeom>
              <a:blipFill rotWithShape="1">
                <a:blip r:embed="rId7"/>
                <a:stretch>
                  <a:fillRect l="-4" t="-69" r="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631276" y="5678111"/>
                <a:ext cx="3487420" cy="446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276" y="5678111"/>
                <a:ext cx="3487420" cy="446405"/>
              </a:xfrm>
              <a:prstGeom prst="rect">
                <a:avLst/>
              </a:prstGeom>
              <a:blipFill rotWithShape="1">
                <a:blip r:embed="rId8"/>
                <a:stretch>
                  <a:fillRect l="-10" t="-129" r="10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065570" y="5669434"/>
                <a:ext cx="2609850" cy="446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)&lt;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570" y="5669434"/>
                <a:ext cx="2609850" cy="446405"/>
              </a:xfrm>
              <a:prstGeom prst="rect">
                <a:avLst/>
              </a:prstGeom>
              <a:blipFill rotWithShape="1">
                <a:blip r:embed="rId9"/>
                <a:stretch>
                  <a:fillRect l="-21" t="-34" r="21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1981200" y="4724400"/>
                <a:ext cx="8074660" cy="892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即</m:t>
                    </m:r>
                    <m:sSup>
                      <m:sSupPr>
                        <m:ctrlPr>
                          <a:rPr lang="zh-CN" altLang="en-US" sz="2200" b="1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 ker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zh-CN" altLang="en-US" sz="2200" b="1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b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200" b="1" kern="0" dirty="0">
                    <a:latin typeface="Cambria Math" panose="02040503050406030204" pitchFamily="18" charset="0"/>
                  </a:rPr>
                  <a:t>是最优步长。</a:t>
                </a:r>
                <a14:m>
                  <m:oMath xmlns:m="http://schemas.openxmlformats.org/officeDocument/2006/math"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令</m:t>
                    </m:r>
                    <m:r>
                      <a:rPr lang="en-US" altLang="zh-CN" sz="2200" b="1" ker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b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200" b="1" kern="0" dirty="0"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b="1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zh-CN" altLang="en-US" sz="2200" b="1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b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200" b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zh-CN" altLang="en-US" sz="2200" b="1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200" b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en-US" sz="2200" b="1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zh-CN" altLang="en-US" sz="2200" b="1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b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200" b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b="1" kern="0" dirty="0">
                    <a:latin typeface="Cambria Math" panose="02040503050406030204" pitchFamily="18" charset="0"/>
                  </a:rPr>
                  <a:t>)</a:t>
                </a:r>
                <a:r>
                  <a:rPr lang="zh-CN" altLang="en-US" sz="2200" b="1" kern="0" dirty="0" smtClean="0">
                    <a:latin typeface="Cambria Math" panose="02040503050406030204" pitchFamily="18" charset="0"/>
                  </a:rPr>
                  <a:t>是关于</a:t>
                </a:r>
                <a14:m>
                  <m:oMath xmlns:m="http://schemas.openxmlformats.org/officeDocument/2006/math">
                    <m:r>
                      <a:rPr lang="zh-CN" altLang="en-US" sz="220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200" b="1" kern="0" dirty="0" smtClean="0">
                    <a:latin typeface="Cambria Math" panose="02040503050406030204" pitchFamily="18" charset="0"/>
                  </a:rPr>
                  <a:t>的</a:t>
                </a:r>
                <a:endParaRPr lang="en-US" altLang="zh-CN" sz="2200" b="1" kern="0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sz="2200" b="1" kern="0" dirty="0" smtClean="0">
                    <a:latin typeface="Cambria Math" panose="02040503050406030204" pitchFamily="18" charset="0"/>
                  </a:rPr>
                  <a:t>凸函数，则</a:t>
                </a:r>
                <a:r>
                  <a:rPr lang="zh-CN" altLang="en-US" sz="2200" b="1" kern="0" dirty="0">
                    <a:latin typeface="Cambria Math" panose="02040503050406030204" pitchFamily="18" charset="0"/>
                  </a:rPr>
                  <a:t>有</a:t>
                </a:r>
                <a:endParaRPr lang="zh-CN" altLang="en-US" sz="2200" b="1" kern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724400"/>
                <a:ext cx="8074660" cy="8928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/>
          <p:cNvSpPr txBox="1"/>
          <p:nvPr/>
        </p:nvSpPr>
        <p:spPr>
          <a:xfrm>
            <a:off x="1600200" y="1524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11.10 </a:t>
            </a:r>
            <a:r>
              <a:rPr lang="zh-CN" altLang="en-US" kern="0" dirty="0" smtClean="0"/>
              <a:t>梯度下降法</a:t>
            </a:r>
            <a:endParaRPr lang="en-US" altLang="zh-CN" kern="0" dirty="0"/>
          </a:p>
          <a:p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内容占位符 2"/>
              <p:cNvSpPr txBox="1"/>
              <p:nvPr/>
            </p:nvSpPr>
            <p:spPr>
              <a:xfrm>
                <a:off x="1828800" y="1447800"/>
                <a:ext cx="8229600" cy="609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令</a:t>
                </a:r>
                <a14:m>
                  <m:oMath xmlns:m="http://schemas.openxmlformats.org/officeDocument/2006/math"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200" b="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en-US" sz="2200" b="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b="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b="0" kern="0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zh-CN" altLang="en-US" sz="2200" b="0" ker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200" b="0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，则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为凸函数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并有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2200" b="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zh-CN" altLang="en-US" sz="2200" b="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zh-CN" altLang="en-US" sz="2200" b="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200" b="0" kern="0" dirty="0" smtClean="0"/>
                  <a:t>  </a:t>
                </a:r>
                <a:endParaRPr lang="en-US" altLang="zh-CN" sz="1800" b="0" kern="0" dirty="0"/>
              </a:p>
            </p:txBody>
          </p:sp>
        </mc:Choice>
        <mc:Fallback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447800"/>
                <a:ext cx="8229600" cy="6096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2"/>
              <p:cNvSpPr txBox="1"/>
              <p:nvPr/>
            </p:nvSpPr>
            <p:spPr>
              <a:xfrm>
                <a:off x="1828800" y="2133600"/>
                <a:ext cx="8610600" cy="609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CN" altLang="en-US" sz="2200" kern="0" smtClean="0">
                        <a:latin typeface="Cambria Math" panose="02040503050406030204" pitchFamily="18" charset="0"/>
                      </a:rPr>
                      <m:t>则</m:t>
                    </m:r>
                    <m:sSup>
                      <m:sSupPr>
                        <m:ctrlPr>
                          <a:rPr lang="zh-CN" altLang="en-US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200" b="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00" b="0" kern="0" dirty="0" smtClean="0"/>
                  <a:t>，</a:t>
                </a:r>
                <a:r>
                  <a:rPr lang="en-US" altLang="zh-CN" sz="2200" b="0" kern="0" dirty="0" smtClean="0"/>
                  <a:t>“</a:t>
                </a:r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列向量线性相关</a:t>
                </a:r>
                <a:r>
                  <a:rPr lang="en-US" altLang="zh-CN" sz="2200" b="0" kern="0" dirty="0" smtClean="0"/>
                  <a:t>”</a:t>
                </a:r>
                <a:r>
                  <a:rPr lang="zh-CN" altLang="en-US" sz="2200" b="0" kern="0" dirty="0" smtClean="0"/>
                  <a:t>导致</a:t>
                </a:r>
                <a:r>
                  <a:rPr lang="zh-CN" altLang="en-US" sz="2200" b="0" kern="0" dirty="0"/>
                  <a:t>其不</a:t>
                </a:r>
                <a:r>
                  <a:rPr lang="zh-CN" altLang="en-US" sz="2200" b="0" kern="0" dirty="0" smtClean="0"/>
                  <a:t>可逆或</a:t>
                </a:r>
                <a:r>
                  <a:rPr lang="en-US" altLang="zh-CN" sz="2200" b="0" kern="0" dirty="0" smtClean="0"/>
                  <a:t>n</a:t>
                </a:r>
                <a:r>
                  <a:rPr lang="zh-CN" altLang="en-US" sz="2200" b="0" kern="0" dirty="0" smtClean="0"/>
                  <a:t>非常大！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1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133600"/>
                <a:ext cx="8610600" cy="6096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内容占位符 2"/>
              <p:cNvSpPr txBox="1"/>
              <p:nvPr/>
            </p:nvSpPr>
            <p:spPr>
              <a:xfrm>
                <a:off x="1828800" y="2743200"/>
                <a:ext cx="8610600" cy="609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通过梯度下降法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迭代</m:t>
                    </m:r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求解，</m:t>
                    </m:r>
                    <m:sSup>
                      <m:sSupPr>
                        <m:ctrlPr>
                          <a:rPr lang="zh-CN" altLang="en-US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zh-CN" altLang="en-US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200" ker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200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zh-CN" altLang="en-US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en-US" sz="22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zh-CN" altLang="en-US" sz="22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zh-CN" altLang="en-US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zh-CN" altLang="en-US" sz="22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zh-CN" altLang="en-US" sz="22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zh-CN" altLang="en-US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ker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sz="2200" kern="0" dirty="0"/>
              </a:p>
            </p:txBody>
          </p:sp>
        </mc:Choice>
        <mc:Fallback>
          <p:sp>
            <p:nvSpPr>
              <p:cNvPr id="1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743200"/>
                <a:ext cx="8610600" cy="609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内容占位符 2"/>
              <p:cNvSpPr txBox="1"/>
              <p:nvPr/>
            </p:nvSpPr>
            <p:spPr>
              <a:xfrm>
                <a:off x="1828800" y="3276600"/>
                <a:ext cx="8610600" cy="609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为了估计</m:t>
                    </m:r>
                    <m:sSup>
                      <m:sSupPr>
                        <m:ctrlPr>
                          <a:rPr lang="zh-CN" altLang="en-US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d>
                          <m:dPr>
                            <m:ctrlPr>
                              <a:rPr lang="zh-CN" altLang="en-US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m:rPr>
                        <m:nor/>
                      </m:rPr>
                      <a:rPr lang="zh-CN" altLang="en-US" sz="2200" kern="0" dirty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 sz="2200" b="0" kern="0" dirty="0">
                        <a:latin typeface="Cambria Math" panose="02040503050406030204" pitchFamily="18" charset="0"/>
                      </a:rPr>
                      <m:t>通过线性搜索估计：</m:t>
                    </m:r>
                  </m:oMath>
                </a14:m>
                <a:endParaRPr lang="zh-CN" altLang="en-US" sz="2200" b="0" kern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276600"/>
                <a:ext cx="8610600" cy="6096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200400" y="685800"/>
                <a:ext cx="5139690" cy="776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685800"/>
                <a:ext cx="5139690" cy="7766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200400" y="3962400"/>
                <a:ext cx="5283835" cy="598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lim>
                      </m:limLow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)).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962400"/>
                <a:ext cx="5283835" cy="59817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514600" y="5486400"/>
                <a:ext cx="6705600" cy="1056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lim>
                      </m:limLow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)⇒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486400"/>
                <a:ext cx="6705600" cy="10560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6549505" y="3253386"/>
                <a:ext cx="3924531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 smtClean="0"/>
                  <a:t>次迭代复杂度约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𝑚𝑛</m:t>
                        </m:r>
                        <m:r>
                          <a:rPr lang="en-US" altLang="zh-CN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ker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505" y="3253386"/>
                <a:ext cx="3924531" cy="645160"/>
              </a:xfrm>
              <a:prstGeom prst="rect">
                <a:avLst/>
              </a:prstGeom>
              <a:blipFill rotWithShape="1">
                <a:blip r:embed="rId9"/>
                <a:stretch>
                  <a:fillRect l="-3" t="-44" r="9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  <p:bldP spid="19" grpId="0"/>
      <p:bldP spid="19" grpId="1"/>
      <p:bldP spid="20" grpId="0"/>
      <p:bldP spid="4" grpId="0"/>
      <p:bldP spid="5" grpId="0"/>
      <p:bldP spid="13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37465" y="1778000"/>
            <a:ext cx="57150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Calibri" panose="020F0502020204030204" charset="0"/>
              </a:rPr>
              <a:t>梯度下降法求解最小二乘法</a:t>
            </a:r>
            <a:endParaRPr lang="zh-CN" altLang="en-US" sz="2200" dirty="0">
              <a:latin typeface="Calibri" panose="020F0502020204030204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-62865" y="1524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11.10 </a:t>
            </a:r>
            <a:r>
              <a:rPr lang="zh-CN" altLang="en-US" kern="0" dirty="0" smtClean="0"/>
              <a:t>梯度下降法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-113665" y="787400"/>
                <a:ext cx="5139690" cy="776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665" y="787400"/>
                <a:ext cx="5139690" cy="7766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-926465" y="2057400"/>
                <a:ext cx="5029200" cy="3074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初始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nor/>
                              </m:rP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𝑑𝑜</m:t>
                            </m:r>
                          </m:e>
                        </m:mr>
                        <m:m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</m:t>
                            </m:r>
                            <m:d>
                              <m:dPr>
                                <m:begChr m:val="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                  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zh-CN" alt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zh-CN" alt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sSup>
                                          <m:sSupPr>
                                            <m:ctrlP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zh-CN" alt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zh-CN" alt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当满足迭代条件，则退出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6465" y="2057400"/>
                <a:ext cx="5029200" cy="3074035"/>
              </a:xfrm>
              <a:prstGeom prst="rect">
                <a:avLst/>
              </a:prstGeom>
              <a:blipFill rotWithShape="1">
                <a:blip r:embed="rId2"/>
                <a:stretch>
                  <a:fillRect r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207135" y="5130800"/>
            <a:ext cx="2057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Calibri" panose="020F0502020204030204" charset="0"/>
              </a:rPr>
              <a:t>例如：</a:t>
            </a:r>
            <a:r>
              <a:rPr lang="zh-CN" altLang="en-US" sz="1800" dirty="0" smtClean="0">
                <a:solidFill>
                  <a:srgbClr val="FF0000"/>
                </a:solidFill>
                <a:latin typeface="Calibri" panose="020F0502020204030204" charset="0"/>
              </a:rPr>
              <a:t>相对误差</a:t>
            </a:r>
            <a:r>
              <a:rPr lang="zh-CN" altLang="en-US" sz="1800" dirty="0" smtClean="0">
                <a:latin typeface="Calibri" panose="020F0502020204030204" charset="0"/>
              </a:rPr>
              <a:t>！</a:t>
            </a:r>
            <a:endParaRPr lang="zh-CN" altLang="en-US" sz="1800" dirty="0" smtClean="0">
              <a:latin typeface="Calibri" panose="020F050202020403020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959600" y="911225"/>
          <a:ext cx="3602038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06" name="Equation" r:id="rId3" imgW="37185600" imgH="13411200" progId="Equation.DSMT4">
                  <p:embed/>
                </p:oleObj>
              </mc:Choice>
              <mc:Fallback>
                <p:oleObj name="Equation" r:id="rId3" imgW="37185600" imgH="13411200" progId="Equation.DSMT4">
                  <p:embed/>
                  <p:pic>
                    <p:nvPicPr>
                      <p:cNvPr id="0" name="图片 354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9600" y="911225"/>
                        <a:ext cx="3602038" cy="124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9093200" y="2235200"/>
          <a:ext cx="257651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07" name="Equation" r:id="rId5" imgW="44196000" imgH="12192000" progId="Equation.DSMT4">
                  <p:embed/>
                </p:oleObj>
              </mc:Choice>
              <mc:Fallback>
                <p:oleObj name="Equation" r:id="rId5" imgW="44196000" imgH="12192000" progId="Equation.DSMT4">
                  <p:embed/>
                  <p:pic>
                    <p:nvPicPr>
                      <p:cNvPr id="0" name="图片 354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93200" y="2235200"/>
                        <a:ext cx="2576513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978400" y="2387600"/>
            <a:ext cx="49530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kern="0" dirty="0">
                <a:latin typeface="Calibri" panose="020F0502020204030204" charset="0"/>
              </a:rPr>
              <a:t>直接利用无约束优化问题求解：</a:t>
            </a:r>
            <a:endParaRPr lang="zh-CN" altLang="en-US" sz="2200" kern="0" dirty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978400" y="2997200"/>
                <a:ext cx="7391400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kern="0" dirty="0" smtClean="0">
                    <a:latin typeface="Calibri" panose="020F0502020204030204" charset="0"/>
                  </a:rPr>
                  <a:t>显然不满足约束条件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kern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200" kern="0" dirty="0">
                        <a:latin typeface="Calibri" panose="020F0502020204030204" charset="0"/>
                      </a:rPr>
                      <m:t>+</m:t>
                    </m:r>
                    <m:sSub>
                      <m:sSubPr>
                        <m:ctrlPr>
                          <a:rPr lang="zh-CN" altLang="en-US" sz="2200" i="1" kern="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kern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200" kern="0" dirty="0">
                        <a:latin typeface="Calibri" panose="020F0502020204030204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2200" b="0" i="0" kern="0" dirty="0" smtClean="0">
                        <a:latin typeface="Calibri" panose="020F0502020204030204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200" b="0" i="0" kern="0" dirty="0" smtClean="0">
                        <a:latin typeface="Calibri" panose="020F0502020204030204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200" b="0" i="0" kern="0" dirty="0" smtClean="0">
                        <a:latin typeface="Calibri" panose="020F0502020204030204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sz="2200" b="0" i="0" kern="0" dirty="0" smtClean="0">
                        <a:latin typeface="Calibri" panose="020F0502020204030204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200" b="0" i="0" kern="0" dirty="0" smtClean="0">
                        <a:latin typeface="Calibri" panose="020F0502020204030204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zh-CN" sz="2200" b="0" i="0" kern="0" dirty="0" smtClean="0">
                        <a:latin typeface="Calibri" panose="020F0502020204030204" charset="0"/>
                      </a:rPr>
                      <m:t>-</m:t>
                    </m:r>
                    <m:r>
                      <m:rPr>
                        <m:nor/>
                      </m:rPr>
                      <a:rPr lang="en-US" altLang="zh-CN" sz="2200" b="0" i="0" kern="0" dirty="0" smtClean="0">
                        <a:latin typeface="Calibri" panose="020F0502020204030204" charset="0"/>
                      </a:rPr>
                      <m:t>1</m:t>
                    </m:r>
                    <m:r>
                      <a:rPr lang="en-US" altLang="zh-CN" sz="220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不是</a:t>
                </a:r>
                <a:r>
                  <a:rPr lang="zh-CN" altLang="en-US" sz="2200" kern="0" dirty="0">
                    <a:latin typeface="Calibri" panose="020F0502020204030204" charset="0"/>
                  </a:rPr>
                  <a:t>优化问题的解。</a:t>
                </a:r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0" y="2997200"/>
                <a:ext cx="7391400" cy="429895"/>
              </a:xfrm>
              <a:prstGeom prst="rect">
                <a:avLst/>
              </a:prstGeom>
              <a:blipFill rotWithShape="1">
                <a:blip r:embed="rId7"/>
                <a:stretch>
                  <a:fillRect b="-80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6731000" y="3302000"/>
            <a:ext cx="4175125" cy="3333584"/>
            <a:chOff x="2286000" y="3429000"/>
            <a:chExt cx="4175125" cy="3333584"/>
          </a:xfrm>
        </p:grpSpPr>
        <p:grpSp>
          <p:nvGrpSpPr>
            <p:cNvPr id="14" name="组合 13"/>
            <p:cNvGrpSpPr/>
            <p:nvPr/>
          </p:nvGrpSpPr>
          <p:grpSpPr>
            <a:xfrm>
              <a:off x="2286000" y="3429000"/>
              <a:ext cx="4175125" cy="3333584"/>
              <a:chOff x="2133600" y="2750334"/>
              <a:chExt cx="4175125" cy="3333584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133600" y="2750334"/>
                <a:ext cx="3276600" cy="3333584"/>
              </a:xfrm>
              <a:prstGeom prst="rect">
                <a:avLst/>
              </a:prstGeom>
            </p:spPr>
          </p:pic>
          <p:cxnSp>
            <p:nvCxnSpPr>
              <p:cNvPr id="4" name="直接连接符 3"/>
              <p:cNvCxnSpPr/>
              <p:nvPr/>
            </p:nvCxnSpPr>
            <p:spPr bwMode="auto">
              <a:xfrm flipH="1">
                <a:off x="4495800" y="3664734"/>
                <a:ext cx="152400" cy="22860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aphicFrame>
            <p:nvGraphicFramePr>
              <p:cNvPr id="9" name="对象 8"/>
              <p:cNvGraphicFramePr>
                <a:graphicFrameLocks noChangeAspect="1"/>
              </p:cNvGraphicFramePr>
              <p:nvPr/>
            </p:nvGraphicFramePr>
            <p:xfrm>
              <a:off x="4343400" y="3283734"/>
              <a:ext cx="1266825" cy="3127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408" name="Equation" r:id="rId9" imgW="23469600" imgH="5791200" progId="Equation.DSMT4">
                      <p:embed/>
                    </p:oleObj>
                  </mc:Choice>
                  <mc:Fallback>
                    <p:oleObj name="Equation" r:id="rId9" imgW="23469600" imgH="5791200" progId="Equation.DSMT4">
                      <p:embed/>
                      <p:pic>
                        <p:nvPicPr>
                          <p:cNvPr id="0" name="图片 35407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4343400" y="3283734"/>
                            <a:ext cx="1266825" cy="3127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" name="对象 12"/>
              <p:cNvGraphicFramePr>
                <a:graphicFrameLocks noChangeAspect="1"/>
              </p:cNvGraphicFramePr>
              <p:nvPr/>
            </p:nvGraphicFramePr>
            <p:xfrm>
              <a:off x="4648200" y="5188734"/>
              <a:ext cx="1660525" cy="3127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409" name="Equation" r:id="rId11" imgW="30784800" imgH="5791200" progId="Equation.DSMT4">
                      <p:embed/>
                    </p:oleObj>
                  </mc:Choice>
                  <mc:Fallback>
                    <p:oleObj name="Equation" r:id="rId11" imgW="30784800" imgH="5791200" progId="Equation.DSMT4">
                      <p:embed/>
                      <p:pic>
                        <p:nvPicPr>
                          <p:cNvPr id="0" name="图片 3540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648200" y="5188734"/>
                            <a:ext cx="1660525" cy="3127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8" name="对象 17"/>
            <p:cNvGraphicFramePr>
              <a:graphicFrameLocks noChangeAspect="1"/>
            </p:cNvGraphicFramePr>
            <p:nvPr/>
          </p:nvGraphicFramePr>
          <p:xfrm>
            <a:off x="5257800" y="5105400"/>
            <a:ext cx="2540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10" name="Equation" r:id="rId13" imgW="3657600" imgH="5486400" progId="Equation.DSMT4">
                    <p:embed/>
                  </p:oleObj>
                </mc:Choice>
                <mc:Fallback>
                  <p:oleObj name="Equation" r:id="rId13" imgW="3657600" imgH="5486400" progId="Equation.DSMT4">
                    <p:embed/>
                    <p:pic>
                      <p:nvPicPr>
                        <p:cNvPr id="0" name="图片 3540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257800" y="5105400"/>
                          <a:ext cx="2540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3952875" y="3581400"/>
            <a:ext cx="274638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11" name="Equation" r:id="rId15" imgW="3962400" imgH="5486400" progId="Equation.DSMT4">
                    <p:embed/>
                  </p:oleObj>
                </mc:Choice>
                <mc:Fallback>
                  <p:oleObj name="Equation" r:id="rId15" imgW="3962400" imgH="5486400" progId="Equation.DSMT4">
                    <p:embed/>
                    <p:pic>
                      <p:nvPicPr>
                        <p:cNvPr id="0" name="图片 3541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952875" y="3581400"/>
                          <a:ext cx="274638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标题 1"/>
          <p:cNvSpPr txBox="1"/>
          <p:nvPr/>
        </p:nvSpPr>
        <p:spPr>
          <a:xfrm>
            <a:off x="4747598" y="139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13.1 </a:t>
            </a:r>
            <a:r>
              <a:rPr lang="zh-CN" altLang="en-US" dirty="0" smtClean="0"/>
              <a:t>约束优化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cxnSp>
        <p:nvCxnSpPr>
          <p:cNvPr id="12" name="直接连接符 11"/>
          <p:cNvCxnSpPr>
            <a:stCxn id="21" idx="1"/>
          </p:cNvCxnSpPr>
          <p:nvPr/>
        </p:nvCxnSpPr>
        <p:spPr>
          <a:xfrm>
            <a:off x="4747895" y="520700"/>
            <a:ext cx="490855" cy="6235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600" y="3200400"/>
            <a:ext cx="3533775" cy="3371850"/>
          </a:xfrm>
          <a:prstGeom prst="rect">
            <a:avLst/>
          </a:prstGeom>
        </p:spPr>
      </p:pic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6477000" y="3962400"/>
          <a:ext cx="3894138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28" name="Equation" r:id="rId2" imgW="66751200" imgH="31699200" progId="Equation.DSMT4">
                  <p:embed/>
                </p:oleObj>
              </mc:Choice>
              <mc:Fallback>
                <p:oleObj name="Equation" r:id="rId2" imgW="66751200" imgH="31699200" progId="Equation.DSMT4">
                  <p:embed/>
                  <p:pic>
                    <p:nvPicPr>
                      <p:cNvPr id="0" name="图片 3782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77000" y="3962400"/>
                        <a:ext cx="3894138" cy="185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600200" y="3517307"/>
            <a:ext cx="4784725" cy="2586631"/>
            <a:chOff x="1676400" y="3505200"/>
            <a:chExt cx="4784725" cy="2586631"/>
          </a:xfrm>
        </p:grpSpPr>
        <p:cxnSp>
          <p:nvCxnSpPr>
            <p:cNvPr id="8" name="直接连接符 7"/>
            <p:cNvCxnSpPr>
              <a:stCxn id="2" idx="3"/>
            </p:cNvCxnSpPr>
            <p:nvPr/>
          </p:nvCxnSpPr>
          <p:spPr bwMode="auto">
            <a:xfrm flipV="1">
              <a:off x="2943225" y="5334000"/>
              <a:ext cx="257175" cy="156369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aphicFrame>
          <p:nvGraphicFramePr>
            <p:cNvPr id="2" name="对象 1"/>
            <p:cNvGraphicFramePr>
              <a:graphicFrameLocks noChangeAspect="1"/>
            </p:cNvGraphicFramePr>
            <p:nvPr/>
          </p:nvGraphicFramePr>
          <p:xfrm>
            <a:off x="1676400" y="5334000"/>
            <a:ext cx="1266825" cy="312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29" name="Equation" r:id="rId4" imgW="23469600" imgH="5791200" progId="Equation.DSMT4">
                    <p:embed/>
                  </p:oleObj>
                </mc:Choice>
                <mc:Fallback>
                  <p:oleObj name="Equation" r:id="rId4" imgW="23469600" imgH="5791200" progId="Equation.DSMT4">
                    <p:embed/>
                    <p:pic>
                      <p:nvPicPr>
                        <p:cNvPr id="0" name="图片 3782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76400" y="5334000"/>
                          <a:ext cx="1266825" cy="312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4800600" y="5779093"/>
            <a:ext cx="1660525" cy="312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30" name="Equation" r:id="rId6" imgW="30784800" imgH="5791200" progId="Equation.DSMT4">
                    <p:embed/>
                  </p:oleObj>
                </mc:Choice>
                <mc:Fallback>
                  <p:oleObj name="Equation" r:id="rId6" imgW="30784800" imgH="5791200" progId="Equation.DSMT4">
                    <p:embed/>
                    <p:pic>
                      <p:nvPicPr>
                        <p:cNvPr id="0" name="图片 3782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800600" y="5779093"/>
                          <a:ext cx="1660525" cy="312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/>
            <p:cNvGraphicFramePr>
              <a:graphicFrameLocks noChangeAspect="1"/>
            </p:cNvGraphicFramePr>
            <p:nvPr/>
          </p:nvGraphicFramePr>
          <p:xfrm>
            <a:off x="5257800" y="5105400"/>
            <a:ext cx="2540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31" name="Equation" r:id="rId8" imgW="3657600" imgH="5486400" progId="Equation.DSMT4">
                    <p:embed/>
                  </p:oleObj>
                </mc:Choice>
                <mc:Fallback>
                  <p:oleObj name="Equation" r:id="rId8" imgW="3657600" imgH="5486400" progId="Equation.DSMT4">
                    <p:embed/>
                    <p:pic>
                      <p:nvPicPr>
                        <p:cNvPr id="0" name="图片 3783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257800" y="5105400"/>
                          <a:ext cx="2540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3657600" y="3505200"/>
            <a:ext cx="274638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32" name="Equation" r:id="rId10" imgW="3962400" imgH="5486400" progId="Equation.DSMT4">
                    <p:embed/>
                  </p:oleObj>
                </mc:Choice>
                <mc:Fallback>
                  <p:oleObj name="Equation" r:id="rId10" imgW="3962400" imgH="5486400" progId="Equation.DSMT4">
                    <p:embed/>
                    <p:pic>
                      <p:nvPicPr>
                        <p:cNvPr id="0" name="图片 3783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657600" y="3505200"/>
                          <a:ext cx="274638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3810000" y="3874093"/>
            <a:ext cx="1439863" cy="284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33" name="Equation" r:id="rId12" imgW="24688800" imgH="4876800" progId="Equation.DSMT4">
                    <p:embed/>
                  </p:oleObj>
                </mc:Choice>
                <mc:Fallback>
                  <p:oleObj name="Equation" r:id="rId12" imgW="24688800" imgH="4876800" progId="Equation.DSMT4">
                    <p:embed/>
                    <p:pic>
                      <p:nvPicPr>
                        <p:cNvPr id="0" name="图片 37832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810000" y="3874093"/>
                          <a:ext cx="1439863" cy="2841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直接连接符 21"/>
            <p:cNvCxnSpPr/>
            <p:nvPr/>
          </p:nvCxnSpPr>
          <p:spPr bwMode="auto">
            <a:xfrm flipH="1">
              <a:off x="3871965" y="4118149"/>
              <a:ext cx="533400" cy="22860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1905000" y="2438400"/>
                <a:ext cx="8221345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惩罚未能满足约束条件，引入拉格朗日函数</m:t>
                    </m:r>
                    <m:d>
                      <m:d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𝐿𝑎𝑔𝑟𝑎𝑛𝑔𝑒</m:t>
                        </m:r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𝐹𝑢𝑛𝑐𝑡𝑖𝑜𝑛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: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438400"/>
                <a:ext cx="8221345" cy="55435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13.1 </a:t>
            </a:r>
            <a:r>
              <a:rPr lang="zh-CN" altLang="en-US" dirty="0" smtClean="0"/>
              <a:t>约束优化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971800" y="4191000"/>
          <a:ext cx="214313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4" name="Equation" r:id="rId15" imgW="3657600" imgH="5486400" progId="Equation.DSMT4">
                  <p:embed/>
                </p:oleObj>
              </mc:Choice>
              <mc:Fallback>
                <p:oleObj name="Equation" r:id="rId15" imgW="3657600" imgH="5486400" progId="Equation.DSMT4">
                  <p:embed/>
                  <p:pic>
                    <p:nvPicPr>
                      <p:cNvPr id="0" name="图片 3783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71800" y="4191000"/>
                        <a:ext cx="214313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3497263" y="4953000"/>
          <a:ext cx="2317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5" name="Equation" r:id="rId17" imgW="3962400" imgH="5486400" progId="Equation.DSMT4">
                  <p:embed/>
                </p:oleObj>
              </mc:Choice>
              <mc:Fallback>
                <p:oleObj name="Equation" r:id="rId17" imgW="3962400" imgH="5486400" progId="Equation.DSMT4">
                  <p:embed/>
                  <p:pic>
                    <p:nvPicPr>
                      <p:cNvPr id="0" name="图片 3783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97263" y="4953000"/>
                        <a:ext cx="231775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038600" y="1038225"/>
          <a:ext cx="3602038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36" name="Equation" r:id="rId19" imgW="37185600" imgH="13411200" progId="Equation.DSMT4">
                  <p:embed/>
                </p:oleObj>
              </mc:Choice>
              <mc:Fallback>
                <p:oleObj name="Equation" r:id="rId19" imgW="37185600" imgH="13411200" progId="Equation.DSMT4">
                  <p:embed/>
                  <p:pic>
                    <p:nvPicPr>
                      <p:cNvPr id="0" name="图片 3783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038600" y="1038225"/>
                        <a:ext cx="3602038" cy="124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352800" y="2819400"/>
                <a:ext cx="6553200" cy="426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ℎ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819400"/>
                <a:ext cx="6553200" cy="42608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861976" y="3200400"/>
                <a:ext cx="5775325" cy="64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ℎ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ℎ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r>
                  <a:rPr lang="en-US" altLang="zh-CN" dirty="0"/>
                  <a:t> 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ℎ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 smtClean="0"/>
                  <a:t>0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76" y="3200400"/>
                <a:ext cx="5775325" cy="645160"/>
              </a:xfrm>
              <a:prstGeom prst="rect">
                <a:avLst/>
              </a:prstGeom>
              <a:blipFill rotWithShape="1">
                <a:blip r:embed="rId22"/>
                <a:stretch>
                  <a:fillRect l="-7" r="7" b="-6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2.2.1</a:t>
            </a:r>
            <a:r>
              <a:rPr lang="zh-CN" altLang="en-US" kern="0" dirty="0" smtClean="0"/>
              <a:t>二维例子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1981200" y="4343400"/>
                <a:ext cx="428371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点的一阶泰勒公式为：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4343400"/>
                <a:ext cx="4283710" cy="338455"/>
              </a:xfrm>
              <a:prstGeom prst="rect">
                <a:avLst/>
              </a:prstGeom>
              <a:blipFill rotWithShape="1">
                <a:blip r:embed="rId1"/>
                <a:stretch>
                  <a:fillRect r="-1453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733800" y="1557269"/>
                <a:ext cx="3970655" cy="451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557269"/>
                <a:ext cx="3970655" cy="451485"/>
              </a:xfrm>
              <a:prstGeom prst="rect">
                <a:avLst/>
              </a:prstGeom>
              <a:blipFill rotWithShape="1">
                <a:blip r:embed="rId2"/>
                <a:stretch>
                  <a:fillRect t="-55" b="-5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048000" y="2420054"/>
                <a:ext cx="5086350" cy="1663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420054"/>
                <a:ext cx="5086350" cy="1663700"/>
              </a:xfrm>
              <a:prstGeom prst="rect">
                <a:avLst/>
              </a:prstGeom>
              <a:blipFill rotWithShape="1">
                <a:blip r:embed="rId3"/>
                <a:stretch>
                  <a:fillRect t="-4" r="-499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524000" y="5113826"/>
                <a:ext cx="8801100" cy="451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113826"/>
                <a:ext cx="8801100" cy="451485"/>
              </a:xfrm>
              <a:prstGeom prst="rect">
                <a:avLst/>
              </a:prstGeom>
              <a:blipFill rotWithShape="1">
                <a:blip r:embed="rId4"/>
                <a:stretch>
                  <a:fillRect t="-38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  <p:bldP spid="4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905000" y="2133600"/>
                <a:ext cx="9086215" cy="534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200" kern="0" dirty="0" smtClean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zh-CN" sz="2200" b="0" i="0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200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sz="2200" kern="0" dirty="0" smtClean="0">
                    <a:latin typeface="Calibri" panose="020F0502020204030204" charset="0"/>
                  </a:rPr>
                  <a:t>,</a:t>
                </a:r>
                <a:r>
                  <a:rPr lang="en-US" altLang="zh-CN" sz="2200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sz="2200" kern="0" dirty="0" smtClean="0">
                    <a:latin typeface="Calibri" panose="020F0502020204030204" charset="0"/>
                  </a:rPr>
                  <a:t>,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 拉格朗日乘子</a:t>
                </a:r>
                <a:r>
                  <a:rPr lang="en-US" altLang="zh-CN" sz="2200" kern="0" dirty="0">
                    <a:latin typeface="Calibri" panose="020F0502020204030204" charset="0"/>
                  </a:rPr>
                  <a:t>(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𝐿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𝑎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𝑔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𝑟𝑎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𝑛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𝑔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𝑒 𝑀</a:t>
                </a:r>
                <a:r>
                  <a:rPr lang="en-US" altLang="zh-CN" sz="2200" kern="0" dirty="0">
                    <a:latin typeface="Calibri" panose="020F0502020204030204" charset="0"/>
                  </a:rPr>
                  <a:t>  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𝑢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𝑙𝑡𝑖𝑝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𝑙𝑖𝑒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𝑟</a:t>
                </a:r>
                <a:r>
                  <a:rPr lang="en-US" altLang="zh-CN" sz="2200" kern="0" dirty="0">
                    <a:latin typeface="Calibri" panose="020F0502020204030204" charset="0"/>
                  </a:rPr>
                  <a:t> </a:t>
                </a:r>
                <a:r>
                  <a:rPr lang="zh-CN" altLang="en-US" sz="2200" kern="0" dirty="0">
                    <a:latin typeface="Calibri" panose="020F0502020204030204" charset="0"/>
                  </a:rPr>
                  <a:t>𝑠</a:t>
                </a:r>
                <a:r>
                  <a:rPr lang="en-US" altLang="zh-CN" sz="2200" kern="0" dirty="0">
                    <a:latin typeface="Calibri" panose="020F0502020204030204" charset="0"/>
                  </a:rPr>
                  <a:t> )</a:t>
                </a:r>
                <a:endParaRPr lang="en-US" altLang="zh-CN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133600"/>
                <a:ext cx="9086215" cy="53403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905000" y="2590800"/>
            <a:ext cx="249301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kern="0" dirty="0">
                <a:latin typeface="Calibri" panose="020F0502020204030204" charset="0"/>
              </a:rPr>
              <a:t>引入拉格朗日函数</a:t>
            </a:r>
            <a:r>
              <a:rPr lang="en-US" altLang="zh-CN" sz="2200" kern="0" dirty="0">
                <a:latin typeface="Calibri" panose="020F0502020204030204" charset="0"/>
              </a:rPr>
              <a:t>:</a:t>
            </a:r>
            <a:endParaRPr lang="zh-CN" altLang="en-US" sz="2200" kern="0" dirty="0">
              <a:latin typeface="Calibri" panose="020F050202020403020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826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13.1 </a:t>
            </a:r>
            <a:r>
              <a:rPr lang="en-US" altLang="zh-CN" dirty="0"/>
              <a:t>KKT</a:t>
            </a:r>
            <a:r>
              <a:rPr lang="zh-CN" altLang="en-US" dirty="0"/>
              <a:t>条件：必要条件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495800" y="5029200"/>
                <a:ext cx="1802765" cy="577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KKT</m:t>
                      </m:r>
                      <m:r>
                        <a:rPr lang="zh-CN" altLang="en-US" sz="3200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条件</m:t>
                      </m:r>
                    </m:oMath>
                  </m:oMathPara>
                </a14:m>
                <a:endParaRPr lang="zh-CN" altLang="en-US" sz="3200" kern="0" dirty="0">
                  <a:solidFill>
                    <a:srgbClr val="FF0000"/>
                  </a:solidFill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029200"/>
                <a:ext cx="1802765" cy="577215"/>
              </a:xfrm>
              <a:prstGeom prst="rect">
                <a:avLst/>
              </a:prstGeom>
              <a:blipFill rotWithShape="1">
                <a:blip r:embed="rId2"/>
                <a:stretch>
                  <a:fillRect b="-6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505200" y="838200"/>
                <a:ext cx="3769360" cy="1319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≜{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≜{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838200"/>
                <a:ext cx="3769360" cy="13195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696200" y="2743200"/>
                <a:ext cx="2038985" cy="967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2743200"/>
                <a:ext cx="2038985" cy="967105"/>
              </a:xfrm>
              <a:prstGeom prst="rect">
                <a:avLst/>
              </a:prstGeom>
              <a:blipFill rotWithShape="1">
                <a:blip r:embed="rId4"/>
                <a:stretch>
                  <a:fillRect r="-5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981200" y="2971800"/>
                <a:ext cx="4999355" cy="815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000" b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)−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),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971800"/>
                <a:ext cx="4999355" cy="8153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524000" y="3657600"/>
                <a:ext cx="7315200" cy="815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657600"/>
                <a:ext cx="7315200" cy="81534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981200" y="4419600"/>
                <a:ext cx="1877060" cy="39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mr>
                      </m:m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419600"/>
                <a:ext cx="1877060" cy="398780"/>
              </a:xfrm>
              <a:prstGeom prst="rect">
                <a:avLst/>
              </a:prstGeom>
              <a:blipFill rotWithShape="1">
                <a:blip r:embed="rId7"/>
                <a:stretch>
                  <a:fillRect b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1981200" y="4876800"/>
                <a:ext cx="2105025" cy="39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876800"/>
                <a:ext cx="2105025" cy="398780"/>
              </a:xfrm>
              <a:prstGeom prst="rect">
                <a:avLst/>
              </a:prstGeom>
              <a:blipFill rotWithShape="1">
                <a:blip r:embed="rId8"/>
                <a:stretch>
                  <a:fillRect b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1981200" y="5334000"/>
                <a:ext cx="1934845" cy="393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334000"/>
                <a:ext cx="1934845" cy="393065"/>
              </a:xfrm>
              <a:prstGeom prst="rect">
                <a:avLst/>
              </a:prstGeom>
              <a:blipFill rotWithShape="1">
                <a:blip r:embed="rId9"/>
                <a:stretch>
                  <a:fillRect b="-4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1981200" y="5791200"/>
                <a:ext cx="2169795" cy="393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791200"/>
                <a:ext cx="2169795" cy="393065"/>
              </a:xfrm>
              <a:prstGeom prst="rect">
                <a:avLst/>
              </a:prstGeom>
              <a:blipFill rotWithShape="1">
                <a:blip r:embed="rId10"/>
                <a:stretch>
                  <a:fillRect b="-4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1981200" y="6248400"/>
                <a:ext cx="1428115" cy="355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6248400"/>
                <a:ext cx="1428115" cy="355600"/>
              </a:xfrm>
              <a:prstGeom prst="rect">
                <a:avLst/>
              </a:prstGeom>
              <a:blipFill rotWithShape="1">
                <a:blip r:embed="rId11"/>
                <a:stretch>
                  <a:fillRect b="-5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445000" y="173038"/>
          <a:ext cx="518318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65" name="Equation" r:id="rId1" imgW="67056000" imgH="18592800" progId="Equation.DSMT4">
                  <p:embed/>
                </p:oleObj>
              </mc:Choice>
              <mc:Fallback>
                <p:oleObj name="Equation" r:id="rId1" imgW="67056000" imgH="18592800" progId="Equation.DSMT4">
                  <p:embed/>
                  <p:pic>
                    <p:nvPicPr>
                      <p:cNvPr id="0" name="图片 396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45000" y="173038"/>
                        <a:ext cx="5183188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0" y="4508263"/>
            <a:ext cx="4591050" cy="2324100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019800" y="5562600"/>
          <a:ext cx="368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66" name="Equation" r:id="rId4" imgW="8839200" imgH="5486400" progId="Equation.DSMT4">
                  <p:embed/>
                </p:oleObj>
              </mc:Choice>
              <mc:Fallback>
                <p:oleObj name="Equation" r:id="rId4" imgW="8839200" imgH="5486400" progId="Equation.DSMT4">
                  <p:embed/>
                  <p:pic>
                    <p:nvPicPr>
                      <p:cNvPr id="0" name="图片 3966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9800" y="5562600"/>
                        <a:ext cx="368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019800" y="4800600"/>
          <a:ext cx="381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67" name="Equation" r:id="rId6" imgW="9144000" imgH="5486400" progId="Equation.DSMT4">
                  <p:embed/>
                </p:oleObj>
              </mc:Choice>
              <mc:Fallback>
                <p:oleObj name="Equation" r:id="rId6" imgW="9144000" imgH="5486400" progId="Equation.DSMT4">
                  <p:embed/>
                  <p:pic>
                    <p:nvPicPr>
                      <p:cNvPr id="0" name="图片 3966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19800" y="4800600"/>
                        <a:ext cx="381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/>
          <p:cNvCxnSpPr/>
          <p:nvPr/>
        </p:nvCxnSpPr>
        <p:spPr bwMode="auto">
          <a:xfrm flipV="1">
            <a:off x="660400" y="4800600"/>
            <a:ext cx="838200" cy="381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812800" y="4724400"/>
          <a:ext cx="342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68" name="Equation" r:id="rId8" imgW="8229600" imgH="5181600" progId="Equation.DSMT4">
                  <p:embed/>
                </p:oleObj>
              </mc:Choice>
              <mc:Fallback>
                <p:oleObj name="Equation" r:id="rId8" imgW="8229600" imgH="5181600" progId="Equation.DSMT4">
                  <p:embed/>
                  <p:pic>
                    <p:nvPicPr>
                      <p:cNvPr id="0" name="图片 3966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2800" y="4724400"/>
                        <a:ext cx="342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965200" y="4953000"/>
            <a:ext cx="12954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  <a:latin typeface="Calibri" panose="020F0502020204030204" charset="0"/>
              </a:rPr>
              <a:t>增长方向</a:t>
            </a:r>
            <a:endParaRPr lang="zh-CN" altLang="en-US" sz="1100" dirty="0" smtClean="0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-78402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13.1 </a:t>
            </a:r>
            <a:r>
              <a:rPr lang="en-US" altLang="zh-CN" dirty="0"/>
              <a:t>KKT</a:t>
            </a:r>
            <a:r>
              <a:rPr lang="zh-CN" altLang="en-US" dirty="0"/>
              <a:t>条件：例子</a:t>
            </a:r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470400" y="5181600"/>
          <a:ext cx="22939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69" name="Equation" r:id="rId10" imgW="31699200" imgH="5486400" progId="Equation.DSMT4">
                  <p:embed/>
                </p:oleObj>
              </mc:Choice>
              <mc:Fallback>
                <p:oleObj name="Equation" r:id="rId10" imgW="31699200" imgH="5486400" progId="Equation.DSMT4">
                  <p:embed/>
                  <p:pic>
                    <p:nvPicPr>
                      <p:cNvPr id="0" name="图片 3966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70400" y="5181600"/>
                        <a:ext cx="2293938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057400" y="2895600"/>
                <a:ext cx="165227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检测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边界</a:t>
                </a:r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895600"/>
                <a:ext cx="1652270" cy="3683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191000" y="2895600"/>
                <a:ext cx="165227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检测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边界</a:t>
                </a:r>
                <a:endParaRPr lang="zh-CN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895600"/>
                <a:ext cx="1652270" cy="36830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6248400" y="2895600"/>
                <a:ext cx="165227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检测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边界</a:t>
                </a:r>
                <a:endParaRPr lang="zh-CN" altLang="en-US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895600"/>
                <a:ext cx="1652270" cy="36830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8534400" y="2895600"/>
                <a:ext cx="165227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检测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边界</a:t>
                </a:r>
                <a:endParaRPr lang="zh-CN" altLang="en-US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2895600"/>
                <a:ext cx="1652270" cy="36830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295400" y="1600200"/>
                <a:ext cx="9753600" cy="377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9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19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9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9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600200"/>
                <a:ext cx="9753600" cy="377190"/>
              </a:xfrm>
              <a:prstGeom prst="rect">
                <a:avLst/>
              </a:prstGeom>
              <a:blipFill rotWithShape="1">
                <a:blip r:embed="rId16"/>
                <a:stretch>
                  <a:fillRect b="-3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295400" y="2057400"/>
                <a:ext cx="9753600" cy="762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zh-CN" alt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9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9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zh-CN" alt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19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19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9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sz="19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9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19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19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19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057400"/>
                <a:ext cx="9753600" cy="76200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913984" y="3333497"/>
                <a:ext cx="3151484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984" y="3333497"/>
                <a:ext cx="3151484" cy="368300"/>
              </a:xfrm>
              <a:prstGeom prst="rect">
                <a:avLst/>
              </a:prstGeom>
              <a:blipFill rotWithShape="1">
                <a:blip r:embed="rId18"/>
                <a:stretch>
                  <a:fillRect l="-19" t="-104" r="19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905000" y="3342017"/>
                <a:ext cx="212534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342017"/>
                <a:ext cx="2125345" cy="368300"/>
              </a:xfrm>
              <a:prstGeom prst="rect">
                <a:avLst/>
              </a:prstGeom>
              <a:blipFill rotWithShape="1">
                <a:blip r:embed="rId19"/>
                <a:stretch>
                  <a:fillRect t="-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980022" y="3322524"/>
                <a:ext cx="22586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022" y="3322524"/>
                <a:ext cx="2258695" cy="368300"/>
              </a:xfrm>
              <a:prstGeom prst="rect">
                <a:avLst/>
              </a:prstGeom>
              <a:blipFill rotWithShape="1">
                <a:blip r:embed="rId20"/>
                <a:stretch>
                  <a:fillRect l="-21" t="-55" r="21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109515" y="3314346"/>
                <a:ext cx="22586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515" y="3314346"/>
                <a:ext cx="2258695" cy="368300"/>
              </a:xfrm>
              <a:prstGeom prst="rect">
                <a:avLst/>
              </a:prstGeom>
              <a:blipFill rotWithShape="1">
                <a:blip r:embed="rId21"/>
                <a:stretch>
                  <a:fillRect l="-8" t="-76" r="8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981200" y="3784600"/>
                <a:ext cx="9516110" cy="76263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即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),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⇒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代入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5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784600"/>
                <a:ext cx="9516110" cy="762635"/>
              </a:xfrm>
              <a:prstGeom prst="rect">
                <a:avLst/>
              </a:prstGeom>
              <a:blipFill rotWithShape="1">
                <a:blip r:embed="rId22"/>
                <a:stretch>
                  <a:fillRect b="-27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118178" y="4495800"/>
                <a:ext cx="4427220" cy="758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由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于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可得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>
                          <a:latin typeface="Cambria Math" panose="02040503050406030204" pitchFamily="18" charset="0"/>
                        </a:rPr>
                        <m:t>5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178" y="4495800"/>
                <a:ext cx="4427220" cy="758825"/>
              </a:xfrm>
              <a:prstGeom prst="rect">
                <a:avLst/>
              </a:prstGeom>
              <a:blipFill rotWithShape="1">
                <a:blip r:embed="rId23"/>
                <a:stretch>
                  <a:fillRect l="-10" r="-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/>
      <p:bldP spid="2" grpId="0"/>
      <p:bldP spid="3" grpId="0"/>
      <p:bldP spid="5" grpId="1"/>
      <p:bldP spid="8" grpId="0"/>
      <p:bldP spid="9" grpId="0"/>
      <p:bldP spid="12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-78402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13.2 </a:t>
            </a:r>
            <a:r>
              <a:rPr lang="zh-CN" altLang="en-US" kern="0" dirty="0"/>
              <a:t>最小</a:t>
            </a:r>
            <a:r>
              <a:rPr lang="zh-CN" altLang="en-US" kern="0" dirty="0" smtClean="0"/>
              <a:t>范数优化问题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2"/>
              <p:cNvSpPr txBox="1"/>
              <p:nvPr/>
            </p:nvSpPr>
            <p:spPr>
              <a:xfrm>
                <a:off x="152400" y="2514600"/>
                <a:ext cx="7896225" cy="12954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dirty="0"/>
                  <a:t>，</a:t>
                </a:r>
                <a:r>
                  <a:rPr lang="zh-CN" altLang="en-US" sz="2200" b="0" kern="0" dirty="0"/>
                  <a:t>向量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b="0" kern="0" dirty="0" smtClean="0"/>
                  <a:t>,</a:t>
                </a:r>
                <a:r>
                  <a:rPr lang="zh-CN" altLang="en-US" sz="2200" b="0" kern="0" dirty="0" smtClean="0"/>
                  <a:t>向量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2200" b="0" dirty="0" smtClean="0"/>
                  <a:t>；</a:t>
                </a:r>
                <a:r>
                  <a:rPr lang="en-US" altLang="zh-CN" sz="2200" dirty="0" smtClean="0"/>
                  <a:t> </a:t>
                </a:r>
                <a:endParaRPr lang="zh-CN" altLang="en-US" sz="2200" dirty="0"/>
              </a:p>
              <a:p>
                <a:r>
                  <a:rPr lang="zh-CN" altLang="en-US" sz="2200" b="0" kern="0" dirty="0" smtClean="0"/>
                  <a:t>在</a:t>
                </a:r>
                <a:r>
                  <a:rPr lang="zh-CN" altLang="en-US" sz="2200" b="0" kern="0" dirty="0"/>
                  <a:t>大多数应用中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200" b="0" kern="0" dirty="0" err="1"/>
                  <a:t>,</a:t>
                </a:r>
                <a:r>
                  <a:rPr lang="en-US" altLang="zh-CN" sz="2200" b="0" kern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kern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 b="0" kern="0" dirty="0"/>
                  <a:t>是</a:t>
                </a:r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一个欠定</a:t>
                </a:r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方程</a:t>
                </a:r>
                <a:r>
                  <a:rPr lang="zh-CN" altLang="en-US" sz="2200" b="0" kern="0" dirty="0" smtClean="0"/>
                  <a:t>；</a:t>
                </a:r>
                <a:endParaRPr lang="en-US" altLang="zh-CN" sz="2200" b="0" kern="0" dirty="0"/>
              </a:p>
              <a:p>
                <a:r>
                  <a:rPr lang="zh-CN" altLang="en-US" sz="2200" b="0" kern="0" dirty="0" smtClean="0"/>
                  <a:t>在直线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 b="0" kern="0" dirty="0" smtClean="0"/>
                  <a:t>中，寻找范数最小的解。</a:t>
                </a:r>
                <a:endParaRPr lang="en-US" altLang="zh-CN" sz="2200" b="0" kern="0" dirty="0"/>
              </a:p>
              <a:p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endParaRPr lang="zh-CN" altLang="en-US" sz="1800" b="0" kern="0" dirty="0"/>
              </a:p>
            </p:txBody>
          </p:sp>
        </mc:Choice>
        <mc:Fallback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514600"/>
                <a:ext cx="7896225" cy="1295400"/>
              </a:xfrm>
              <a:prstGeom prst="rect">
                <a:avLst/>
              </a:prstGeom>
              <a:blipFill rotWithShape="1">
                <a:blip r:embed="rId1"/>
                <a:stretch>
                  <a:fillRect b="-108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" y="914400"/>
          <a:ext cx="1824038" cy="123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" name="Equation" r:id="rId2" imgW="18897600" imgH="12801600" progId="Equation.DSMT4">
                  <p:embed/>
                </p:oleObj>
              </mc:Choice>
              <mc:Fallback>
                <p:oleObj name="Equation" r:id="rId2" imgW="18897600" imgH="12801600" progId="Equation.DSMT4">
                  <p:embed/>
                  <p:pic>
                    <p:nvPicPr>
                      <p:cNvPr id="0" name="图片 14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" y="914400"/>
                        <a:ext cx="1824038" cy="1236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/>
              <p:cNvSpPr txBox="1"/>
              <p:nvPr/>
            </p:nvSpPr>
            <p:spPr>
              <a:xfrm>
                <a:off x="152400" y="4267200"/>
                <a:ext cx="7896225" cy="1752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假设矩阵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行向量线性无关</a:t>
                </a:r>
                <a:endParaRPr lang="en-US" altLang="zh-CN" sz="2200" b="0" kern="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kern="0" dirty="0"/>
                  <a:t>对任意一个</a:t>
                </a:r>
                <a:r>
                  <a:rPr lang="en-US" altLang="zh-CN" sz="1800" kern="0" dirty="0"/>
                  <a:t>d</a:t>
                </a:r>
                <a:r>
                  <a:rPr lang="zh-CN" altLang="en-US" sz="1800" kern="0" dirty="0"/>
                  <a:t>，</a:t>
                </a:r>
                <a:r>
                  <a:rPr lang="en-US" altLang="zh-CN" sz="1800" b="0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1800" b="0" kern="0" dirty="0"/>
                  <a:t>至少有一个</a:t>
                </a:r>
                <a:r>
                  <a:rPr lang="zh-CN" altLang="en-US" sz="1800" b="0" kern="0" dirty="0" smtClean="0"/>
                  <a:t>解；</a:t>
                </a:r>
                <a:endParaRPr lang="zh-CN" altLang="en-US" sz="1800" b="0" kern="0" dirty="0" smtClean="0"/>
              </a:p>
              <a:p>
                <a:pPr lvl="1"/>
                <a:r>
                  <a:rPr lang="zh-CN" altLang="en-US" sz="1800" kern="0" dirty="0" smtClean="0"/>
                  <a:t>矩阵</a:t>
                </a:r>
                <a14:m>
                  <m:oMath xmlns:m="http://schemas.openxmlformats.org/officeDocument/2006/math">
                    <m:r>
                      <a:rPr lang="en-US" altLang="zh-CN" sz="1800" i="1" kern="0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kern="0" dirty="0"/>
                  <a:t>为宽的</a:t>
                </a:r>
                <a:r>
                  <a:rPr lang="zh-CN" altLang="en-US" sz="1800" kern="0" dirty="0" smtClean="0"/>
                  <a:t>或者方</a:t>
                </a:r>
                <a:r>
                  <a:rPr lang="zh-CN" altLang="en-US" sz="1800" kern="0" dirty="0"/>
                  <a:t>的</a:t>
                </a:r>
                <a:r>
                  <a:rPr lang="en-US" altLang="zh-CN" sz="1800" kern="0" dirty="0"/>
                  <a:t>(</a:t>
                </a:r>
                <a14:m>
                  <m:oMath xmlns:m="http://schemas.openxmlformats.org/officeDocument/2006/math"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kern="0" dirty="0" smtClean="0"/>
                  <a:t>)</a:t>
                </a:r>
                <a:r>
                  <a:rPr lang="zh-CN" altLang="en-US" sz="1800" kern="0" dirty="0" smtClean="0"/>
                  <a:t>；</a:t>
                </a:r>
                <a:endParaRPr lang="en-US" altLang="zh-CN" sz="1800" kern="0" dirty="0" smtClean="0"/>
              </a:p>
              <a:p>
                <a:pPr lvl="1"/>
                <a:r>
                  <a:rPr lang="zh-CN" altLang="en-US" sz="1800" kern="0" dirty="0" smtClean="0"/>
                  <a:t>当</a:t>
                </a:r>
                <a:r>
                  <a:rPr lang="en-US" altLang="zh-CN" sz="1800" kern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kern="0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800" i="1" kern="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b="0" kern="0" dirty="0" smtClean="0"/>
                  <a:t>，有无穷多个解。</a:t>
                </a:r>
                <a:endParaRPr lang="en-US" altLang="zh-CN" sz="1800" b="0" kern="0" dirty="0"/>
              </a:p>
              <a:p>
                <a:endParaRPr lang="zh-CN" altLang="en-US" sz="1800" b="0" kern="0" dirty="0"/>
              </a:p>
            </p:txBody>
          </p:sp>
        </mc:Choice>
        <mc:Fallback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267200"/>
                <a:ext cx="7896225" cy="1752600"/>
              </a:xfrm>
              <a:prstGeom prst="rect">
                <a:avLst/>
              </a:prstGeom>
              <a:blipFill rotWithShape="1">
                <a:blip r:embed="rId4"/>
                <a:stretch>
                  <a:fillRect b="-9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2895600" y="762000"/>
            <a:ext cx="1828800" cy="1524000"/>
            <a:chOff x="6096000" y="1143000"/>
            <a:chExt cx="1828800" cy="1524000"/>
          </a:xfrm>
        </p:grpSpPr>
        <p:sp>
          <p:nvSpPr>
            <p:cNvPr id="4" name="流程图: 联系 3"/>
            <p:cNvSpPr/>
            <p:nvPr/>
          </p:nvSpPr>
          <p:spPr bwMode="auto">
            <a:xfrm>
              <a:off x="6477000" y="1524000"/>
              <a:ext cx="990600" cy="990600"/>
            </a:xfrm>
            <a:prstGeom prst="flowChartConnector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7239000" y="1219200"/>
            <a:ext cx="685800" cy="267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2" name="Equation" r:id="rId5" imgW="10972800" imgH="4267200" progId="Equation.DSMT4">
                    <p:embed/>
                  </p:oleObj>
                </mc:Choice>
                <mc:Fallback>
                  <p:oleObj name="Equation" r:id="rId5" imgW="10972800" imgH="4267200" progId="Equation.DSMT4">
                    <p:embed/>
                    <p:pic>
                      <p:nvPicPr>
                        <p:cNvPr id="0" name="图片 145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39000" y="1219200"/>
                          <a:ext cx="685800" cy="2673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7391400" y="2286000"/>
            <a:ext cx="363258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3" name="Equation" r:id="rId7" imgW="6400800" imgH="6705600" progId="Equation.DSMT4">
                    <p:embed/>
                  </p:oleObj>
                </mc:Choice>
                <mc:Fallback>
                  <p:oleObj name="Equation" r:id="rId7" imgW="6400800" imgH="6705600" progId="Equation.DSMT4">
                    <p:embed/>
                    <p:pic>
                      <p:nvPicPr>
                        <p:cNvPr id="0" name="图片 145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391400" y="2286000"/>
                          <a:ext cx="363258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直接连接符 5"/>
            <p:cNvCxnSpPr/>
            <p:nvPr/>
          </p:nvCxnSpPr>
          <p:spPr bwMode="auto">
            <a:xfrm flipV="1">
              <a:off x="6096000" y="1143000"/>
              <a:ext cx="1219200" cy="1143000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流程图: 联系 14"/>
            <p:cNvSpPr/>
            <p:nvPr/>
          </p:nvSpPr>
          <p:spPr bwMode="auto">
            <a:xfrm>
              <a:off x="6934200" y="1981200"/>
              <a:ext cx="76200" cy="76200"/>
            </a:xfrm>
            <a:prstGeom prst="flowChartConnector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781800" y="1981200"/>
              <a:ext cx="4572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 smtClean="0">
                  <a:latin typeface="Calibri" panose="020F0502020204030204" charset="0"/>
                </a:rPr>
                <a:t>o</a:t>
              </a:r>
              <a:endParaRPr lang="zh-CN" altLang="en-US" sz="1800" dirty="0" smtClean="0">
                <a:latin typeface="Calibri" panose="020F05020202040302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81000" y="6019800"/>
                <a:ext cx="1889125" cy="548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6019800"/>
                <a:ext cx="1889125" cy="548005"/>
              </a:xfrm>
              <a:prstGeom prst="rect">
                <a:avLst/>
              </a:prstGeom>
              <a:blipFill rotWithShape="1">
                <a:blip r:embed="rId9"/>
                <a:stretch>
                  <a:fillRect r="-4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2489200" y="5969000"/>
                <a:ext cx="1715135" cy="547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200" y="5969000"/>
                <a:ext cx="1715135" cy="547370"/>
              </a:xfrm>
              <a:prstGeom prst="rect">
                <a:avLst/>
              </a:prstGeom>
              <a:blipFill rotWithShape="1">
                <a:blip r:embed="rId10"/>
                <a:stretch>
                  <a:fillRect r="-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 txBox="1"/>
          <p:nvPr/>
        </p:nvSpPr>
        <p:spPr>
          <a:xfrm>
            <a:off x="6525598" y="520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13.2 </a:t>
            </a:r>
            <a:r>
              <a:rPr lang="zh-CN" altLang="en-US" kern="0" dirty="0" smtClean="0"/>
              <a:t>点到线的最短距离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内容占位符 2"/>
              <p:cNvSpPr txBox="1"/>
              <p:nvPr/>
            </p:nvSpPr>
            <p:spPr>
              <a:xfrm>
                <a:off x="6299200" y="1193800"/>
                <a:ext cx="7896225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>
                    <a:latin typeface="+mn-ea"/>
                  </a:rPr>
                  <a:t>给定点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200" b="0" kern="0" dirty="0">
                    <a:latin typeface="+mn-ea"/>
                  </a:rPr>
                  <a:t>0</a:t>
                </a:r>
                <a:r>
                  <a:rPr lang="zh-CN" altLang="en-US" sz="2200" b="0" kern="0" dirty="0" smtClean="0">
                    <a:latin typeface="+mn-ea"/>
                  </a:rPr>
                  <a:t>，点到线最短距离问题：</a:t>
                </a:r>
                <a:endParaRPr lang="en-US" altLang="zh-CN" sz="2200" b="0" kern="0" dirty="0">
                  <a:latin typeface="+mn-ea"/>
                </a:endParaRPr>
              </a:p>
              <a:p>
                <a:endParaRPr lang="en-US" altLang="zh-CN" sz="1800" b="0" kern="0" dirty="0"/>
              </a:p>
              <a:p>
                <a:endParaRPr lang="zh-CN" altLang="en-US" sz="1800" b="0" kern="0" dirty="0"/>
              </a:p>
            </p:txBody>
          </p:sp>
        </mc:Choice>
        <mc:Fallback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0" y="1193800"/>
                <a:ext cx="7896225" cy="457200"/>
              </a:xfrm>
              <a:prstGeom prst="rect">
                <a:avLst/>
              </a:prstGeom>
              <a:blipFill rotWithShape="1">
                <a:blip r:embed="rId11"/>
                <a:stretch>
                  <a:fillRect b="-139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9245600" y="1600200"/>
          <a:ext cx="153352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0" name="Equation" r:id="rId12" imgW="20726400" imgH="12801600" progId="Equation.DSMT4">
                  <p:embed/>
                </p:oleObj>
              </mc:Choice>
              <mc:Fallback>
                <p:oleObj name="Equation" r:id="rId12" imgW="20726400" imgH="12801600" progId="Equation.DSMT4">
                  <p:embed/>
                  <p:pic>
                    <p:nvPicPr>
                      <p:cNvPr id="0" name="图片 449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245600" y="1600200"/>
                        <a:ext cx="1533525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内容占位符 2"/>
              <p:cNvSpPr txBox="1"/>
              <p:nvPr/>
            </p:nvSpPr>
            <p:spPr>
              <a:xfrm>
                <a:off x="6426200" y="4140200"/>
                <a:ext cx="55626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>
                    <a:latin typeface="+mn-ea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200" b="0" kern="0" dirty="0"/>
                  <a:t>,</a:t>
                </a:r>
                <a:r>
                  <a:rPr lang="zh-CN" altLang="en-US" sz="2200" b="0" kern="0" dirty="0" smtClean="0"/>
                  <a:t>则点到线的最短距离问题，</a:t>
                </a:r>
                <a:endParaRPr lang="en-US" altLang="zh-CN" sz="2200" b="0" kern="0" dirty="0" smtClean="0"/>
              </a:p>
              <a:p>
                <a:pPr marL="0" indent="0">
                  <a:buNone/>
                </a:pPr>
                <a:r>
                  <a:rPr lang="zh-CN" altLang="en-US" sz="2200" b="0" kern="0" dirty="0" smtClean="0"/>
                  <a:t>      可等价为最小</a:t>
                </a:r>
                <a:r>
                  <a:rPr lang="zh-CN" altLang="en-US" sz="2200" b="0" kern="0" dirty="0"/>
                  <a:t>范数</a:t>
                </a:r>
                <a:r>
                  <a:rPr lang="zh-CN" altLang="en-US" sz="2200" b="0" kern="0" dirty="0" smtClean="0"/>
                  <a:t>问题：</a:t>
                </a:r>
                <a:endParaRPr lang="en-US" altLang="zh-CN" sz="2200" b="0" kern="0" dirty="0"/>
              </a:p>
              <a:p>
                <a:endParaRPr lang="zh-CN" altLang="en-US" sz="1800" b="0" kern="0" dirty="0"/>
              </a:p>
            </p:txBody>
          </p:sp>
        </mc:Choice>
        <mc:Fallback>
          <p:sp>
            <p:nvSpPr>
              <p:cNvPr id="1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0" y="4140200"/>
                <a:ext cx="5562600" cy="457200"/>
              </a:xfrm>
              <a:prstGeom prst="rect">
                <a:avLst/>
              </a:prstGeom>
              <a:blipFill rotWithShape="1">
                <a:blip r:embed="rId14"/>
                <a:stretch>
                  <a:fillRect b="-15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8305800" y="4953000"/>
          <a:ext cx="202247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1" name="Equation" r:id="rId15" imgW="26822400" imgH="13411200" progId="Equation.DSMT4">
                  <p:embed/>
                </p:oleObj>
              </mc:Choice>
              <mc:Fallback>
                <p:oleObj name="Equation" r:id="rId15" imgW="26822400" imgH="13411200" progId="Equation.DSMT4">
                  <p:embed/>
                  <p:pic>
                    <p:nvPicPr>
                      <p:cNvPr id="0" name="图片 450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305800" y="4953000"/>
                        <a:ext cx="2022475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内容占位符 2"/>
              <p:cNvSpPr txBox="1"/>
              <p:nvPr/>
            </p:nvSpPr>
            <p:spPr>
              <a:xfrm>
                <a:off x="6426200" y="6045200"/>
                <a:ext cx="7896225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>
                    <a:latin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b="0" kern="0" dirty="0" smtClean="0"/>
                  <a:t>是</a:t>
                </a:r>
                <a:r>
                  <a:rPr lang="zh-CN" altLang="en-US" sz="2200" b="0" kern="0" dirty="0">
                    <a:latin typeface="+mn-ea"/>
                  </a:rPr>
                  <a:t>点到</a:t>
                </a:r>
                <a:r>
                  <a:rPr lang="zh-CN" altLang="en-US" sz="2200" b="0" kern="0" dirty="0" smtClean="0">
                    <a:latin typeface="+mn-ea"/>
                  </a:rPr>
                  <a:t>线最</a:t>
                </a:r>
                <a:r>
                  <a:rPr lang="zh-CN" altLang="en-US" sz="2200" b="0" kern="0" dirty="0">
                    <a:latin typeface="+mn-ea"/>
                  </a:rPr>
                  <a:t>短距离</a:t>
                </a:r>
                <a:r>
                  <a:rPr lang="zh-CN" altLang="en-US" sz="2200" b="0" kern="0" dirty="0" smtClean="0"/>
                  <a:t>问题</a:t>
                </a:r>
                <a:r>
                  <a:rPr lang="zh-CN" altLang="en-US" sz="2200" b="0" kern="0" dirty="0"/>
                  <a:t>的</a:t>
                </a:r>
                <a:r>
                  <a:rPr lang="zh-CN" altLang="en-US" sz="2200" b="0" kern="0" dirty="0" smtClean="0"/>
                  <a:t>解。</a:t>
                </a:r>
                <a:endParaRPr lang="en-US" altLang="zh-CN" sz="2200" b="0" kern="0" dirty="0"/>
              </a:p>
              <a:p>
                <a:endParaRPr lang="zh-CN" altLang="en-US" sz="1800" b="0" kern="0" dirty="0"/>
              </a:p>
            </p:txBody>
          </p:sp>
        </mc:Choice>
        <mc:Fallback>
          <p:sp>
            <p:nvSpPr>
              <p:cNvPr id="2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0" y="6045200"/>
                <a:ext cx="7896225" cy="457200"/>
              </a:xfrm>
              <a:prstGeom prst="rect">
                <a:avLst/>
              </a:prstGeom>
              <a:blipFill rotWithShape="1">
                <a:blip r:embed="rId17"/>
                <a:stretch>
                  <a:fillRect b="-67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8001000" y="2590800"/>
            <a:ext cx="1447800" cy="1511300"/>
            <a:chOff x="6477000" y="1066800"/>
            <a:chExt cx="1447800" cy="1511300"/>
          </a:xfrm>
        </p:grpSpPr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7239000" y="1524000"/>
            <a:ext cx="685800" cy="267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2" name="Equation" r:id="rId18" imgW="10972800" imgH="4267200" progId="Equation.DSMT4">
                    <p:embed/>
                  </p:oleObj>
                </mc:Choice>
                <mc:Fallback>
                  <p:oleObj name="Equation" r:id="rId18" imgW="10972800" imgH="4267200" progId="Equation.DSMT4">
                    <p:embed/>
                    <p:pic>
                      <p:nvPicPr>
                        <p:cNvPr id="0" name="图片 450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239000" y="1524000"/>
                          <a:ext cx="685800" cy="2673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直接连接符 22"/>
            <p:cNvCxnSpPr/>
            <p:nvPr/>
          </p:nvCxnSpPr>
          <p:spPr bwMode="auto">
            <a:xfrm flipV="1">
              <a:off x="6477000" y="1066800"/>
              <a:ext cx="1219200" cy="1143000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" name="流程图: 联系 23"/>
            <p:cNvSpPr/>
            <p:nvPr/>
          </p:nvSpPr>
          <p:spPr bwMode="auto">
            <a:xfrm>
              <a:off x="7467600" y="2209800"/>
              <a:ext cx="76200" cy="76200"/>
            </a:xfrm>
            <a:prstGeom prst="flowChartConnector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7315200" y="2209800"/>
                  <a:ext cx="457200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1800" dirty="0" smtClean="0">
                    <a:latin typeface="Calibri" panose="020F0502020204030204" charset="0"/>
                  </a:endParaRPr>
                </a:p>
              </p:txBody>
            </p:sp>
          </mc:Choice>
          <mc:Fallback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200" y="2209800"/>
                  <a:ext cx="457200" cy="368300"/>
                </a:xfrm>
                <a:prstGeom prst="rect">
                  <a:avLst/>
                </a:prstGeom>
                <a:blipFill rotWithShape="1">
                  <a:blip r:embed="rId1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接连接符 25"/>
          <p:cNvCxnSpPr/>
          <p:nvPr/>
        </p:nvCxnSpPr>
        <p:spPr bwMode="auto">
          <a:xfrm>
            <a:off x="9982200" y="3276600"/>
            <a:ext cx="544559" cy="46835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直接连接符 26"/>
          <p:cNvCxnSpPr/>
          <p:nvPr/>
        </p:nvCxnSpPr>
        <p:spPr>
          <a:xfrm>
            <a:off x="5562600" y="551815"/>
            <a:ext cx="0" cy="2280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250305" y="3565525"/>
            <a:ext cx="0" cy="3163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3" grpId="0"/>
      <p:bldP spid="14" grpId="0"/>
      <p:bldP spid="12" grpId="0"/>
      <p:bldP spid="20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676400" y="657225"/>
          <a:ext cx="1651000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5" name="Equation" r:id="rId1" imgW="18288000" imgH="15240000" progId="Equation.DSMT4">
                  <p:embed/>
                </p:oleObj>
              </mc:Choice>
              <mc:Fallback>
                <p:oleObj name="Equation" r:id="rId1" imgW="18288000" imgH="15240000" progId="Equation.DSMT4">
                  <p:embed/>
                  <p:pic>
                    <p:nvPicPr>
                      <p:cNvPr id="0" name="图片 4147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6400" y="657225"/>
                        <a:ext cx="1651000" cy="131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0" y="1930400"/>
                <a:ext cx="4432935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kern="0" dirty="0" smtClean="0"/>
                  <a:t>引入拉格朗日函数</a:t>
                </a:r>
                <a14:m>
                  <m:oMath xmlns:m="http://schemas.openxmlformats.org/officeDocument/2006/math">
                    <m:r>
                      <a:rPr lang="zh-CN" altLang="en-US" sz="2200" kern="0" dirty="0">
                        <a:latin typeface="Cambria Math" panose="02040503050406030204" pitchFamily="18" charset="0"/>
                      </a:rPr>
                      <m:t>及其</m:t>
                    </m:r>
                    <m:r>
                      <m:rPr>
                        <m:nor/>
                      </m:rPr>
                      <a:rPr lang="zh-CN" altLang="en-US" sz="2200" kern="0" dirty="0">
                        <a:latin typeface="Cambria Math" panose="02040503050406030204" pitchFamily="18" charset="0"/>
                      </a:rPr>
                      <m:t>乘子</m:t>
                    </m:r>
                    <m:r>
                      <a:rPr lang="zh-CN" altLang="en-US" sz="2200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zh-CN" altLang="en-US" sz="2200" kern="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30400"/>
                <a:ext cx="4432935" cy="5543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47713" y="2271713"/>
          <a:ext cx="38068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6" name="Equation" r:id="rId4" imgW="42672000" imgH="9448800" progId="Equation.DSMT4">
                  <p:embed/>
                </p:oleObj>
              </mc:Choice>
              <mc:Fallback>
                <p:oleObj name="Equation" r:id="rId4" imgW="42672000" imgH="9448800" progId="Equation.DSMT4">
                  <p:embed/>
                  <p:pic>
                    <p:nvPicPr>
                      <p:cNvPr id="0" name="图片 414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713" y="2271713"/>
                        <a:ext cx="3806825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33400" y="3683000"/>
          <a:ext cx="48244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7" name="Equation" r:id="rId6" imgW="53035200" imgH="5791200" progId="Equation.DSMT4">
                  <p:embed/>
                </p:oleObj>
              </mc:Choice>
              <mc:Fallback>
                <p:oleObj name="Equation" r:id="rId6" imgW="53035200" imgH="5791200" progId="Equation.DSMT4">
                  <p:embed/>
                  <p:pic>
                    <p:nvPicPr>
                      <p:cNvPr id="0" name="图片 414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400" y="3683000"/>
                        <a:ext cx="4824413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0" y="3073400"/>
                <a:ext cx="4043680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kern="0" dirty="0" smtClean="0">
                    <a:latin typeface="Calibri" panose="020F0502020204030204" charset="0"/>
                  </a:rPr>
                  <a:t>对拉格朗日函数求导</a:t>
                </a:r>
                <a14:m>
                  <m:oMath xmlns:m="http://schemas.openxmlformats.org/officeDocument/2006/math">
                    <m:r>
                      <a:rPr lang="zh-CN" altLang="en-US" sz="2200" kern="0" dirty="0">
                        <a:latin typeface="Cambria Math" panose="02040503050406030204" pitchFamily="18" charset="0"/>
                      </a:rPr>
                      <m:t>并</m:t>
                    </m:r>
                    <m:r>
                      <a:rPr lang="zh-CN" altLang="en-US" sz="2200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令其</m:t>
                    </m:r>
                    <m:r>
                      <a:rPr lang="zh-CN" altLang="en-US" sz="2200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2200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3400"/>
                <a:ext cx="4043680" cy="55435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0" y="5435600"/>
                <a:ext cx="81534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kern="0" dirty="0"/>
                  <a:t>则有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35600"/>
                <a:ext cx="815340" cy="429895"/>
              </a:xfrm>
              <a:prstGeom prst="rect">
                <a:avLst/>
              </a:prstGeom>
              <a:blipFill rotWithShape="1">
                <a:blip r:embed="rId9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87400" y="5740400"/>
          <a:ext cx="439821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8" name="Equation" r:id="rId10" imgW="44196000" imgH="5486400" progId="Equation.DSMT4">
                  <p:embed/>
                </p:oleObj>
              </mc:Choice>
              <mc:Fallback>
                <p:oleObj name="Equation" r:id="rId10" imgW="44196000" imgH="5486400" progId="Equation.DSMT4">
                  <p:embed/>
                  <p:pic>
                    <p:nvPicPr>
                      <p:cNvPr id="0" name="图片 4147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7400" y="5740400"/>
                        <a:ext cx="439821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50800" y="4445000"/>
                <a:ext cx="324866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200" kern="0" dirty="0"/>
                  <a:t>"</a:t>
                </a:r>
                <a:r>
                  <a:rPr lang="zh-CN" altLang="en-US" sz="2200" kern="0" dirty="0"/>
                  <a:t>矩阵</a:t>
                </a:r>
                <a:r>
                  <a:rPr lang="en-US" altLang="zh-CN" sz="2200" kern="0" dirty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sz="2200" kern="0" dirty="0">
                    <a:solidFill>
                      <a:srgbClr val="FF0000"/>
                    </a:solidFill>
                  </a:rPr>
                  <a:t>行</a:t>
                </a:r>
                <a:r>
                  <a:rPr lang="zh-CN" altLang="en-US" sz="2200" kern="0" dirty="0" smtClean="0">
                    <a:solidFill>
                      <a:srgbClr val="FF0000"/>
                    </a:solidFill>
                  </a:rPr>
                  <a:t>线性无关</a:t>
                </a:r>
                <a:r>
                  <a:rPr lang="en-US" altLang="zh-CN" sz="2200" kern="0" dirty="0" smtClean="0"/>
                  <a:t>" </a:t>
                </a:r>
                <a:r>
                  <a:rPr lang="zh-CN" altLang="en-US" sz="2200" kern="0" dirty="0"/>
                  <a:t>可得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" y="4445000"/>
                <a:ext cx="3248660" cy="429895"/>
              </a:xfrm>
              <a:prstGeom prst="rect">
                <a:avLst/>
              </a:prstGeom>
              <a:blipFill rotWithShape="1">
                <a:blip r:embed="rId12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/>
          <p:cNvSpPr txBox="1"/>
          <p:nvPr/>
        </p:nvSpPr>
        <p:spPr>
          <a:xfrm>
            <a:off x="48598" y="139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13.2 </a:t>
            </a:r>
            <a:r>
              <a:rPr lang="zh-CN" altLang="en-US" kern="0" dirty="0"/>
              <a:t>最小</a:t>
            </a:r>
            <a:r>
              <a:rPr lang="zh-CN" altLang="en-US" kern="0" dirty="0" smtClean="0"/>
              <a:t>范数优化问题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0" y="4902200"/>
                <a:ext cx="4530725" cy="49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</m:t>
                      </m:r>
                      <m:sPre>
                        <m:sPre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sPre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02200"/>
                <a:ext cx="4530725" cy="49403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/>
          <p:cNvSpPr txBox="1"/>
          <p:nvPr/>
        </p:nvSpPr>
        <p:spPr>
          <a:xfrm>
            <a:off x="6652598" y="139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13.2 </a:t>
            </a:r>
            <a:r>
              <a:rPr lang="zh-CN" altLang="en-US" kern="0" dirty="0"/>
              <a:t>验证</a:t>
            </a:r>
            <a:r>
              <a:rPr lang="zh-CN" altLang="en-US" kern="0" dirty="0" smtClean="0"/>
              <a:t>最优解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/>
              <p:cNvSpPr txBox="1"/>
              <p:nvPr/>
            </p:nvSpPr>
            <p:spPr>
              <a:xfrm>
                <a:off x="5517225" y="660400"/>
                <a:ext cx="7896225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en-US" altLang="zh-CN" sz="2200" b="0" kern="0" dirty="0">
                    <a:latin typeface="+mn-ea"/>
                  </a:rPr>
                  <a:t>1.</a:t>
                </a:r>
                <a:r>
                  <a:rPr lang="zh-CN" altLang="en-US" sz="2200" b="0" kern="0" dirty="0">
                    <a:latin typeface="+mn-ea"/>
                  </a:rPr>
                  <a:t>首先证明解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kern="0" dirty="0"/>
                  <a:t>满足等式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225" y="660400"/>
                <a:ext cx="7896225" cy="457200"/>
              </a:xfrm>
              <a:prstGeom prst="rect">
                <a:avLst/>
              </a:prstGeom>
              <a:blipFill rotWithShape="1">
                <a:blip r:embed="rId14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594600" y="1447800"/>
          <a:ext cx="2743200" cy="418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5" name="Equation" r:id="rId15" imgW="35966400" imgH="5486400" progId="Equation.DSMT4">
                  <p:embed/>
                </p:oleObj>
              </mc:Choice>
              <mc:Fallback>
                <p:oleObj name="Equation" r:id="rId15" imgW="35966400" imgH="5486400" progId="Equation.DSMT4">
                  <p:embed/>
                  <p:pic>
                    <p:nvPicPr>
                      <p:cNvPr id="0" name="图片 669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94600" y="1447800"/>
                        <a:ext cx="2743200" cy="418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内容占位符 2"/>
              <p:cNvSpPr txBox="1"/>
              <p:nvPr/>
            </p:nvSpPr>
            <p:spPr>
              <a:xfrm>
                <a:off x="5613400" y="4114800"/>
                <a:ext cx="7896225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en-US" altLang="zh-CN" sz="2200" b="0" kern="0" dirty="0" smtClean="0">
                    <a:latin typeface="+mn-ea"/>
                  </a:rPr>
                  <a:t>3.</a:t>
                </a:r>
                <a:r>
                  <a:rPr lang="zh-CN" altLang="en-US" sz="2200" b="0" kern="0" dirty="0">
                    <a:latin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2200" b="0" i="1" kern="0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acc>
                      <m:accPr>
                        <m:ctrlP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kern="0" dirty="0">
                    <a:latin typeface="+mn-ea"/>
                  </a:rPr>
                  <a:t>的情况下，</a:t>
                </a:r>
                <a:r>
                  <a:rPr lang="zh-CN" altLang="en-US" sz="2200" b="0" kern="0" dirty="0" smtClean="0">
                    <a:latin typeface="+mn-ea"/>
                  </a:rPr>
                  <a:t>证明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‖</m:t>
                        </m:r>
                        <m:acc>
                          <m:accPr>
                            <m:ctrlP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2200" b="0" kern="0" dirty="0">
                  <a:latin typeface="+mn-ea"/>
                </a:endParaRPr>
              </a:p>
            </p:txBody>
          </p:sp>
        </mc:Choice>
        <mc:Fallback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00" y="4114800"/>
                <a:ext cx="7896225" cy="45720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7493000" y="4572000"/>
          <a:ext cx="3522663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6" name="Equation" r:id="rId18" imgW="48768000" imgH="28041600" progId="Equation.DSMT4">
                  <p:embed/>
                </p:oleObj>
              </mc:Choice>
              <mc:Fallback>
                <p:oleObj name="Equation" r:id="rId18" imgW="48768000" imgH="28041600" progId="Equation.DSMT4">
                  <p:embed/>
                  <p:pic>
                    <p:nvPicPr>
                      <p:cNvPr id="0" name="图片 669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493000" y="4572000"/>
                        <a:ext cx="3522663" cy="202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010400" y="2362200"/>
          <a:ext cx="3826043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7" name="Equation" r:id="rId20" imgW="48463200" imgH="23164800" progId="Equation.DSMT4">
                  <p:embed/>
                </p:oleObj>
              </mc:Choice>
              <mc:Fallback>
                <p:oleObj name="Equation" r:id="rId20" imgW="48463200" imgH="23164800" progId="Equation.DSMT4">
                  <p:embed/>
                  <p:pic>
                    <p:nvPicPr>
                      <p:cNvPr id="0" name="图片 6696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10400" y="2362200"/>
                        <a:ext cx="3826043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7594600" y="1041400"/>
          <a:ext cx="3276600" cy="38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" name="Equation" r:id="rId22" imgW="44196000" imgH="5486400" progId="Equation.DSMT4">
                  <p:embed/>
                </p:oleObj>
              </mc:Choice>
              <mc:Fallback>
                <p:oleObj name="Equation" r:id="rId22" imgW="44196000" imgH="5486400" progId="Equation.DSMT4">
                  <p:embed/>
                  <p:pic>
                    <p:nvPicPr>
                      <p:cNvPr id="0" name="图片 6697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94600" y="1041400"/>
                        <a:ext cx="3276600" cy="386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内容占位符 2"/>
              <p:cNvSpPr txBox="1"/>
              <p:nvPr/>
            </p:nvSpPr>
            <p:spPr>
              <a:xfrm>
                <a:off x="5537200" y="1905000"/>
                <a:ext cx="7896225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en-US" altLang="zh-CN" sz="2200" b="0" kern="0" dirty="0" smtClean="0">
                    <a:latin typeface="+mn-ea"/>
                  </a:rPr>
                  <a:t>2.</a:t>
                </a:r>
                <a:r>
                  <a:rPr lang="zh-CN" altLang="en-US" sz="2200" b="0" kern="0" dirty="0">
                    <a:latin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2200" b="0" i="1" kern="0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≠</m:t>
                    </m:r>
                    <m:acc>
                      <m:acc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kern="0" dirty="0">
                    <a:latin typeface="+mn-ea"/>
                  </a:rPr>
                  <a:t>的情况</a:t>
                </a:r>
                <a:r>
                  <a:rPr lang="zh-CN" altLang="en-US" sz="2200" b="0" kern="0" dirty="0" smtClean="0">
                    <a:latin typeface="+mn-ea"/>
                  </a:rPr>
                  <a:t>下</a:t>
                </a:r>
                <a:r>
                  <a:rPr lang="en-US" altLang="zh-CN" sz="2200" b="0" kern="0" dirty="0" smtClean="0">
                    <a:latin typeface="+mn-ea"/>
                  </a:rPr>
                  <a:t>,</a:t>
                </a:r>
                <a:endParaRPr lang="zh-CN" altLang="en-US" sz="2200" b="0" kern="0" dirty="0">
                  <a:latin typeface="+mn-ea"/>
                </a:endParaRPr>
              </a:p>
            </p:txBody>
          </p:sp>
        </mc:Choice>
        <mc:Fallback>
          <p:sp>
            <p:nvSpPr>
              <p:cNvPr id="1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0" y="1905000"/>
                <a:ext cx="7896225" cy="45720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10144548" y="5638800"/>
                <a:ext cx="1675130" cy="3657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∵</m:t>
                          </m:r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548" y="5638800"/>
                <a:ext cx="1675130" cy="365760"/>
              </a:xfrm>
              <a:prstGeom prst="rect">
                <a:avLst/>
              </a:prstGeom>
              <a:blipFill rotWithShape="1">
                <a:blip r:embed="rId25"/>
                <a:stretch>
                  <a:fillRect l="-25" r="25" b="-1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>
          <a:xfrm>
            <a:off x="5413375" y="311150"/>
            <a:ext cx="0" cy="6142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3" grpId="0"/>
      <p:bldP spid="2" grpId="0"/>
      <p:bldP spid="4" grpId="0"/>
      <p:bldP spid="15" grpId="0"/>
      <p:bldP spid="19" grpId="0"/>
      <p:bldP spid="20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78402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13.2 </a:t>
            </a:r>
            <a:r>
              <a:rPr lang="en-US" altLang="zh-CN" kern="0" dirty="0"/>
              <a:t>QR</a:t>
            </a:r>
            <a:r>
              <a:rPr lang="zh-CN" altLang="en-US" kern="0" dirty="0" smtClean="0"/>
              <a:t>分解求解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0" y="1143000"/>
                <a:ext cx="7896225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latin typeface="+mn-ea"/>
                  </a:rPr>
                  <a:t>对矩阵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进行</a:t>
                </a:r>
                <a:r>
                  <a:rPr lang="en-US" altLang="zh-CN" sz="2200" b="0" kern="0" dirty="0"/>
                  <a:t>QR</a:t>
                </a:r>
                <a:r>
                  <a:rPr lang="zh-CN" altLang="en-US" sz="2200" b="0" kern="0" dirty="0"/>
                  <a:t>分解，</a:t>
                </a:r>
                <a:r>
                  <a:rPr lang="en-US" altLang="zh-CN" sz="2200" b="0" kern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endParaRPr lang="zh-CN" altLang="en-US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3000"/>
                <a:ext cx="7896225" cy="4572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90600" y="1676400"/>
          <a:ext cx="2735179" cy="1979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0" name="Equation" r:id="rId2" imgW="32004000" imgH="23164800" progId="Equation.DSMT4">
                  <p:embed/>
                </p:oleObj>
              </mc:Choice>
              <mc:Fallback>
                <p:oleObj name="Equation" r:id="rId2" imgW="32004000" imgH="23164800" progId="Equation.DSMT4">
                  <p:embed/>
                  <p:pic>
                    <p:nvPicPr>
                      <p:cNvPr id="0" name="图片 730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0600" y="1676400"/>
                        <a:ext cx="2735179" cy="1979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-78402" y="3733800"/>
                <a:ext cx="7896225" cy="1981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latin typeface="+mn-ea"/>
                  </a:rPr>
                  <a:t>复杂度：</a:t>
                </a:r>
                <a:endParaRPr lang="en-US" altLang="zh-CN" sz="2200" b="0" kern="0" dirty="0">
                  <a:latin typeface="+mn-ea"/>
                </a:endParaRPr>
              </a:p>
              <a:p>
                <a:pPr lvl="1"/>
                <a:r>
                  <a:rPr lang="en-US" altLang="zh-CN" sz="1800" kern="0" dirty="0">
                    <a:latin typeface="+mn-ea"/>
                  </a:rPr>
                  <a:t>1</a:t>
                </a:r>
                <a:r>
                  <a:rPr lang="en-US" altLang="zh-CN" sz="1800" kern="0" dirty="0" smtClean="0">
                    <a:latin typeface="+mn-ea"/>
                  </a:rPr>
                  <a:t>.</a:t>
                </a:r>
                <a:r>
                  <a:rPr lang="zh-CN" altLang="en-US" sz="1800" kern="0" dirty="0" smtClean="0">
                    <a:latin typeface="+mn-ea"/>
                  </a:rPr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zh-CN" altLang="en-US" sz="1800" kern="0" dirty="0"/>
                  <a:t>分解，</a:t>
                </a:r>
                <a:r>
                  <a:rPr lang="en-US" altLang="zh-CN" sz="1800" kern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𝑄𝑅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𝑓𝑙𝑜𝑝𝑠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altLang="zh-CN" sz="1800" kern="0" dirty="0"/>
              </a:p>
              <a:p>
                <a:pPr lvl="1"/>
                <a:r>
                  <a:rPr lang="en-US" altLang="zh-CN" sz="1800" kern="0" dirty="0" smtClean="0"/>
                  <a:t>2.</a:t>
                </a:r>
                <a:r>
                  <a:rPr lang="zh-CN" altLang="en-US" sz="1800" kern="0" dirty="0" smtClean="0"/>
                  <a:t>回代</a:t>
                </a:r>
                <a:r>
                  <a:rPr lang="zh-CN" altLang="en-US" sz="1800" kern="0" dirty="0"/>
                  <a:t>法求解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18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   (</m:t>
                    </m:r>
                    <m:sSup>
                      <m:sSupPr>
                        <m:ctrlP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𝑓𝑙𝑜𝑝𝑠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kern="0" dirty="0"/>
              </a:p>
              <a:p>
                <a:pPr lvl="1"/>
                <a:r>
                  <a:rPr lang="en-US" altLang="zh-CN" sz="1800" kern="0" dirty="0" smtClean="0"/>
                  <a:t>3.</a:t>
                </a:r>
                <a:r>
                  <a:rPr lang="zh-CN" altLang="en-US" sz="1800" kern="0" dirty="0" smtClean="0"/>
                  <a:t>计算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𝑄𝑧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800" i="1" ker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𝑓𝑙𝑜𝑝𝑠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800" kern="0" dirty="0"/>
              </a:p>
              <a:p>
                <a:pPr lvl="1"/>
                <a:r>
                  <a:rPr lang="zh-CN" altLang="en-US" sz="1800" kern="0" dirty="0">
                    <a:latin typeface="+mn-ea"/>
                  </a:rPr>
                  <a:t>总复杂度：</a:t>
                </a:r>
                <a14:m>
                  <m:oMath xmlns:m="http://schemas.openxmlformats.org/officeDocument/2006/math">
                    <m:r>
                      <a:rPr lang="en-US" altLang="zh-CN" sz="1800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800" i="1" ker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18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kern="0">
                            <a:latin typeface="Cambria Math" panose="02040503050406030204" pitchFamily="18" charset="0"/>
                          </a:rPr>
                          <m:t>𝑛𝑝</m:t>
                        </m:r>
                      </m:e>
                      <m:sup>
                        <m:r>
                          <a:rPr lang="en-US" altLang="zh-CN" sz="1800" i="1" ker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kern="0">
                        <a:latin typeface="Cambria Math" panose="02040503050406030204" pitchFamily="18" charset="0"/>
                      </a:rPr>
                      <m:t>𝑓𝑙𝑜𝑝𝑠</m:t>
                    </m:r>
                    <m:r>
                      <a:rPr lang="en-US" altLang="zh-CN" sz="1800" i="1" ker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altLang="zh-CN" sz="1800" kern="0" dirty="0"/>
              </a:p>
              <a:p>
                <a:pPr lvl="1"/>
                <a:endParaRPr lang="en-US" altLang="zh-CN" sz="1800" b="0" kern="0" dirty="0">
                  <a:latin typeface="+mn-ea"/>
                </a:endParaRPr>
              </a:p>
              <a:p>
                <a:pPr lvl="1"/>
                <a:endParaRPr lang="zh-CN" altLang="en-US" sz="18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402" y="3733800"/>
                <a:ext cx="7896225" cy="1981200"/>
              </a:xfrm>
              <a:prstGeom prst="rect">
                <a:avLst/>
              </a:prstGeom>
              <a:blipFill rotWithShape="1">
                <a:blip r:embed="rId4"/>
                <a:stretch>
                  <a:fillRect l="4" r="4" b="-30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 txBox="1"/>
          <p:nvPr/>
        </p:nvSpPr>
        <p:spPr>
          <a:xfrm>
            <a:off x="5128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13.2 </a:t>
            </a:r>
            <a:r>
              <a:rPr lang="zh-CN" altLang="en-US" kern="0" dirty="0"/>
              <a:t>例子</a:t>
            </a:r>
            <a:endParaRPr lang="zh-CN" altLang="en-US" kern="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188200" y="762000"/>
          <a:ext cx="361949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" name="Equation" r:id="rId5" imgW="52120800" imgH="10972800" progId="Equation.DSMT4">
                  <p:embed/>
                </p:oleObj>
              </mc:Choice>
              <mc:Fallback>
                <p:oleObj name="Equation" r:id="rId5" imgW="52120800" imgH="10972800" progId="Equation.DSMT4">
                  <p:embed/>
                  <p:pic>
                    <p:nvPicPr>
                      <p:cNvPr id="0" name="图片 86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88200" y="762000"/>
                        <a:ext cx="3619499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/>
              <p:cNvSpPr txBox="1"/>
              <p:nvPr/>
            </p:nvSpPr>
            <p:spPr>
              <a:xfrm>
                <a:off x="5511800" y="1600200"/>
                <a:ext cx="4957764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latin typeface="+mn-ea"/>
                  </a:rPr>
                  <a:t>对矩阵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进行</a:t>
                </a:r>
                <a14:m>
                  <m:oMath xmlns:m="http://schemas.openxmlformats.org/officeDocument/2006/math"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zh-CN" altLang="en-US" sz="2200" b="0" kern="0" dirty="0"/>
                  <a:t>分解，</a:t>
                </a:r>
                <a:r>
                  <a:rPr lang="en-US" altLang="zh-CN" sz="2200" b="0" kern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endParaRPr lang="zh-CN" altLang="en-US" sz="2200" b="0" kern="0" dirty="0"/>
              </a:p>
            </p:txBody>
          </p:sp>
        </mc:Choice>
        <mc:Fallback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800" y="1600200"/>
                <a:ext cx="4957764" cy="457200"/>
              </a:xfrm>
              <a:prstGeom prst="rect">
                <a:avLst/>
              </a:prstGeom>
              <a:blipFill rotWithShape="1">
                <a:blip r:embed="rId7"/>
                <a:stretch>
                  <a:fillRect r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026400" y="2057400"/>
          <a:ext cx="3868614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2" name="Equation" r:id="rId8" imgW="60350400" imgH="23774400" progId="Equation.DSMT4">
                  <p:embed/>
                </p:oleObj>
              </mc:Choice>
              <mc:Fallback>
                <p:oleObj name="Equation" r:id="rId8" imgW="60350400" imgH="23774400" progId="Equation.DSMT4">
                  <p:embed/>
                  <p:pic>
                    <p:nvPicPr>
                      <p:cNvPr id="0" name="图片 86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26400" y="2057400"/>
                        <a:ext cx="3868614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/>
              <p:cNvSpPr txBox="1"/>
              <p:nvPr/>
            </p:nvSpPr>
            <p:spPr>
              <a:xfrm>
                <a:off x="5511800" y="3581400"/>
                <a:ext cx="7896225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>
                    <a:latin typeface="+mn-ea"/>
                  </a:rPr>
                  <a:t>通过回代法求解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2200" b="0" kern="0" dirty="0">
                  <a:latin typeface="+mn-ea"/>
                </a:endParaRPr>
              </a:p>
            </p:txBody>
          </p:sp>
        </mc:Choice>
        <mc:Fallback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800" y="3581400"/>
                <a:ext cx="7896225" cy="4572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026400" y="4038600"/>
          <a:ext cx="2763822" cy="1005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3" name="Equation" r:id="rId11" imgW="33528000" imgH="12192000" progId="Equation.DSMT4">
                  <p:embed/>
                </p:oleObj>
              </mc:Choice>
              <mc:Fallback>
                <p:oleObj name="Equation" r:id="rId11" imgW="33528000" imgH="12192000" progId="Equation.DSMT4">
                  <p:embed/>
                  <p:pic>
                    <p:nvPicPr>
                      <p:cNvPr id="0" name="图片 86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26400" y="4038600"/>
                        <a:ext cx="2763822" cy="1005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内容占位符 2"/>
              <p:cNvSpPr txBox="1"/>
              <p:nvPr/>
            </p:nvSpPr>
            <p:spPr>
              <a:xfrm>
                <a:off x="5511800" y="5105400"/>
                <a:ext cx="7896225" cy="134747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>
                    <a:latin typeface="+mn-ea"/>
                  </a:rPr>
                  <a:t>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zh-CN" sz="2200" b="0" kern="0" dirty="0">
                  <a:latin typeface="+mn-ea"/>
                </a:endParaRPr>
              </a:p>
              <a:p>
                <a:r>
                  <a:rPr lang="zh-CN" altLang="en-US" sz="2200" b="0" kern="0" dirty="0">
                    <a:latin typeface="+mn-ea"/>
                  </a:rPr>
                  <a:t>得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b="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b="0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kern="0">
                        <a:latin typeface="Cambria Math" panose="02040503050406030204" pitchFamily="18" charset="0"/>
                      </a:rPr>
                      <m:t>𝑄𝑧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200" b="0" kern="0" dirty="0">
                  <a:latin typeface="+mn-ea"/>
                </a:endParaRPr>
              </a:p>
            </p:txBody>
          </p:sp>
        </mc:Choice>
        <mc:Fallback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800" y="5105400"/>
                <a:ext cx="7896225" cy="1347471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/>
          <p:cNvCxnSpPr/>
          <p:nvPr/>
        </p:nvCxnSpPr>
        <p:spPr>
          <a:xfrm>
            <a:off x="4897755" y="666115"/>
            <a:ext cx="721995" cy="848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90515" y="1938655"/>
            <a:ext cx="0" cy="4756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-78402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13.3 </a:t>
            </a:r>
            <a:r>
              <a:rPr lang="zh-CN" altLang="en-US" kern="0" dirty="0" smtClean="0"/>
              <a:t>最小二乘法约束问题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2"/>
              <p:cNvSpPr txBox="1"/>
              <p:nvPr/>
            </p:nvSpPr>
            <p:spPr>
              <a:xfrm>
                <a:off x="152400" y="2514600"/>
                <a:ext cx="6578600" cy="14605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 smtClean="0"/>
                  <a:t>,</a:t>
                </a:r>
                <a:r>
                  <a:rPr lang="zh-CN" altLang="en-US" sz="2200" b="0" kern="0" dirty="0" smtClean="0"/>
                  <a:t>向量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b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zh-CN" altLang="en-US" sz="2000" b="0" dirty="0" smtClean="0"/>
                  <a:t>；</a:t>
                </a:r>
                <a:r>
                  <a:rPr lang="en-US" altLang="zh-CN" sz="2000" dirty="0" smtClean="0"/>
                  <a:t> </a:t>
                </a:r>
                <a:endParaRPr lang="zh-CN" altLang="en-US" sz="2000" dirty="0"/>
              </a:p>
              <a:p>
                <a:r>
                  <a:rPr lang="zh-CN" altLang="en-US" sz="2200" b="0" kern="0" dirty="0" smtClean="0"/>
                  <a:t>在</a:t>
                </a:r>
                <a:r>
                  <a:rPr lang="zh-CN" altLang="en-US" sz="2200" b="0" kern="0" dirty="0"/>
                  <a:t>大多数应用中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200" b="0" kern="0" dirty="0" err="1"/>
                  <a:t>,</a:t>
                </a:r>
                <a:r>
                  <a:rPr lang="en-US" altLang="zh-CN" sz="2200" b="0" kern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kern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 b="0" kern="0" dirty="0"/>
                  <a:t>是一个欠定</a:t>
                </a:r>
                <a:r>
                  <a:rPr lang="zh-CN" altLang="en-US" sz="2200" b="0" kern="0" dirty="0" smtClean="0"/>
                  <a:t>方程；</a:t>
                </a:r>
                <a:endParaRPr lang="en-US" altLang="zh-CN" sz="2200" b="0" kern="0" dirty="0"/>
              </a:p>
              <a:p>
                <a:r>
                  <a:rPr lang="zh-CN" altLang="en-US" sz="2200" b="0" kern="0" dirty="0" smtClean="0"/>
                  <a:t>在直线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 b="0" kern="0" dirty="0" smtClean="0"/>
                  <a:t>中，寻找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𝐴𝑥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sz="2200" b="0" kern="0" dirty="0" smtClean="0"/>
                  <a:t>最小的解。</a:t>
                </a:r>
                <a:endParaRPr lang="en-US" altLang="zh-CN" sz="2200" b="0" kern="0" dirty="0"/>
              </a:p>
              <a:p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endParaRPr lang="zh-CN" altLang="en-US" sz="1800" b="0" kern="0" dirty="0"/>
              </a:p>
            </p:txBody>
          </p:sp>
        </mc:Choice>
        <mc:Fallback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514600"/>
                <a:ext cx="6578600" cy="1460500"/>
              </a:xfrm>
              <a:prstGeom prst="rect">
                <a:avLst/>
              </a:prstGeom>
              <a:blipFill rotWithShape="1">
                <a:blip r:embed="rId1"/>
                <a:stretch>
                  <a:fillRect b="-88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06400" y="990600"/>
          <a:ext cx="1941512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1" name="Equation" r:id="rId2" imgW="20116800" imgH="12801600" progId="Equation.DSMT4">
                  <p:embed/>
                </p:oleObj>
              </mc:Choice>
              <mc:Fallback>
                <p:oleObj name="Equation" r:id="rId2" imgW="20116800" imgH="12801600" progId="Equation.DSMT4">
                  <p:embed/>
                  <p:pic>
                    <p:nvPicPr>
                      <p:cNvPr id="0" name="图片 463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6400" y="990600"/>
                        <a:ext cx="1941512" cy="123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/>
              <p:cNvSpPr txBox="1"/>
              <p:nvPr/>
            </p:nvSpPr>
            <p:spPr>
              <a:xfrm>
                <a:off x="152400" y="4267200"/>
                <a:ext cx="7896225" cy="1752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特殊情况</a:t>
                </a:r>
                <a:endParaRPr lang="en-US" altLang="zh-CN" sz="2200" b="0" kern="0" dirty="0"/>
              </a:p>
              <a:p>
                <a:pPr lvl="1"/>
                <a:r>
                  <a:rPr lang="zh-CN" altLang="en-US" sz="1800" kern="0" dirty="0"/>
                  <a:t>当</a:t>
                </a:r>
                <a:r>
                  <a:rPr lang="en-US" altLang="zh-CN" sz="1800" kern="0" dirty="0"/>
                  <a:t>p=0</a:t>
                </a:r>
                <a:r>
                  <a:rPr lang="zh-CN" altLang="en-US" sz="1800" kern="0" dirty="0"/>
                  <a:t>时</a:t>
                </a:r>
                <a:r>
                  <a:rPr lang="zh-CN" altLang="en-US" sz="1800" kern="0" dirty="0" smtClean="0"/>
                  <a:t>，则其转化</a:t>
                </a:r>
                <a:r>
                  <a:rPr lang="zh-CN" altLang="en-US" sz="1800" kern="0" dirty="0"/>
                  <a:t>为无约束得</a:t>
                </a:r>
                <a:r>
                  <a:rPr lang="zh-CN" altLang="en-US" sz="1800" kern="0" dirty="0" smtClean="0"/>
                  <a:t>最小二乘法问题。</a:t>
                </a:r>
                <a:endParaRPr lang="en-US" altLang="zh-CN" sz="1800" kern="0" dirty="0"/>
              </a:p>
              <a:p>
                <a:pPr lvl="1"/>
                <a:r>
                  <a:rPr lang="zh-CN" altLang="en-US" sz="1800" kern="0" dirty="0"/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800" kern="0" dirty="0"/>
                  <a:t>时</a:t>
                </a:r>
                <a:r>
                  <a:rPr lang="zh-CN" altLang="en-US" sz="1800" kern="0" dirty="0" smtClean="0"/>
                  <a:t>，则其为</a:t>
                </a:r>
                <a:r>
                  <a:rPr lang="zh-CN" altLang="en-US" sz="1800" kern="0" dirty="0"/>
                  <a:t>最小范数</a:t>
                </a:r>
                <a:r>
                  <a:rPr lang="zh-CN" altLang="en-US" sz="1800" kern="0" dirty="0" smtClean="0"/>
                  <a:t>问题。</a:t>
                </a:r>
                <a:endParaRPr lang="zh-CN" altLang="en-US" sz="1800" kern="0" dirty="0" smtClean="0"/>
              </a:p>
              <a:p>
                <a:pPr marL="0" indent="0">
                  <a:buNone/>
                </a:pPr>
                <a:endParaRPr lang="zh-CN" altLang="en-US" sz="1800" b="0" kern="0" dirty="0"/>
              </a:p>
            </p:txBody>
          </p:sp>
        </mc:Choice>
        <mc:Fallback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267200"/>
                <a:ext cx="7896225" cy="17526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2717800" y="812800"/>
            <a:ext cx="2151062" cy="1517657"/>
            <a:chOff x="6400800" y="685800"/>
            <a:chExt cx="2151062" cy="1517657"/>
          </a:xfrm>
        </p:grpSpPr>
        <p:sp>
          <p:nvSpPr>
            <p:cNvPr id="4" name="流程图: 联系 3"/>
            <p:cNvSpPr/>
            <p:nvPr/>
          </p:nvSpPr>
          <p:spPr bwMode="auto">
            <a:xfrm rot="1590159">
              <a:off x="6653002" y="874850"/>
              <a:ext cx="1160179" cy="1328607"/>
            </a:xfrm>
            <a:prstGeom prst="flowChartConnector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7620000" y="685800"/>
            <a:ext cx="685800" cy="267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2" name="Equation" r:id="rId5" imgW="10972800" imgH="4267200" progId="Equation.DSMT4">
                    <p:embed/>
                  </p:oleObj>
                </mc:Choice>
                <mc:Fallback>
                  <p:oleObj name="Equation" r:id="rId5" imgW="10972800" imgH="4267200" progId="Equation.DSMT4">
                    <p:embed/>
                    <p:pic>
                      <p:nvPicPr>
                        <p:cNvPr id="0" name="图片 4639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620000" y="685800"/>
                          <a:ext cx="685800" cy="2673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7772400" y="1752600"/>
            <a:ext cx="779462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93" name="Equation" r:id="rId7" imgW="13716000" imgH="6705600" progId="Equation.DSMT4">
                    <p:embed/>
                  </p:oleObj>
                </mc:Choice>
                <mc:Fallback>
                  <p:oleObj name="Equation" r:id="rId7" imgW="13716000" imgH="6705600" progId="Equation.DSMT4">
                    <p:embed/>
                    <p:pic>
                      <p:nvPicPr>
                        <p:cNvPr id="0" name="图片 4639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772400" y="1752600"/>
                          <a:ext cx="779462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直接连接符 5"/>
            <p:cNvCxnSpPr/>
            <p:nvPr/>
          </p:nvCxnSpPr>
          <p:spPr bwMode="auto">
            <a:xfrm flipV="1">
              <a:off x="6400800" y="685800"/>
              <a:ext cx="1143000" cy="1219200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流程图: 联系 14"/>
            <p:cNvSpPr/>
            <p:nvPr/>
          </p:nvSpPr>
          <p:spPr bwMode="auto">
            <a:xfrm>
              <a:off x="7315200" y="1524000"/>
              <a:ext cx="76200" cy="76200"/>
            </a:xfrm>
            <a:prstGeom prst="flowChartConnector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15200" y="1600200"/>
              <a:ext cx="4572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 smtClean="0">
                  <a:latin typeface="Calibri" panose="020F0502020204030204" charset="0"/>
                </a:rPr>
                <a:t>b</a:t>
              </a:r>
              <a:endParaRPr lang="zh-CN" altLang="en-US" sz="1800" dirty="0" smtClean="0">
                <a:latin typeface="Calibri" panose="020F0502020204030204" charset="0"/>
              </a:endParaRPr>
            </a:p>
          </p:txBody>
        </p:sp>
      </p:grpSp>
      <p:sp>
        <p:nvSpPr>
          <p:cNvPr id="3" name="标题 1"/>
          <p:cNvSpPr txBox="1"/>
          <p:nvPr/>
        </p:nvSpPr>
        <p:spPr>
          <a:xfrm>
            <a:off x="5543888" y="-3429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13.3 </a:t>
            </a:r>
            <a:r>
              <a:rPr lang="zh-CN" altLang="en-US" kern="0" dirty="0"/>
              <a:t>分段多项式</a:t>
            </a:r>
            <a:r>
              <a:rPr lang="zh-CN" altLang="en-US" kern="0" dirty="0" smtClean="0"/>
              <a:t>拟合问题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5588000" y="647700"/>
                <a:ext cx="6578600" cy="59880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两个多项式</a:t>
                </a:r>
                <a14:m>
                  <m:oMath xmlns:m="http://schemas.openxmlformats.org/officeDocument/2006/math">
                    <m:r>
                      <a:rPr lang="en-US" altLang="zh-CN" sz="2200" b="0" kern="0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kern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kern="0" dirty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sz="2200" b="0" kern="0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200" b="0" kern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kern="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200" b="0" kern="0" dirty="0">
                        <a:latin typeface="Cambria Math" panose="02040503050406030204" pitchFamily="18" charset="0"/>
                      </a:rPr>
                      <m:t>对于样本</m:t>
                    </m:r>
                  </m:oMath>
                </a14:m>
                <a:r>
                  <a:rPr lang="zh-CN" altLang="en-US" sz="2200" b="0" kern="0" dirty="0"/>
                  <a:t>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kern="0" dirty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kern="0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b="0" kern="0" dirty="0" smtClean="0"/>
                  <a:t>进行拟合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0" y="647700"/>
                <a:ext cx="6578600" cy="598805"/>
              </a:xfrm>
              <a:prstGeom prst="rect">
                <a:avLst/>
              </a:prstGeom>
              <a:blipFill rotWithShape="1">
                <a:blip r:embed="rId9"/>
                <a:stretch>
                  <a:fillRect b="-38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8483601" y="1397000"/>
          <a:ext cx="2283884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4" name="Equation" r:id="rId10" imgW="25298400" imgH="10972800" progId="Equation.DSMT4">
                  <p:embed/>
                </p:oleObj>
              </mc:Choice>
              <mc:Fallback>
                <p:oleObj name="Equation" r:id="rId10" imgW="25298400" imgH="10972800" progId="Equation.DSMT4">
                  <p:embed/>
                  <p:pic>
                    <p:nvPicPr>
                      <p:cNvPr id="0" name="图片 1050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83601" y="1397000"/>
                        <a:ext cx="2283884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2"/>
              <p:cNvSpPr txBox="1"/>
              <p:nvPr/>
            </p:nvSpPr>
            <p:spPr>
              <a:xfrm>
                <a:off x="5842000" y="2336800"/>
                <a:ext cx="7896225" cy="4953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latin typeface="+mn-ea"/>
                  </a:rPr>
                  <a:t>拟合要求：函数</a:t>
                </a:r>
                <a:r>
                  <a:rPr lang="zh-CN" altLang="en-US" sz="2200" b="0" kern="0" dirty="0">
                    <a:latin typeface="+mn-ea"/>
                  </a:rPr>
                  <a:t>值和导数值</a:t>
                </a:r>
                <a:r>
                  <a:rPr lang="zh-CN" altLang="en-US" sz="2200" b="0" kern="0" dirty="0" smtClean="0">
                    <a:latin typeface="+mn-ea"/>
                  </a:rPr>
                  <a:t>必须在分段位置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b="0" kern="0" dirty="0" smtClean="0">
                    <a:latin typeface="+mn-ea"/>
                  </a:rPr>
                  <a:t>连续</a:t>
                </a:r>
                <a:endParaRPr lang="en-US" altLang="zh-CN" sz="2200" b="0" kern="0" dirty="0"/>
              </a:p>
              <a:p>
                <a:endParaRPr lang="zh-CN" altLang="en-US" sz="2200" b="0" kern="0" dirty="0"/>
              </a:p>
            </p:txBody>
          </p:sp>
        </mc:Choice>
        <mc:Fallback>
          <p:sp>
            <p:nvSpPr>
              <p:cNvPr id="1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0" y="2336800"/>
                <a:ext cx="7896225" cy="495300"/>
              </a:xfrm>
              <a:prstGeom prst="rect">
                <a:avLst/>
              </a:prstGeom>
              <a:blipFill rotWithShape="1">
                <a:blip r:embed="rId12"/>
                <a:stretch>
                  <a:fillRect b="-69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950199" y="2997200"/>
          <a:ext cx="367006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5" name="Equation" r:id="rId13" imgW="39014400" imgH="4876800" progId="Equation.DSMT4">
                  <p:embed/>
                </p:oleObj>
              </mc:Choice>
              <mc:Fallback>
                <p:oleObj name="Equation" r:id="rId13" imgW="39014400" imgH="4876800" progId="Equation.DSMT4">
                  <p:embed/>
                  <p:pic>
                    <p:nvPicPr>
                      <p:cNvPr id="0" name="图片 1050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50199" y="2997200"/>
                        <a:ext cx="3670069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1000" y="3733800"/>
            <a:ext cx="5822686" cy="2694079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5316855" y="328295"/>
            <a:ext cx="618490" cy="2578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5910" y="2998470"/>
            <a:ext cx="0" cy="3690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5" grpId="0"/>
      <p:bldP spid="1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09600" y="2215596"/>
                <a:ext cx="8839200" cy="1989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00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宋体" charset="0"/>
                          <a:cs typeface="DejaVu Math TeX Gyre" panose="02000503000000000000" charset="0"/>
                        </a:rPr>
                        <m:t>,</m:t>
                      </m:r>
                    </m:oMath>
                  </m:oMathPara>
                </a14:m>
                <a:endParaRPr lang="zh-CN" altLang="en-US" sz="2000" i="0" dirty="0">
                  <a:solidFill>
                    <a:schemeClr val="tx1"/>
                  </a:solidFill>
                  <a:latin typeface="DejaVu Math TeX Gyre" panose="02000503000000000000" charset="0"/>
                  <a:ea typeface="宋体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215596"/>
                <a:ext cx="8839200" cy="1989455"/>
              </a:xfrm>
              <a:prstGeom prst="rect">
                <a:avLst/>
              </a:prstGeom>
              <a:blipFill rotWithShape="1">
                <a:blip r:embed="rId1"/>
                <a:stretch>
                  <a:fillRect t="-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 txBox="1"/>
          <p:nvPr/>
        </p:nvSpPr>
        <p:spPr>
          <a:xfrm>
            <a:off x="-297" y="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13.3</a:t>
            </a:r>
            <a:r>
              <a:rPr lang="zh-CN" altLang="en-US" kern="0" dirty="0"/>
              <a:t>分段多项式拟合问题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477520" y="1263650"/>
                <a:ext cx="11781790" cy="9525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200" b="0" kern="0" dirty="0" smtClean="0">
                    <a:solidFill>
                      <a:schemeClr val="tx1"/>
                    </a:solidFill>
                    <a:latin typeface="+mn-ea"/>
                  </a:rPr>
                  <a:t>阶多项式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0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200" b="0" i="1" kern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2200" b="0" kern="0" dirty="0">
                    <a:solidFill>
                      <a:schemeClr val="tx1"/>
                    </a:solidFill>
                  </a:rPr>
                  <a:t>：</a:t>
                </a:r>
                <a:endParaRPr lang="zh-CN" altLang="en-US" sz="2200" b="0" kern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1263650"/>
                <a:ext cx="11781790" cy="9525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406400" y="616585"/>
                <a:ext cx="11684000" cy="9525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latin typeface="+mn-ea"/>
                  </a:rPr>
                  <a:t>假设样本点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 </m:t>
                    </m:r>
                    <m:sSub>
                      <m:sSub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 ,</m:t>
                        </m:r>
                      </m:sub>
                    </m:sSub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b="0" kern="0" dirty="0" smtClean="0"/>
                  <a:t>； 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616585"/>
                <a:ext cx="11684000" cy="9525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 bwMode="auto">
          <a:xfrm flipV="1">
            <a:off x="1564640" y="3235406"/>
            <a:ext cx="4463374" cy="16213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77520" y="4495800"/>
          <a:ext cx="12033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3" name="Equation" r:id="rId4" imgW="10972800" imgH="4267200" progId="Equation.DSMT4">
                  <p:embed/>
                </p:oleObj>
              </mc:Choice>
              <mc:Fallback>
                <p:oleObj name="Equation" r:id="rId4" imgW="10972800" imgH="4267200" progId="Equation.DSMT4">
                  <p:embed/>
                  <p:pic>
                    <p:nvPicPr>
                      <p:cNvPr id="0" name="图片 1150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520" y="4495800"/>
                        <a:ext cx="12033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52195" y="5072242"/>
                <a:ext cx="198120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  <a:latin typeface="Calibri" panose="020F0502020204030204" charset="0"/>
                  </a:rPr>
                  <a:t>参数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Calibri" panose="020F0502020204030204" charset="0"/>
                  </a:rPr>
                  <a:t>需要确定？</a:t>
                </a:r>
                <a:endParaRPr lang="zh-CN" altLang="en-US" dirty="0" smtClean="0">
                  <a:solidFill>
                    <a:srgbClr val="FF0000"/>
                  </a:solidFill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95" y="5072242"/>
                <a:ext cx="1981200" cy="398780"/>
              </a:xfrm>
              <a:prstGeom prst="rect">
                <a:avLst/>
              </a:prstGeom>
              <a:blipFill rotWithShape="1">
                <a:blip r:embed="rId6"/>
                <a:stretch>
                  <a:fillRect l="-4" t="-125" r="4" b="-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20015" y="5362575"/>
                <a:ext cx="2100580" cy="59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</m:mr>
                          </m:m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" y="5362575"/>
                <a:ext cx="2100580" cy="591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 bwMode="auto">
          <a:xfrm flipH="1" flipV="1">
            <a:off x="3616325" y="2252345"/>
            <a:ext cx="16552" cy="195266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149600" y="5476875"/>
                <a:ext cx="8686800" cy="762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600" y="5476875"/>
                <a:ext cx="8686800" cy="7620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 bwMode="auto">
          <a:xfrm>
            <a:off x="3911600" y="5857875"/>
            <a:ext cx="6629400" cy="0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 bwMode="auto">
          <a:xfrm>
            <a:off x="6959600" y="5603875"/>
            <a:ext cx="0" cy="68580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</p:cxn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197600" y="6365875"/>
          <a:ext cx="12700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4" name="Equation" r:id="rId9" imgW="11582400" imgH="4267200" progId="Equation.DSMT4">
                  <p:embed/>
                </p:oleObj>
              </mc:Choice>
              <mc:Fallback>
                <p:oleObj name="Equation" r:id="rId9" imgW="11582400" imgH="4267200" progId="Equation.DSMT4">
                  <p:embed/>
                  <p:pic>
                    <p:nvPicPr>
                      <p:cNvPr id="0" name="图片 484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7600" y="6365875"/>
                        <a:ext cx="12700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4441226" y="4351523"/>
                <a:ext cx="5518785" cy="459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kern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i="1" kern="0" dirty="0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26" y="4351523"/>
                <a:ext cx="5518785" cy="459740"/>
              </a:xfrm>
              <a:prstGeom prst="rect">
                <a:avLst/>
              </a:prstGeom>
              <a:blipFill rotWithShape="1">
                <a:blip r:embed="rId11"/>
                <a:stretch>
                  <a:fillRect l="-1" t="-109" r="1" b="-3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441226" y="4854395"/>
                <a:ext cx="6278880" cy="459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kern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kern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 kern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i="1" kern="0" dirty="0">
                  <a:solidFill>
                    <a:schemeClr val="tx1"/>
                  </a:solidFill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226" y="4854395"/>
                <a:ext cx="6278880" cy="459740"/>
              </a:xfrm>
              <a:prstGeom prst="rect">
                <a:avLst/>
              </a:prstGeom>
              <a:blipFill rotWithShape="1">
                <a:blip r:embed="rId12"/>
                <a:stretch>
                  <a:fillRect l="-1" t="-99" r="1" b="-3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/>
          <p:cNvCxnSpPr/>
          <p:nvPr/>
        </p:nvCxnSpPr>
        <p:spPr>
          <a:xfrm>
            <a:off x="2777490" y="4482465"/>
            <a:ext cx="0" cy="2074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9" grpId="0"/>
      <p:bldP spid="14" grpId="0"/>
      <p:bldP spid="1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8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13.3</a:t>
            </a:r>
            <a:r>
              <a:rPr lang="zh-CN" altLang="en-US" kern="0" dirty="0"/>
              <a:t>分段多项式拟合问题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25400" y="1828800"/>
                <a:ext cx="7896225" cy="9525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en-US" altLang="zh-CN" sz="2200" b="0" kern="0" dirty="0" smtClean="0">
                    <a:latin typeface="+mn-ea"/>
                  </a:rPr>
                  <a:t>d-1</a:t>
                </a:r>
                <a:r>
                  <a:rPr lang="zh-CN" altLang="en-US" sz="2200" b="0" kern="0" dirty="0" smtClean="0">
                    <a:latin typeface="+mn-ea"/>
                  </a:rPr>
                  <a:t>阶多项式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0" kern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200" b="0" i="1" kern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                          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p>
                      <m:sSup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：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" y="1828800"/>
                <a:ext cx="7896225" cy="9525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54469" y="884253"/>
                <a:ext cx="8429131" cy="9525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latin typeface="+mn-ea"/>
                  </a:rPr>
                  <a:t>假设样本点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200" b="0" kern="0" dirty="0" smtClean="0"/>
              </a:p>
              <a:p>
                <a:pPr marL="0" indent="0">
                  <a:buNone/>
                </a:pPr>
                <a:r>
                  <a:rPr lang="en-US" altLang="zh-CN" sz="2200" b="0" kern="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 ,</m:t>
                        </m:r>
                      </m:sub>
                    </m:sSub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b="0" kern="0" dirty="0" smtClean="0"/>
                  <a:t>； 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9" y="884253"/>
                <a:ext cx="8429131" cy="952500"/>
              </a:xfrm>
              <a:prstGeom prst="rect">
                <a:avLst/>
              </a:prstGeom>
              <a:blipFill rotWithShape="1">
                <a:blip r:embed="rId2"/>
                <a:stretch>
                  <a:fillRect l="-6" t="-35" b="-1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006600" y="2895600"/>
          <a:ext cx="3200400" cy="398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45" name="Equation" r:id="rId3" imgW="39014400" imgH="4876800" progId="Equation.DSMT4">
                  <p:embed/>
                </p:oleObj>
              </mc:Choice>
              <mc:Fallback>
                <p:oleObj name="Equation" r:id="rId3" imgW="39014400" imgH="4876800" progId="Equation.DSMT4">
                  <p:embed/>
                  <p:pic>
                    <p:nvPicPr>
                      <p:cNvPr id="0" name="图片 494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6600" y="2895600"/>
                        <a:ext cx="3200400" cy="398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4610" y="3467100"/>
          <a:ext cx="4967024" cy="129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46" name="Equation" r:id="rId5" imgW="60960000" imgH="15849600" progId="Equation.DSMT4">
                  <p:embed/>
                </p:oleObj>
              </mc:Choice>
              <mc:Fallback>
                <p:oleObj name="Equation" r:id="rId5" imgW="60960000" imgH="15849600" progId="Equation.DSMT4">
                  <p:embed/>
                  <p:pic>
                    <p:nvPicPr>
                      <p:cNvPr id="0" name="图片 494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" y="3467100"/>
                        <a:ext cx="4967024" cy="129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812800" y="4943475"/>
          <a:ext cx="1981200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47" name="Equation" r:id="rId7" imgW="20116800" imgH="14020800" progId="Equation.DSMT4">
                  <p:embed/>
                </p:oleObj>
              </mc:Choice>
              <mc:Fallback>
                <p:oleObj name="Equation" r:id="rId7" imgW="20116800" imgH="14020800" progId="Equation.DSMT4">
                  <p:embed/>
                  <p:pic>
                    <p:nvPicPr>
                      <p:cNvPr id="0" name="图片 494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2800" y="4943475"/>
                        <a:ext cx="1981200" cy="1319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内容占位符 2"/>
          <p:cNvSpPr txBox="1"/>
          <p:nvPr/>
        </p:nvSpPr>
        <p:spPr>
          <a:xfrm>
            <a:off x="25400" y="2895600"/>
            <a:ext cx="2191965" cy="45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 smtClean="0">
                <a:latin typeface="+mn-ea"/>
              </a:rPr>
              <a:t>约束条件：</a:t>
            </a:r>
            <a:endParaRPr lang="zh-CN" altLang="en-US" sz="2200" b="0" kern="0" dirty="0"/>
          </a:p>
        </p:txBody>
      </p:sp>
      <p:sp>
        <p:nvSpPr>
          <p:cNvPr id="4" name="标题 1"/>
          <p:cNvSpPr txBox="1"/>
          <p:nvPr/>
        </p:nvSpPr>
        <p:spPr>
          <a:xfrm>
            <a:off x="6475095" y="1409700"/>
            <a:ext cx="7592060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13.4 </a:t>
            </a:r>
            <a:r>
              <a:rPr lang="zh-CN" altLang="en-US" kern="0" dirty="0" smtClean="0"/>
              <a:t>先验假设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6197601" y="2971800"/>
                <a:ext cx="6477000" cy="450691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en-US" altLang="zh-CN" sz="2200" b="0" kern="0" dirty="0" smtClean="0"/>
                  <a:t>1</a:t>
                </a:r>
                <a:r>
                  <a:rPr lang="en-US" altLang="zh-CN" sz="2200" b="0" kern="0" dirty="0"/>
                  <a:t>.  </a:t>
                </a:r>
                <a:r>
                  <a:rPr lang="zh-CN" altLang="en-US" sz="2200" b="0" kern="0" dirty="0"/>
                  <a:t>堆叠</a:t>
                </a:r>
                <a:r>
                  <a:rPr lang="zh-CN" altLang="en-US" sz="2200" b="0" kern="0" dirty="0" smtClean="0"/>
                  <a:t>矩阵</a:t>
                </a:r>
                <a:r>
                  <a:rPr lang="zh-CN" altLang="en-US" sz="2200" kern="0" dirty="0">
                    <a:solidFill>
                      <a:srgbClr val="FF0000"/>
                    </a:solidFill>
                  </a:rPr>
                  <a:t>列线性无关</a:t>
                </a:r>
                <a:endParaRPr lang="en-US" altLang="zh-CN" sz="2200" kern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pPr marL="457200" lvl="1" indent="0">
                  <a:buNone/>
                </a:pPr>
                <a:endParaRPr lang="en-US" altLang="zh-CN" sz="2200" kern="0" dirty="0"/>
              </a:p>
              <a:p>
                <a:pPr marL="457200" lvl="1" indent="0">
                  <a:buNone/>
                </a:pPr>
                <a:endParaRPr lang="en-US" altLang="zh-CN" sz="2200" b="0" kern="0" dirty="0"/>
              </a:p>
              <a:p>
                <a:r>
                  <a:rPr lang="en-US" altLang="zh-CN" sz="2200" b="0" kern="0" dirty="0"/>
                  <a:t>2.</a:t>
                </a:r>
                <a:r>
                  <a:rPr lang="zh-CN" altLang="en-US" sz="2200" b="0" kern="0" dirty="0"/>
                  <a:t>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行线性无关</a:t>
                </a:r>
                <a:endParaRPr lang="en-US" altLang="zh-CN" sz="2200" b="0" kern="0" dirty="0">
                  <a:solidFill>
                    <a:srgbClr val="FF0000"/>
                  </a:solidFill>
                </a:endParaRPr>
              </a:p>
              <a:p>
                <a:endParaRPr lang="en-US" altLang="zh-CN" sz="2200" b="0" kern="0" dirty="0"/>
              </a:p>
              <a:p>
                <a:r>
                  <a:rPr lang="zh-CN" altLang="en-US" sz="2200" b="0" kern="0" dirty="0"/>
                  <a:t>假设“</a:t>
                </a:r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条件</a:t>
                </a:r>
                <a:r>
                  <a:rPr lang="en-US" altLang="zh-CN" sz="2200" b="0" kern="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200" b="0" kern="0" dirty="0" smtClean="0"/>
                  <a:t>” 是</a:t>
                </a:r>
                <a:r>
                  <a:rPr lang="zh-CN" altLang="en-US" sz="2200" b="0" kern="0" dirty="0"/>
                  <a:t>一个比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200" b="0" kern="0" dirty="0" smtClean="0"/>
                  <a:t>可右逆</a:t>
                </a:r>
                <a:r>
                  <a:rPr lang="zh-CN" altLang="en-US" sz="2200" b="0" kern="0" dirty="0"/>
                  <a:t>更弱的条件</a:t>
                </a:r>
                <a:endParaRPr lang="en-US" altLang="zh-CN" sz="2200" b="0" kern="0" dirty="0"/>
              </a:p>
              <a:p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2200" b="0" kern="0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1" y="2971800"/>
                <a:ext cx="6477000" cy="4506914"/>
              </a:xfrm>
              <a:prstGeom prst="rect">
                <a:avLst/>
              </a:prstGeom>
              <a:blipFill rotWithShape="1">
                <a:blip r:embed="rId9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8394700" y="3505200"/>
          <a:ext cx="190341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2" name="Equation" r:id="rId10" imgW="21945600" imgH="10972800" progId="Equation.DSMT4">
                  <p:embed/>
                </p:oleObj>
              </mc:Choice>
              <mc:Fallback>
                <p:oleObj name="Equation" r:id="rId10" imgW="21945600" imgH="10972800" progId="Equation.DSMT4">
                  <p:embed/>
                  <p:pic>
                    <p:nvPicPr>
                      <p:cNvPr id="0" name="图片 1254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94700" y="3505200"/>
                        <a:ext cx="1903413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867900" y="1544320"/>
          <a:ext cx="1941512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3" name="Equation" r:id="rId12" imgW="20116800" imgH="12801600" progId="Equation.DSMT4">
                  <p:embed/>
                </p:oleObj>
              </mc:Choice>
              <mc:Fallback>
                <p:oleObj name="Equation" r:id="rId12" imgW="20116800" imgH="12801600" progId="Equation.DSMT4">
                  <p:embed/>
                  <p:pic>
                    <p:nvPicPr>
                      <p:cNvPr id="0" name="图片 1254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867900" y="1544320"/>
                        <a:ext cx="1941512" cy="123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连接符 10"/>
          <p:cNvCxnSpPr/>
          <p:nvPr/>
        </p:nvCxnSpPr>
        <p:spPr>
          <a:xfrm>
            <a:off x="6158230" y="1672590"/>
            <a:ext cx="0" cy="51111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-90467" y="12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13.4 </a:t>
            </a:r>
            <a:r>
              <a:rPr lang="zh-CN" altLang="en-US" kern="0" dirty="0" smtClean="0"/>
              <a:t>最小二乘法约束</a:t>
            </a:r>
            <a:r>
              <a:rPr lang="en-US" altLang="zh-CN" sz="4000" kern="0" dirty="0" smtClean="0"/>
              <a:t>KKT</a:t>
            </a:r>
            <a:r>
              <a:rPr lang="zh-CN" altLang="en-US" kern="0" dirty="0" smtClean="0"/>
              <a:t>条件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24535" y="584200"/>
          <a:ext cx="2206625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19" name="Equation" r:id="rId1" imgW="22860000" imgH="15240000" progId="Equation.DSMT4">
                  <p:embed/>
                </p:oleObj>
              </mc:Choice>
              <mc:Fallback>
                <p:oleObj name="Equation" r:id="rId1" imgW="22860000" imgH="15240000" progId="Equation.DSMT4">
                  <p:embed/>
                  <p:pic>
                    <p:nvPicPr>
                      <p:cNvPr id="0" name="图片 5091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4535" y="584200"/>
                        <a:ext cx="2206625" cy="1471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747135" y="914400"/>
            <a:ext cx="2000250" cy="1297021"/>
            <a:chOff x="6629400" y="990600"/>
            <a:chExt cx="2000250" cy="1297021"/>
          </a:xfrm>
        </p:grpSpPr>
        <p:sp>
          <p:nvSpPr>
            <p:cNvPr id="4" name="流程图: 联系 3"/>
            <p:cNvSpPr/>
            <p:nvPr/>
          </p:nvSpPr>
          <p:spPr bwMode="auto">
            <a:xfrm rot="1590159">
              <a:off x="7010400" y="1371600"/>
              <a:ext cx="685800" cy="916021"/>
            </a:xfrm>
            <a:prstGeom prst="flowChartConnector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6781800" y="990600"/>
            <a:ext cx="685800" cy="267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0" name="Equation" r:id="rId3" imgW="10972800" imgH="4267200" progId="Equation.DSMT4">
                    <p:embed/>
                  </p:oleObj>
                </mc:Choice>
                <mc:Fallback>
                  <p:oleObj name="Equation" r:id="rId3" imgW="10972800" imgH="4267200" progId="Equation.DSMT4">
                    <p:embed/>
                    <p:pic>
                      <p:nvPicPr>
                        <p:cNvPr id="0" name="图片 5091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781800" y="990600"/>
                          <a:ext cx="685800" cy="2673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7694613" y="1674813"/>
            <a:ext cx="935037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21" name="Equation" r:id="rId5" imgW="16459200" imgH="9448800" progId="Equation.DSMT4">
                    <p:embed/>
                  </p:oleObj>
                </mc:Choice>
                <mc:Fallback>
                  <p:oleObj name="Equation" r:id="rId5" imgW="16459200" imgH="9448800" progId="Equation.DSMT4">
                    <p:embed/>
                    <p:pic>
                      <p:nvPicPr>
                        <p:cNvPr id="0" name="图片 5092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694613" y="1674813"/>
                          <a:ext cx="935037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直接连接符 5"/>
            <p:cNvCxnSpPr/>
            <p:nvPr/>
          </p:nvCxnSpPr>
          <p:spPr bwMode="auto">
            <a:xfrm flipV="1">
              <a:off x="6629400" y="990600"/>
              <a:ext cx="1143000" cy="1219200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流程图: 联系 14"/>
            <p:cNvSpPr/>
            <p:nvPr/>
          </p:nvSpPr>
          <p:spPr bwMode="auto">
            <a:xfrm>
              <a:off x="7315200" y="1828800"/>
              <a:ext cx="76200" cy="76200"/>
            </a:xfrm>
            <a:prstGeom prst="flowChartConnector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239000" y="1828800"/>
              <a:ext cx="4572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 smtClean="0">
                  <a:latin typeface="Calibri" panose="020F0502020204030204" charset="0"/>
                </a:rPr>
                <a:t>b</a:t>
              </a:r>
              <a:endParaRPr lang="zh-CN" altLang="en-US" sz="1800" dirty="0" smtClean="0">
                <a:latin typeface="Calibri" panose="020F05020202040302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292735" y="2057400"/>
                <a:ext cx="249174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kern="0" dirty="0"/>
                  <a:t>引入拉格朗日函数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35" y="2057400"/>
                <a:ext cx="2491740" cy="429895"/>
              </a:xfrm>
              <a:prstGeom prst="rect">
                <a:avLst/>
              </a:prstGeom>
              <a:blipFill rotWithShape="1">
                <a:blip r:embed="rId7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161098" y="2398713"/>
          <a:ext cx="53562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2" name="Equation" r:id="rId8" imgW="60045600" imgH="9448800" progId="Equation.DSMT4">
                  <p:embed/>
                </p:oleObj>
              </mc:Choice>
              <mc:Fallback>
                <p:oleObj name="Equation" r:id="rId8" imgW="60045600" imgH="9448800" progId="Equation.DSMT4">
                  <p:embed/>
                  <p:pic>
                    <p:nvPicPr>
                      <p:cNvPr id="0" name="图片 5092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61098" y="2398713"/>
                        <a:ext cx="5356225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240473" y="3606800"/>
          <a:ext cx="44640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3" name="Equation" r:id="rId10" imgW="49072800" imgH="5791200" progId="Equation.DSMT4">
                  <p:embed/>
                </p:oleObj>
              </mc:Choice>
              <mc:Fallback>
                <p:oleObj name="Equation" r:id="rId10" imgW="49072800" imgH="5791200" progId="Equation.DSMT4">
                  <p:embed/>
                  <p:pic>
                    <p:nvPicPr>
                      <p:cNvPr id="0" name="图片 5092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40473" y="3606800"/>
                        <a:ext cx="4464050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292735" y="3200400"/>
                <a:ext cx="277114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kern="0" dirty="0"/>
                  <a:t>对拉格朗日函数求导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35" y="3200400"/>
                <a:ext cx="2771140" cy="429895"/>
              </a:xfrm>
              <a:prstGeom prst="rect">
                <a:avLst/>
              </a:prstGeom>
              <a:blipFill rotWithShape="1">
                <a:blip r:embed="rId12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1207135" y="4292600"/>
          <a:ext cx="30226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4" name="Equation" r:id="rId13" imgW="33223200" imgH="5486400" progId="Equation.DSMT4">
                  <p:embed/>
                </p:oleObj>
              </mc:Choice>
              <mc:Fallback>
                <p:oleObj name="Equation" r:id="rId13" imgW="33223200" imgH="5486400" progId="Equation.DSMT4">
                  <p:embed/>
                  <p:pic>
                    <p:nvPicPr>
                      <p:cNvPr id="0" name="图片 5092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07135" y="4292600"/>
                        <a:ext cx="302260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283335" y="5054600"/>
          <a:ext cx="3058026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25" name="Equation" r:id="rId15" imgW="37185600" imgH="11582400" progId="Equation.DSMT4">
                  <p:embed/>
                </p:oleObj>
              </mc:Choice>
              <mc:Fallback>
                <p:oleObj name="Equation" r:id="rId15" imgW="37185600" imgH="11582400" progId="Equation.DSMT4">
                  <p:embed/>
                  <p:pic>
                    <p:nvPicPr>
                      <p:cNvPr id="0" name="图片 509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83335" y="5054600"/>
                        <a:ext cx="3058026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左弧形箭头 2"/>
          <p:cNvSpPr/>
          <p:nvPr/>
        </p:nvSpPr>
        <p:spPr bwMode="auto">
          <a:xfrm>
            <a:off x="292735" y="4216400"/>
            <a:ext cx="838200" cy="1447800"/>
          </a:xfrm>
          <a:prstGeom prst="curvedRightArrow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6906598" y="774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13.4 KKT</a:t>
            </a:r>
            <a:r>
              <a:rPr lang="zh-CN" altLang="en-US" kern="0" dirty="0" smtClean="0"/>
              <a:t>最优条件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内容占位符 2"/>
              <p:cNvSpPr txBox="1"/>
              <p:nvPr/>
            </p:nvSpPr>
            <p:spPr>
              <a:xfrm>
                <a:off x="6652598" y="1409700"/>
                <a:ext cx="7896225" cy="9525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令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kern="0" dirty="0" smtClean="0"/>
                  <a:t>是约束优化</a:t>
                </a:r>
                <a:r>
                  <a:rPr lang="zh-CN" altLang="en-US" sz="2200" b="0" kern="0" dirty="0"/>
                  <a:t>问题的</a:t>
                </a:r>
                <a:r>
                  <a:rPr lang="zh-CN" altLang="en-US" sz="2200" b="0" kern="0" dirty="0" smtClean="0"/>
                  <a:t>解，则有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598" y="1409700"/>
                <a:ext cx="7896225" cy="952500"/>
              </a:xfrm>
              <a:prstGeom prst="rect">
                <a:avLst/>
              </a:prstGeom>
              <a:blipFill rotWithShape="1">
                <a:blip r:embed="rId17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7075488" y="2006600"/>
          <a:ext cx="50228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2" name="Equation" r:id="rId18" imgW="54559200" imgH="11582400" progId="Equation.DSMT4">
                  <p:embed/>
                </p:oleObj>
              </mc:Choice>
              <mc:Fallback>
                <p:oleObj name="Equation" r:id="rId18" imgW="54559200" imgH="11582400" progId="Equation.DSMT4">
                  <p:embed/>
                  <p:pic>
                    <p:nvPicPr>
                      <p:cNvPr id="0" name="图片 1344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5488" y="2006600"/>
                        <a:ext cx="502285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内容占位符 2"/>
          <p:cNvSpPr txBox="1"/>
          <p:nvPr/>
        </p:nvSpPr>
        <p:spPr>
          <a:xfrm>
            <a:off x="6604000" y="3200400"/>
            <a:ext cx="7896225" cy="533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 smtClean="0"/>
              <a:t>优化条件</a:t>
            </a:r>
            <a:r>
              <a:rPr lang="en-US" altLang="zh-CN" sz="2200" b="0" kern="0" dirty="0" err="1" smtClean="0"/>
              <a:t>Karush</a:t>
            </a:r>
            <a:r>
              <a:rPr lang="en-US" altLang="zh-CN" sz="2200" b="0" kern="0" dirty="0" smtClean="0"/>
              <a:t>-Kuhn-Tucker(KKT)</a:t>
            </a:r>
            <a:r>
              <a:rPr lang="zh-CN" altLang="en-US" sz="2200" b="0" kern="0" dirty="0" smtClean="0"/>
              <a:t>等式</a:t>
            </a:r>
            <a:endParaRPr lang="en-US" altLang="zh-CN" sz="2200" b="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内容占位符 2"/>
              <p:cNvSpPr txBox="1"/>
              <p:nvPr/>
            </p:nvSpPr>
            <p:spPr>
              <a:xfrm>
                <a:off x="6563995" y="3860800"/>
                <a:ext cx="5763895" cy="222377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特殊情况</a:t>
                </a:r>
                <a:endParaRPr lang="en-US" altLang="zh-CN" sz="2200" b="0" kern="0" dirty="0"/>
              </a:p>
              <a:p>
                <a:pPr lvl="1"/>
                <a:r>
                  <a:rPr lang="zh-CN" altLang="en-US" sz="1800" b="0" kern="0" dirty="0" smtClean="0"/>
                  <a:t>最小二乘法问题：</a:t>
                </a:r>
                <a:r>
                  <a:rPr lang="zh-CN" altLang="en-US" sz="1800" b="0" kern="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800" b="0" kern="0" dirty="0"/>
                  <a:t>时，即为正规方程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trlP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kern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1800" b="0" kern="0" dirty="0"/>
              </a:p>
              <a:p>
                <a:pPr lvl="1"/>
                <a:r>
                  <a:rPr lang="zh-CN" altLang="en-US" sz="1800" kern="0" dirty="0"/>
                  <a:t>最小</a:t>
                </a:r>
                <a:r>
                  <a:rPr lang="zh-CN" altLang="en-US" sz="1800" kern="0" dirty="0" smtClean="0"/>
                  <a:t>范数问题：</a:t>
                </a:r>
                <a:r>
                  <a:rPr lang="zh-CN" altLang="en-US" sz="1800" kern="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kern="0" dirty="0" err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800" i="1" kern="0" dirty="0" err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kern="0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800" kern="0" dirty="0"/>
                  <a:t>时，可以推导得到</a:t>
                </a:r>
                <a14:m>
                  <m:oMath xmlns:m="http://schemas.openxmlformats.org/officeDocument/2006/math"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trlP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trlP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1800" b="0" kern="0" dirty="0"/>
              </a:p>
            </p:txBody>
          </p:sp>
        </mc:Choice>
        <mc:Fallback>
          <p:sp>
            <p:nvSpPr>
              <p:cNvPr id="2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5" y="3860800"/>
                <a:ext cx="5763895" cy="222377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/>
          <p:cNvCxnSpPr/>
          <p:nvPr/>
        </p:nvCxnSpPr>
        <p:spPr>
          <a:xfrm>
            <a:off x="6507480" y="735330"/>
            <a:ext cx="0" cy="6153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3" grpId="0" bldLvl="0" animBg="1"/>
      <p:bldP spid="23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0772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>
                <a:solidFill>
                  <a:schemeClr val="tx1"/>
                </a:solidFill>
              </a:rPr>
              <a:t>13.4 </a:t>
            </a:r>
            <a:r>
              <a:rPr lang="zh-CN" altLang="en-US" kern="0" dirty="0" smtClean="0">
                <a:solidFill>
                  <a:schemeClr val="tx1"/>
                </a:solidFill>
              </a:rPr>
              <a:t>证明最优解</a:t>
            </a:r>
            <a:endParaRPr lang="zh-CN" altLang="en-US" kern="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826598" y="1028700"/>
                <a:ext cx="7896225" cy="9525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>
                    <a:solidFill>
                      <a:schemeClr val="tx1"/>
                    </a:solidFill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b="0" kern="0" dirty="0">
                    <a:solidFill>
                      <a:schemeClr val="tx1"/>
                    </a:solidFill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200" b="0" kern="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trlPr>
                          <a:rPr lang="en-US" altLang="zh-CN" sz="2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 kern="0" dirty="0">
                    <a:solidFill>
                      <a:schemeClr val="tx1"/>
                    </a:solidFill>
                  </a:rPr>
                  <a:t>满足</a:t>
                </a:r>
                <a:r>
                  <a:rPr lang="en-US" altLang="zh-CN" sz="2200" b="0" kern="0" dirty="0" smtClean="0">
                    <a:solidFill>
                      <a:schemeClr val="tx1"/>
                    </a:solidFill>
                  </a:rPr>
                  <a:t>KKT</a:t>
                </a:r>
                <a:r>
                  <a:rPr lang="zh-CN" altLang="en-US" sz="2200" b="0" kern="0" dirty="0" smtClean="0">
                    <a:solidFill>
                      <a:schemeClr val="tx1"/>
                    </a:solidFill>
                  </a:rPr>
                  <a:t>等式</a:t>
                </a:r>
                <a:endParaRPr lang="zh-CN" altLang="en-US" sz="2200" b="0" kern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598" y="1028700"/>
                <a:ext cx="7896225" cy="952500"/>
              </a:xfrm>
              <a:prstGeom prst="rect">
                <a:avLst/>
              </a:prstGeom>
              <a:blipFill rotWithShape="1">
                <a:blip r:embed="rId1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124200" y="1425575"/>
          <a:ext cx="590073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" name="Equation" r:id="rId2" imgW="82600800" imgH="14020800" progId="Equation.DSMT4">
                  <p:embed/>
                </p:oleObj>
              </mc:Choice>
              <mc:Fallback>
                <p:oleObj name="Equation" r:id="rId2" imgW="82600800" imgH="14020800" progId="Equation.DSMT4">
                  <p:embed/>
                  <p:pic>
                    <p:nvPicPr>
                      <p:cNvPr id="0" name="图片 1495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4200" y="1425575"/>
                        <a:ext cx="5900738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1819073" y="3933217"/>
                <a:ext cx="7896225" cy="124838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solidFill>
                      <a:schemeClr val="tx1"/>
                    </a:solidFill>
                  </a:rPr>
                  <a:t>第三行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trlPr>
                          <a:rPr lang="en-US" altLang="zh-CN" sz="2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200" b="0" kern="0" dirty="0">
                  <a:solidFill>
                    <a:schemeClr val="tx1"/>
                  </a:solidFill>
                </a:endParaRPr>
              </a:p>
              <a:p>
                <a:r>
                  <a:rPr lang="zh-CN" altLang="en-US" sz="2200" b="0" kern="0" dirty="0" smtClean="0">
                    <a:solidFill>
                      <a:schemeClr val="tx1"/>
                    </a:solidFill>
                  </a:rPr>
                  <a:t>第四</a:t>
                </a:r>
                <a:r>
                  <a:rPr lang="zh-CN" altLang="en-US" sz="2200" b="0" kern="0" dirty="0">
                    <a:solidFill>
                      <a:schemeClr val="tx1"/>
                    </a:solidFill>
                  </a:rPr>
                  <a:t>行</a:t>
                </a:r>
                <a14:m>
                  <m:oMath xmlns:m="http://schemas.openxmlformats.org/officeDocument/2006/math">
                    <m:r>
                      <a:rPr lang="en-US" altLang="zh-CN" sz="2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𝐶𝑥</m:t>
                    </m:r>
                    <m:r>
                      <a:rPr lang="en-US" altLang="zh-CN" sz="2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trlPr>
                          <a:rPr lang="en-US" altLang="zh-CN" sz="2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200" b="0" i="1" kern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en-US" altLang="zh-CN" sz="2200" b="0" kern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b="0" kern="0" dirty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sz="2200" b="0" kern="0" dirty="0" smtClean="0">
                    <a:solidFill>
                      <a:schemeClr val="tx1"/>
                    </a:solidFill>
                  </a:rPr>
                  <a:t>唯一性，因为假设矩阵</a:t>
                </a:r>
                <a:r>
                  <a:rPr lang="en-US" altLang="zh-CN" sz="2200" b="0" kern="0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sz="2200" b="0" kern="0" dirty="0">
                    <a:solidFill>
                      <a:schemeClr val="tx1"/>
                    </a:solidFill>
                  </a:rPr>
                  <a:t>列线性无关</a:t>
                </a:r>
                <a:r>
                  <a:rPr lang="zh-CN" altLang="en-US" sz="2200" b="0" kern="0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2200" b="0" kern="0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sz="2200" b="0" kern="0" dirty="0" smtClean="0">
                    <a:solidFill>
                      <a:schemeClr val="tx1"/>
                    </a:solidFill>
                  </a:rPr>
                  <a:t>行线性无关，即</a:t>
                </a:r>
                <a:endParaRPr lang="zh-CN" altLang="en-US" sz="2200" b="0" kern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073" y="3933217"/>
                <a:ext cx="7896225" cy="1248383"/>
              </a:xfrm>
              <a:prstGeom prst="rect">
                <a:avLst/>
              </a:prstGeom>
              <a:blipFill rotWithShape="1">
                <a:blip r:embed="rId4"/>
                <a:stretch>
                  <a:fillRect l="-5" t="-2" r="5" b="-10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271963" y="6273800"/>
          <a:ext cx="26447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" name="Equation" r:id="rId5" imgW="28041600" imgH="4876800" progId="Equation.DSMT4">
                  <p:embed/>
                </p:oleObj>
              </mc:Choice>
              <mc:Fallback>
                <p:oleObj name="Equation" r:id="rId5" imgW="28041600" imgH="4876800" progId="Equation.DSMT4">
                  <p:embed/>
                  <p:pic>
                    <p:nvPicPr>
                      <p:cNvPr id="0" name="图片 1496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71963" y="6273800"/>
                        <a:ext cx="264477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086600" y="457200"/>
          <a:ext cx="342423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" name="Equation" r:id="rId7" imgW="37185600" imgH="11582400" progId="Equation.DSMT4">
                  <p:embed/>
                </p:oleObj>
              </mc:Choice>
              <mc:Fallback>
                <p:oleObj name="Equation" r:id="rId7" imgW="37185600" imgH="11582400" progId="Equation.DSMT4">
                  <p:embed/>
                  <p:pic>
                    <p:nvPicPr>
                      <p:cNvPr id="0" name="图片 1496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86600" y="457200"/>
                        <a:ext cx="3424237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124200" y="2427288"/>
          <a:ext cx="5159375" cy="14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3" name="Equation" r:id="rId9" imgW="72237600" imgH="20726400" progId="Equation.DSMT4">
                  <p:embed/>
                </p:oleObj>
              </mc:Choice>
              <mc:Fallback>
                <p:oleObj name="Equation" r:id="rId9" imgW="72237600" imgH="20726400" progId="Equation.DSMT4">
                  <p:embed/>
                  <p:pic>
                    <p:nvPicPr>
                      <p:cNvPr id="0" name="图片 1496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4200" y="2427288"/>
                        <a:ext cx="5159375" cy="1481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941763" y="5330825"/>
          <a:ext cx="33051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4" name="Equation" r:id="rId11" imgW="35052000" imgH="5486400" progId="Equation.DSMT4">
                  <p:embed/>
                </p:oleObj>
              </mc:Choice>
              <mc:Fallback>
                <p:oleObj name="Equation" r:id="rId11" imgW="35052000" imgH="5486400" progId="Equation.DSMT4">
                  <p:embed/>
                  <p:pic>
                    <p:nvPicPr>
                      <p:cNvPr id="0" name="图片 1496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41763" y="5330825"/>
                        <a:ext cx="330517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140200" y="5740400"/>
          <a:ext cx="30749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5" name="Equation" r:id="rId13" imgW="32613600" imgH="5486400" progId="Equation.DSMT4">
                  <p:embed/>
                </p:oleObj>
              </mc:Choice>
              <mc:Fallback>
                <p:oleObj name="Equation" r:id="rId13" imgW="32613600" imgH="5486400" progId="Equation.DSMT4">
                  <p:embed/>
                  <p:pic>
                    <p:nvPicPr>
                      <p:cNvPr id="0" name="图片 1496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40200" y="5740400"/>
                        <a:ext cx="307498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5029200" y="4343400"/>
                <a:ext cx="2995930" cy="37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trlPr>
                                  <a:rPr lang="en-US" altLang="zh-CN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acc>
                          <m:accPr>
                            <m:ctrlPr>
                              <a:rPr lang="en-US" altLang="zh-CN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343400"/>
                <a:ext cx="2995930" cy="37846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209800" y="1046864"/>
                <a:ext cx="6826885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 smtClean="0">
                    <a:ea typeface="微软雅黑" panose="020B0503020204020204" charset="-122"/>
                  </a:rPr>
                  <a:t>回归模型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(regression model)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>
                    <a:ea typeface="微软雅黑" panose="020B0503020204020204" charset="-122"/>
                  </a:rPr>
                  <a:t>仿射函数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1046864"/>
                <a:ext cx="6826885" cy="507365"/>
              </a:xfrm>
              <a:prstGeom prst="rect">
                <a:avLst/>
              </a:prstGeom>
              <a:blipFill rotWithShape="1">
                <a:blip r:embed="rId1"/>
                <a:stretch>
                  <a:fillRect t="-76" r="-949" b="-1606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2.3 </a:t>
            </a:r>
            <a:r>
              <a:rPr lang="zh-CN" altLang="en-US" kern="0" dirty="0" smtClean="0"/>
              <a:t>回归</a:t>
            </a:r>
            <a:r>
              <a:rPr lang="zh-CN" altLang="en-US" kern="0" dirty="0" smtClean="0">
                <a:solidFill>
                  <a:srgbClr val="FF0000"/>
                </a:solidFill>
              </a:rPr>
              <a:t>模型</a:t>
            </a:r>
            <a:endParaRPr lang="zh-CN" altLang="en-US" kern="0" dirty="0">
              <a:solidFill>
                <a:srgbClr val="FF000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334000" y="1676400"/>
          <a:ext cx="1555750" cy="474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5" name="Equation" r:id="rId2" imgW="17983200" imgH="5486400" progId="Equation.DSMT4">
                  <p:embed/>
                </p:oleObj>
              </mc:Choice>
              <mc:Fallback>
                <p:oleObj name="Equation" r:id="rId2" imgW="17983200" imgH="5486400" progId="Equation.DSMT4">
                  <p:embed/>
                  <p:pic>
                    <p:nvPicPr>
                      <p:cNvPr id="0" name="图片 205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34000" y="1676400"/>
                        <a:ext cx="1555750" cy="474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5"/>
              <p:cNvSpPr>
                <a:spLocks noChangeArrowheads="1"/>
              </p:cNvSpPr>
              <p:nvPr/>
            </p:nvSpPr>
            <p:spPr bwMode="auto">
              <a:xfrm>
                <a:off x="2209800" y="2285441"/>
                <a:ext cx="8394700" cy="32162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特征向量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(feature vector);</a:t>
                </a:r>
                <a:r>
                  <a:rPr lang="zh-CN" altLang="en-US" sz="2200" dirty="0">
                    <a:ea typeface="微软雅黑" panose="020B0503020204020204" charset="-122"/>
                  </a:rPr>
                  <a:t>它的元素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称为回归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元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:r>
                  <a:rPr lang="en-US" altLang="zh-CN" sz="2200" dirty="0" err="1" smtClean="0">
                    <a:ea typeface="微软雅黑" panose="020B0503020204020204" charset="-122"/>
                  </a:rPr>
                  <a:t>regressors</a:t>
                </a:r>
                <a:r>
                  <a:rPr lang="en-US" altLang="zh-CN" sz="2200" dirty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是权重向量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(weight vector)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标量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𝑣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是偏移量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(offset)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标量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是预测值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(prediction</a:t>
                </a:r>
                <a:r>
                  <a:rPr lang="en-US" altLang="zh-CN" sz="2200" dirty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  （</a:t>
                </a:r>
                <a:r>
                  <a:rPr lang="zh-CN" altLang="en-US" sz="2200" dirty="0">
                    <a:ea typeface="微软雅黑" panose="020B0503020204020204" charset="-122"/>
                  </a:rPr>
                  <a:t>表示某个实际结果或因变量，用</a:t>
                </a:r>
                <a:r>
                  <a:rPr lang="en-US" altLang="zh-CN" sz="2200" dirty="0">
                    <a:ea typeface="微软雅黑" panose="020B0503020204020204" charset="-122"/>
                  </a:rPr>
                  <a:t>y</a:t>
                </a:r>
                <a:r>
                  <a:rPr lang="zh-CN" altLang="en-US" sz="2200" dirty="0">
                    <a:ea typeface="微软雅黑" panose="020B0503020204020204" charset="-122"/>
                  </a:rPr>
                  <a:t>表示）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2285441"/>
                <a:ext cx="8394700" cy="3216275"/>
              </a:xfrm>
              <a:prstGeom prst="rect">
                <a:avLst/>
              </a:prstGeom>
              <a:blipFill rotWithShape="1">
                <a:blip r:embed="rId4"/>
                <a:stretch>
                  <a:fillRect t="-2" r="-658" b="-1243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581249" y="3539630"/>
                <a:ext cx="3453303" cy="768350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lang="zh-CN" altLang="en-US" sz="2200" dirty="0">
                    <a:ea typeface="微软雅黑" panose="020B0503020204020204" charset="-122"/>
                  </a:rPr>
                  <a:t>问题：如何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建立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优化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模型</a:t>
                </a:r>
                <a:r>
                  <a:rPr lang="zh-CN" altLang="en-US" sz="2200" dirty="0">
                    <a:ea typeface="微软雅黑" panose="020B0503020204020204" charset="-122"/>
                  </a:rPr>
                  <a:t>求解权重系数</a:t>
                </a:r>
                <a14:m>
                  <m:oMath xmlns:m="http://schemas.openxmlformats.org/officeDocument/2006/math"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:r>
                  <a:rPr lang="zh-CN" altLang="en-US" sz="2200" dirty="0">
                    <a:ea typeface="微软雅黑" panose="020B0503020204020204" charset="-122"/>
                  </a:rPr>
                  <a:t>偏移量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𝑣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？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49" y="3539630"/>
                <a:ext cx="3453303" cy="768350"/>
              </a:xfrm>
              <a:prstGeom prst="rect">
                <a:avLst/>
              </a:prstGeom>
              <a:blipFill rotWithShape="1">
                <a:blip r:embed="rId5"/>
                <a:stretch>
                  <a:fillRect l="-3" t="-18" r="-2732" b="-7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4" grpId="0" build="p"/>
      <p:bldP spid="7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8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13.4 </a:t>
            </a:r>
            <a:r>
              <a:rPr lang="zh-CN" altLang="en-US" kern="0" dirty="0"/>
              <a:t>非奇异性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48598" y="1028700"/>
                <a:ext cx="7896225" cy="9525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如果矩阵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kern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列线性无关</a:t>
                </a:r>
                <a:r>
                  <a:rPr lang="zh-CN" altLang="en-US" sz="2200" b="0" kern="0" dirty="0" smtClean="0"/>
                  <a:t>，</a:t>
                </a:r>
                <a:r>
                  <a:rPr lang="en-US" altLang="zh-CN" sz="2200" b="0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行线性无关</a:t>
                </a:r>
                <a:r>
                  <a:rPr lang="zh-CN" altLang="en-US" sz="2200" b="0" kern="0" dirty="0" smtClean="0"/>
                  <a:t>，则</a:t>
                </a:r>
                <a:r>
                  <a:rPr lang="zh-CN" altLang="en-US" sz="2200" b="0" kern="0" dirty="0"/>
                  <a:t>矩阵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8" y="1028700"/>
                <a:ext cx="7896225" cy="952500"/>
              </a:xfrm>
              <a:prstGeom prst="rect">
                <a:avLst/>
              </a:prstGeom>
              <a:blipFill rotWithShape="1">
                <a:blip r:embed="rId1"/>
                <a:stretch>
                  <a:fillRect l="-4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476625" y="1525776"/>
          <a:ext cx="1682750" cy="103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2" name="Equation" r:id="rId2" imgW="18897600" imgH="11582400" progId="Equation.DSMT4">
                  <p:embed/>
                </p:oleObj>
              </mc:Choice>
              <mc:Fallback>
                <p:oleObj name="Equation" r:id="rId2" imgW="18897600" imgH="11582400" progId="Equation.DSMT4">
                  <p:embed/>
                  <p:pic>
                    <p:nvPicPr>
                      <p:cNvPr id="0" name="图片 156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76625" y="1525776"/>
                        <a:ext cx="1682750" cy="103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2"/>
          <p:cNvSpPr txBox="1"/>
          <p:nvPr/>
        </p:nvSpPr>
        <p:spPr>
          <a:xfrm>
            <a:off x="127000" y="2438400"/>
            <a:ext cx="7896225" cy="4762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indent="0">
              <a:buNone/>
            </a:pPr>
            <a:r>
              <a:rPr lang="zh-CN" altLang="en-US" sz="2200" b="0" kern="0" dirty="0"/>
              <a:t>    为非奇异矩阵</a:t>
            </a:r>
            <a:endParaRPr lang="zh-CN" altLang="en-US" sz="2200" b="0" kern="0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48597" y="2900409"/>
            <a:ext cx="7896225" cy="952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/>
              <a:t>证明</a:t>
            </a:r>
            <a:endParaRPr lang="zh-CN" altLang="en-US" sz="2200" b="0" kern="0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-241300" y="3251200"/>
          <a:ext cx="669925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3" name="Equation" r:id="rId4" imgW="84734400" imgH="29870400" progId="Equation.DSMT4">
                  <p:embed/>
                </p:oleObj>
              </mc:Choice>
              <mc:Fallback>
                <p:oleObj name="Equation" r:id="rId4" imgW="84734400" imgH="29870400" progId="Equation.DSMT4">
                  <p:embed/>
                  <p:pic>
                    <p:nvPicPr>
                      <p:cNvPr id="0" name="图片 156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41300" y="3251200"/>
                        <a:ext cx="6699250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内容占位符 2"/>
          <p:cNvSpPr txBox="1"/>
          <p:nvPr/>
        </p:nvSpPr>
        <p:spPr>
          <a:xfrm>
            <a:off x="4699000" y="5029200"/>
            <a:ext cx="1828800" cy="45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2200" b="0" kern="0" dirty="0" smtClean="0">
                <a:solidFill>
                  <a:srgbClr val="FF0000"/>
                </a:solidFill>
              </a:rPr>
              <a:t>A</a:t>
            </a:r>
            <a:r>
              <a:rPr lang="zh-CN" altLang="en-US" sz="2200" b="0" kern="0" dirty="0" smtClean="0">
                <a:solidFill>
                  <a:srgbClr val="FF0000"/>
                </a:solidFill>
              </a:rPr>
              <a:t>列线性无关</a:t>
            </a:r>
            <a:endParaRPr lang="zh-CN" altLang="en-US" sz="2200" b="0" kern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内容占位符 2"/>
              <p:cNvSpPr txBox="1"/>
              <p:nvPr/>
            </p:nvSpPr>
            <p:spPr>
              <a:xfrm>
                <a:off x="965200" y="5562600"/>
                <a:ext cx="64770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200" b="0" kern="0" dirty="0" smtClean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b="0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200" b="0" ker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，则当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200" b="0" kern="0" dirty="0" smtClean="0"/>
                  <a:t>，有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ker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200" b="0" i="1" kern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2200" b="0" kern="0" dirty="0"/>
              </a:p>
            </p:txBody>
          </p:sp>
        </mc:Choice>
        <mc:Fallback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5562600"/>
                <a:ext cx="6477000" cy="4572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/>
              <p:cNvSpPr txBox="1"/>
              <p:nvPr/>
            </p:nvSpPr>
            <p:spPr>
              <a:xfrm>
                <a:off x="1727200" y="6019800"/>
                <a:ext cx="18288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行线性无关</a:t>
                </a:r>
                <a:endParaRPr lang="zh-CN" altLang="en-US" sz="2200" b="0" kern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0" y="6019800"/>
                <a:ext cx="1828800" cy="4572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8598" y="266700"/>
            <a:ext cx="7592093" cy="762000"/>
          </a:xfrm>
          <a:prstGeom prst="rect">
            <a:avLst/>
          </a:prstGeom>
        </p:spPr>
        <p:txBody>
          <a:bodyPr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en-US" altLang="zh-CN" kern="0" dirty="0" smtClean="0"/>
              <a:t>13.4 </a:t>
            </a:r>
            <a:r>
              <a:rPr lang="zh-CN" altLang="en-US" kern="0" dirty="0"/>
              <a:t>奇异性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37465" y="2732405"/>
                <a:ext cx="9248775" cy="122618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如果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ker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列</a:t>
                </a:r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线性相关</a:t>
                </a:r>
                <a:r>
                  <a:rPr lang="zh-CN" altLang="en-US" sz="2200" b="0" kern="0" dirty="0" smtClean="0"/>
                  <a:t>，</a:t>
                </a:r>
                <a:r>
                  <a:rPr lang="zh-CN" altLang="en-US" sz="2200" b="0" kern="0" dirty="0"/>
                  <a:t>则存在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b="0" kern="0" dirty="0"/>
                  <a:t>使得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200" b="0" kern="0" dirty="0"/>
                  <a:t>,</a:t>
                </a:r>
                <a:r>
                  <a:rPr lang="en-US" altLang="zh-CN" sz="2200" b="0" i="1" kern="0" dirty="0">
                    <a:latin typeface="Cambria Math" panose="02040503050406030204" pitchFamily="18" charset="0"/>
                  </a:rPr>
                  <a:t>C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200" b="0" kern="0" dirty="0">
                    <a:latin typeface="Cambria Math" panose="02040503050406030204" pitchFamily="18" charset="0"/>
                  </a:rPr>
                  <a:t>=0</a:t>
                </a:r>
                <a:r>
                  <a:rPr lang="zh-CN" altLang="en-US" sz="2200" b="0" kern="0" dirty="0"/>
                  <a:t>则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" y="2732405"/>
                <a:ext cx="9248775" cy="12261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/>
              <p:cNvSpPr txBox="1"/>
              <p:nvPr/>
            </p:nvSpPr>
            <p:spPr>
              <a:xfrm>
                <a:off x="37465" y="889000"/>
                <a:ext cx="9789160" cy="122682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如果矩阵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ker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列</a:t>
                </a:r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线性无关</a:t>
                </a:r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sz="2200" b="0" kern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行</a:t>
                </a:r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线性无关不同时成立</a:t>
                </a:r>
                <a:r>
                  <a:rPr lang="zh-CN" altLang="en-US" sz="2200" b="0" kern="0" dirty="0" smtClean="0"/>
                  <a:t>，</a:t>
                </a:r>
                <a:r>
                  <a:rPr lang="zh-CN" altLang="en-US" sz="2200" b="0" kern="0" dirty="0"/>
                  <a:t>则</a:t>
                </a:r>
                <a:r>
                  <a:rPr lang="zh-CN" altLang="en-US" sz="2200" b="0" kern="0" dirty="0" smtClean="0"/>
                  <a:t>矩阵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" y="889000"/>
                <a:ext cx="9789160" cy="12268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107308" y="3273866"/>
          <a:ext cx="2146300" cy="83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7" name="Equation" r:id="rId3" imgW="29870400" imgH="11582400" progId="Equation.DSMT4">
                  <p:embed/>
                </p:oleObj>
              </mc:Choice>
              <mc:Fallback>
                <p:oleObj name="Equation" r:id="rId3" imgW="29870400" imgH="11582400" progId="Equation.DSMT4">
                  <p:embed/>
                  <p:pic>
                    <p:nvPicPr>
                      <p:cNvPr id="0" name="图片 167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7308" y="3273866"/>
                        <a:ext cx="2146300" cy="83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10160" y="4171315"/>
                <a:ext cx="10337165" cy="134175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2200" b="0" ker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行</a:t>
                </a:r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线性相关</a:t>
                </a:r>
                <a:r>
                  <a:rPr lang="zh-CN" altLang="en-US" sz="2200" b="0" kern="0" dirty="0" smtClean="0"/>
                  <a:t>，</a:t>
                </a:r>
                <a:r>
                  <a:rPr lang="zh-CN" altLang="en-US" sz="2200" b="0" kern="0" dirty="0"/>
                  <a:t>则存在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200" b="0" kern="0" dirty="0"/>
                  <a:t>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err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200" b="0" kern="0" dirty="0"/>
                  <a:t>,</a:t>
                </a:r>
                <a:r>
                  <a:rPr lang="zh-CN" altLang="en-US" sz="2200" b="0" kern="0" dirty="0"/>
                  <a:t>则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4171315"/>
                <a:ext cx="10337165" cy="134175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06749" y="4697108"/>
          <a:ext cx="2222500" cy="870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8" name="Equation" r:id="rId6" imgW="29565600" imgH="11582400" progId="Equation.DSMT4">
                  <p:embed/>
                </p:oleObj>
              </mc:Choice>
              <mc:Fallback>
                <p:oleObj name="Equation" r:id="rId6" imgW="29565600" imgH="11582400" progId="Equation.DSMT4">
                  <p:embed/>
                  <p:pic>
                    <p:nvPicPr>
                      <p:cNvPr id="0" name="图片 1673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6749" y="4697108"/>
                        <a:ext cx="2222500" cy="870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2"/>
          <p:cNvSpPr txBox="1"/>
          <p:nvPr/>
        </p:nvSpPr>
        <p:spPr>
          <a:xfrm>
            <a:off x="37500" y="5567778"/>
            <a:ext cx="7896225" cy="9525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 smtClean="0"/>
              <a:t>因此该</a:t>
            </a:r>
            <a:r>
              <a:rPr lang="zh-CN" altLang="en-US" sz="2200" b="0" kern="0" dirty="0"/>
              <a:t>矩阵为奇异矩阵</a:t>
            </a:r>
            <a:endParaRPr lang="zh-CN" altLang="en-US" sz="2200" b="0" kern="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165075" y="1332319"/>
          <a:ext cx="16827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9" name="Equation" r:id="rId8" imgW="1682750" imgH="1031875" progId="Equation.DSMT4">
                  <p:embed/>
                </p:oleObj>
              </mc:Choice>
              <mc:Fallback>
                <p:oleObj name="Equation" r:id="rId8" imgW="1682750" imgH="1031875" progId="Equation.DSMT4">
                  <p:embed/>
                  <p:pic>
                    <p:nvPicPr>
                      <p:cNvPr id="0" name="图片 1673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65075" y="1332319"/>
                        <a:ext cx="1682750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/>
          <p:nvPr/>
        </p:nvSpPr>
        <p:spPr>
          <a:xfrm>
            <a:off x="369887" y="2243224"/>
            <a:ext cx="7896225" cy="4762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indent="0">
              <a:buNone/>
            </a:pPr>
            <a:r>
              <a:rPr lang="zh-CN" altLang="en-US" sz="2200" b="0" kern="0" dirty="0"/>
              <a:t>    为奇异矩阵</a:t>
            </a:r>
            <a:endParaRPr lang="zh-CN" altLang="en-US" sz="2200" b="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0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905000" y="2133600"/>
                <a:ext cx="7047865" cy="20618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算法：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𝐻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𝑓𝑙𝑜𝑝𝑠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𝑐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𝑓𝑙𝑜𝑝𝑠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用</a:t>
                </a:r>
                <a:r>
                  <a:rPr lang="en-US" altLang="zh-CN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LU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分</a:t>
                </a:r>
                <a:r>
                  <a:rPr lang="zh-CN" altLang="en-US" sz="2200" kern="0" dirty="0">
                    <a:latin typeface="Calibri" panose="020F0502020204030204" charset="0"/>
                  </a:rPr>
                  <a:t>解法求解下列线性方程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𝑝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+</m:t>
                                </m:r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𝑓𝑙𝑜𝑝𝑠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2133600"/>
                <a:ext cx="7047865" cy="2061845"/>
              </a:xfrm>
              <a:prstGeom prst="rect">
                <a:avLst/>
              </a:prstGeom>
              <a:blipFill rotWithShape="1">
                <a:blip r:embed="rId1"/>
                <a:stretch>
                  <a:fillRect t="-431" r="-1613" b="-1459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13.5 </a:t>
            </a:r>
            <a:r>
              <a:rPr lang="en-US" altLang="zh-CN" kern="0" dirty="0"/>
              <a:t>LU</a:t>
            </a:r>
            <a:r>
              <a:rPr lang="zh-CN" altLang="en-US" kern="0" dirty="0" smtClean="0"/>
              <a:t>分解求解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448653" y="1028700"/>
          <a:ext cx="306339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6" name="Equation" r:id="rId2" imgW="37185600" imgH="11582400" progId="Equation.DSMT4">
                  <p:embed/>
                </p:oleObj>
              </mc:Choice>
              <mc:Fallback>
                <p:oleObj name="Equation" r:id="rId2" imgW="37185600" imgH="11582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48653" y="1028700"/>
                        <a:ext cx="3063397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885308" y="5510438"/>
                <a:ext cx="5556885" cy="3505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复杂度为：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𝑚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p>
                    <m:r>
                      <a:rPr lang="en-US" altLang="zh-CN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3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𝑝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𝑓𝑙𝑜𝑝𝑠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5308" y="5510438"/>
                <a:ext cx="5556885" cy="350520"/>
              </a:xfrm>
              <a:prstGeom prst="rect">
                <a:avLst/>
              </a:prstGeom>
              <a:blipFill rotWithShape="1">
                <a:blip r:embed="rId4"/>
                <a:stretch>
                  <a:fillRect l="-11" t="-155" r="-1109" b="-1542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829841" y="4390892"/>
          <a:ext cx="2648206" cy="1006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7" name="Equation" r:id="rId5" imgW="30480000" imgH="11582400" progId="Equation.DSMT4">
                  <p:embed/>
                </p:oleObj>
              </mc:Choice>
              <mc:Fallback>
                <p:oleObj name="Equation" r:id="rId5" imgW="30480000" imgH="115824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29841" y="4390892"/>
                        <a:ext cx="2648206" cy="1006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191000" y="1981200"/>
                <a:ext cx="3810000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 smtClean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981200"/>
                <a:ext cx="3810000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981200" y="3200400"/>
                <a:ext cx="392874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𝑤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𝑧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𝑑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en-US" altLang="zh-CN" sz="2200" kern="0" dirty="0">
                    <a:latin typeface="Calibri" panose="020F0502020204030204" charset="0"/>
                  </a:rPr>
                  <a:t>KKT</a:t>
                </a:r>
                <a:r>
                  <a:rPr lang="zh-CN" altLang="en-US" sz="2200" kern="0" dirty="0">
                    <a:latin typeface="Calibri" panose="020F0502020204030204" charset="0"/>
                  </a:rPr>
                  <a:t>条件写成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200400"/>
                <a:ext cx="3928745" cy="338455"/>
              </a:xfrm>
              <a:prstGeom prst="rect">
                <a:avLst/>
              </a:prstGeom>
              <a:blipFill rotWithShape="1">
                <a:blip r:embed="rId1"/>
                <a:stretch>
                  <a:fillRect r="-4671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13.6 </a:t>
            </a:r>
            <a:r>
              <a:rPr lang="en-US" altLang="zh-CN" kern="0" dirty="0"/>
              <a:t>QR</a:t>
            </a:r>
            <a:r>
              <a:rPr lang="zh-CN" altLang="en-US" kern="0" dirty="0" smtClean="0"/>
              <a:t>分解求解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8425" y="4762592"/>
                <a:ext cx="8001635" cy="354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 smtClean="0">
                    <a:latin typeface="Calibri" panose="020F0502020204030204" charset="0"/>
                  </a:rPr>
                  <a:t>假设</a:t>
                </a:r>
                <a:r>
                  <a:rPr lang="en-US" altLang="zh-CN" sz="2200" kern="0" dirty="0">
                    <a:latin typeface="Calibri" panose="020F0502020204030204" charset="0"/>
                  </a:rPr>
                  <a:t>1</a:t>
                </a:r>
                <a:r>
                  <a:rPr lang="zh-CN" altLang="en-US" sz="2200" kern="0" dirty="0">
                    <a:latin typeface="Calibri" panose="020F0502020204030204" charset="0"/>
                  </a:rPr>
                  <a:t>保证了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是非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奇异的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，即存在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以下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kern="0">
                        <a:latin typeface="Cambria Math" panose="02040503050406030204" pitchFamily="18" charset="0"/>
                      </a:rPr>
                      <m:t>QR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因子分解：</a:t>
                </a:r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8425" y="4762592"/>
                <a:ext cx="8001635" cy="354330"/>
              </a:xfrm>
              <a:prstGeom prst="rect">
                <a:avLst/>
              </a:prstGeom>
              <a:blipFill rotWithShape="1">
                <a:blip r:embed="rId2"/>
                <a:stretch>
                  <a:fillRect l="-3" t="-26" r="-838" b="-1090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429000" y="3657600"/>
          <a:ext cx="41592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1" name="Equation" r:id="rId3" imgW="47853600" imgH="11582400" progId="Equation.DSMT4">
                  <p:embed/>
                </p:oleObj>
              </mc:Choice>
              <mc:Fallback>
                <p:oleObj name="Equation" r:id="rId3" imgW="47853600" imgH="115824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000" y="3657600"/>
                        <a:ext cx="415925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029200" y="5257800"/>
          <a:ext cx="337502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2" name="Equation" r:id="rId5" imgW="42367200" imgH="11582400" progId="Equation.DSMT4">
                  <p:embed/>
                </p:oleObj>
              </mc:Choice>
              <mc:Fallback>
                <p:oleObj name="Equation" r:id="rId5" imgW="42367200" imgH="11582400" progId="Equation.DSMT4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9200" y="5257800"/>
                        <a:ext cx="3375025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249613" y="1752600"/>
          <a:ext cx="64325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3" name="Equation" r:id="rId7" imgW="70713600" imgH="11582400" progId="Equation.DSMT4">
                  <p:embed/>
                </p:oleObj>
              </mc:Choice>
              <mc:Fallback>
                <p:oleObj name="Equation" r:id="rId7" imgW="70713600" imgH="11582400" progId="Equation.DSMT4">
                  <p:embed/>
                  <p:pic>
                    <p:nvPicPr>
                      <p:cNvPr id="0" name="图片 272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49613" y="1752600"/>
                        <a:ext cx="6432550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276600" y="2743200"/>
          <a:ext cx="30226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4" name="Equation" r:id="rId9" imgW="33223200" imgH="5486400" progId="Equation.DSMT4">
                  <p:embed/>
                </p:oleObj>
              </mc:Choice>
              <mc:Fallback>
                <p:oleObj name="Equation" r:id="rId9" imgW="33223200" imgH="5486400" progId="Equation.DSMT4">
                  <p:embed/>
                  <p:pic>
                    <p:nvPicPr>
                      <p:cNvPr id="0" name="图片 272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76600" y="2743200"/>
                        <a:ext cx="3022600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981200" y="1752600"/>
            <a:ext cx="1381125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en-US" altLang="zh-CN" sz="2200" dirty="0" smtClean="0">
                <a:solidFill>
                  <a:srgbClr val="FF0000"/>
                </a:solidFill>
                <a:ea typeface="微软雅黑" panose="020B0503020204020204" charset="-122"/>
              </a:rPr>
              <a:t>KKT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charset="-122"/>
              </a:rPr>
              <a:t>条件</a:t>
            </a:r>
            <a:r>
              <a:rPr lang="zh-CN" altLang="en-US" sz="2200" dirty="0" smtClean="0">
                <a:ea typeface="微软雅黑" panose="020B0503020204020204" charset="-122"/>
              </a:rPr>
              <a:t>：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905000" y="762000"/>
                <a:ext cx="5351780" cy="454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kern="0" dirty="0" smtClean="0"/>
                  <a:t>由于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kern="0" dirty="0" smtClean="0"/>
                  <a:t>满足</a:t>
                </a:r>
                <a14:m>
                  <m:oMath xmlns:m="http://schemas.openxmlformats.org/officeDocument/2006/math">
                    <m:r>
                      <a:rPr lang="en-US" altLang="zh-CN" sz="2200" i="1" kern="0" dirty="0"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kern="0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 dirty="0" smtClean="0"/>
                  <a:t>，</a:t>
                </a:r>
                <a:r>
                  <a:rPr lang="zh-CN" altLang="en-US" sz="2200" dirty="0"/>
                  <a:t>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2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acc>
                      <m:accPr>
                        <m:ctrlPr>
                          <a:rPr lang="en-US" altLang="zh-CN" sz="22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p>
                      <m:sSupPr>
                        <m:ctrlPr>
                          <a:rPr lang="en-US" altLang="zh-CN" sz="2200" i="1" kern="0" dirty="0" smtClean="0">
                            <a:solidFill>
                              <a:srgbClr val="36F42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solidFill>
                              <a:srgbClr val="36F42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i="1" kern="0" dirty="0">
                            <a:solidFill>
                              <a:srgbClr val="36F42C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1" kern="0" dirty="0">
                            <a:solidFill>
                              <a:srgbClr val="36F42C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sz="2200" b="0" i="1" kern="0" dirty="0" smtClean="0">
                        <a:solidFill>
                          <a:srgbClr val="36F42C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 dirty="0" smtClean="0"/>
                  <a:t>，可得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762000"/>
                <a:ext cx="5351780" cy="45402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438400" y="5257800"/>
          <a:ext cx="55880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5" name="Equation" r:id="rId12" imgW="7010400" imgH="10972800" progId="Equation.DSMT4">
                  <p:embed/>
                </p:oleObj>
              </mc:Choice>
              <mc:Fallback>
                <p:oleObj name="Equation" r:id="rId12" imgW="7010400" imgH="10972800" progId="Equation.DSMT4">
                  <p:embed/>
                  <p:pic>
                    <p:nvPicPr>
                      <p:cNvPr id="0" name="图片 272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38400" y="5257800"/>
                        <a:ext cx="558800" cy="874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971800" y="5486400"/>
            <a:ext cx="19558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kern="0" dirty="0">
                <a:solidFill>
                  <a:srgbClr val="FF0000"/>
                </a:solidFill>
                <a:latin typeface="Calibri" panose="020F0502020204030204" charset="0"/>
              </a:rPr>
              <a:t>列向量</a:t>
            </a:r>
            <a:r>
              <a:rPr lang="zh-CN" altLang="en-US" sz="2200" kern="0" dirty="0" smtClean="0">
                <a:solidFill>
                  <a:srgbClr val="FF0000"/>
                </a:solidFill>
                <a:latin typeface="Calibri" panose="020F0502020204030204" charset="0"/>
              </a:rPr>
              <a:t>无关</a:t>
            </a:r>
            <a:r>
              <a:rPr lang="zh-CN" altLang="en-US" sz="2200" kern="0" dirty="0" smtClean="0">
                <a:latin typeface="Calibri" panose="020F0502020204030204" charset="0"/>
              </a:rPr>
              <a:t>，则</a:t>
            </a:r>
            <a:endParaRPr lang="zh-CN" altLang="en-US" sz="2200" kern="0" dirty="0">
              <a:latin typeface="Calibri" panose="020F0502020204030204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276600" y="1066800"/>
          <a:ext cx="43783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6" name="Equation" r:id="rId14" imgW="49072800" imgH="9448800" progId="Equation.DSMT4">
                  <p:embed/>
                </p:oleObj>
              </mc:Choice>
              <mc:Fallback>
                <p:oleObj name="Equation" r:id="rId14" imgW="49072800" imgH="9448800" progId="Equation.DSMT4">
                  <p:embed/>
                  <p:pic>
                    <p:nvPicPr>
                      <p:cNvPr id="0" name="图片 272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76600" y="1066800"/>
                        <a:ext cx="4378325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 uiExpand="1" build="p"/>
      <p:bldP spid="13" grpId="0" build="p"/>
      <p:bldP spid="15" grpId="0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908425" y="2539500"/>
                <a:ext cx="6960870" cy="4629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将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第一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个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方程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两边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乘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并令变量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  <m:acc>
                      <m:accPr>
                        <m:ctrlP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相乘，可得：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8425" y="2539500"/>
                <a:ext cx="6960870" cy="462915"/>
              </a:xfrm>
              <a:prstGeom prst="rect">
                <a:avLst/>
              </a:prstGeom>
              <a:blipFill rotWithShape="1">
                <a:blip r:embed="rId1"/>
                <a:stretch>
                  <a:fillRect l="-4" t="-29" r="-1100" b="2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13.6 </a:t>
            </a:r>
            <a:r>
              <a:rPr lang="en-US" altLang="zh-CN" kern="0" dirty="0"/>
              <a:t>QR</a:t>
            </a:r>
            <a:r>
              <a:rPr lang="zh-CN" altLang="en-US" kern="0" dirty="0"/>
              <a:t>分解的解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962400" y="1371600"/>
          <a:ext cx="3962400" cy="99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7" name="Equation" r:id="rId2" imgW="46024800" imgH="11582400" progId="Equation.DSMT4">
                  <p:embed/>
                </p:oleObj>
              </mc:Choice>
              <mc:Fallback>
                <p:oleObj name="Equation" r:id="rId2" imgW="46024800" imgH="11582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62400" y="1371600"/>
                        <a:ext cx="3962400" cy="995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8425" y="4389661"/>
                <a:ext cx="6287135" cy="3467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𝐶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𝐶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p>
                    </m:sSup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具有</a:t>
                </a:r>
                <a:r>
                  <a:rPr lang="zh-CN" altLang="en-US" sz="2200" dirty="0">
                    <a:ea typeface="微软雅黑" panose="020B0503020204020204" charset="-122"/>
                  </a:rPr>
                  <a:t>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线性无关：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8425" y="4389661"/>
                <a:ext cx="6287135" cy="346710"/>
              </a:xfrm>
              <a:prstGeom prst="rect">
                <a:avLst/>
              </a:prstGeom>
              <a:blipFill rotWithShape="1">
                <a:blip r:embed="rId4"/>
                <a:stretch>
                  <a:fillRect l="-4" t="-156" r="-723" b="-1321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618038" y="3130550"/>
          <a:ext cx="3073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8" name="Equation" r:id="rId5" imgW="35356800" imgH="11582400" progId="Equation.DSMT4">
                  <p:embed/>
                </p:oleObj>
              </mc:Choice>
              <mc:Fallback>
                <p:oleObj name="Equation" r:id="rId5" imgW="35356800" imgH="115824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8038" y="3130550"/>
                        <a:ext cx="307340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133600" y="1000616"/>
            <a:ext cx="26543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dirty="0"/>
              <a:t>代入</a:t>
            </a:r>
            <a:r>
              <a:rPr lang="en-US" altLang="zh-CN" sz="2200" dirty="0"/>
              <a:t>QR</a:t>
            </a:r>
            <a:r>
              <a:rPr lang="zh-CN" altLang="en-US" sz="2200" dirty="0"/>
              <a:t>分解</a:t>
            </a:r>
            <a:r>
              <a:rPr lang="zh-CN" altLang="en-US" sz="2200" dirty="0" smtClean="0"/>
              <a:t>，可得：</a:t>
            </a:r>
            <a:endParaRPr lang="zh-CN" altLang="en-US" sz="22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933881" y="4907654"/>
          <a:ext cx="6440125" cy="467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9" name="Equation" r:id="rId7" imgW="79857600" imgH="5791200" progId="Equation.DSMT4">
                  <p:embed/>
                </p:oleObj>
              </mc:Choice>
              <mc:Fallback>
                <p:oleObj name="Equation" r:id="rId7" imgW="79857600" imgH="57912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3881" y="4907654"/>
                        <a:ext cx="6440125" cy="467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460460" y="5615667"/>
                <a:ext cx="376555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>
                    <a:ea typeface="微软雅黑" panose="020B0503020204020204" charset="-12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𝐶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行线性无关</a:t>
                </a:r>
                <a:r>
                  <a:rPr lang="zh-CN" altLang="en-US" sz="2200" dirty="0">
                    <a:ea typeface="微软雅黑" panose="020B0503020204020204" charset="-122"/>
                  </a:rPr>
                  <a:t>的(假设2)。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460" y="5615667"/>
                <a:ext cx="3765550" cy="429895"/>
              </a:xfrm>
              <a:prstGeom prst="rect">
                <a:avLst/>
              </a:prstGeom>
              <a:blipFill rotWithShape="1">
                <a:blip r:embed="rId9"/>
                <a:stretch>
                  <a:fillRect l="-12" t="-84" r="12" b="-1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 bwMode="auto">
          <a:xfrm>
            <a:off x="4114800" y="1828800"/>
            <a:ext cx="37338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cxn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562600" y="304800"/>
          <a:ext cx="41592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0" name="Equation" r:id="rId10" imgW="47853600" imgH="11582400" progId="Equation.DSMT4">
                  <p:embed/>
                </p:oleObj>
              </mc:Choice>
              <mc:Fallback>
                <p:oleObj name="Equation" r:id="rId10" imgW="47853600" imgH="11582400" progId="Equation.DSMT4">
                  <p:embed/>
                  <p:pic>
                    <p:nvPicPr>
                      <p:cNvPr id="0" name="图片 2799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62600" y="304800"/>
                        <a:ext cx="4159250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831742" y="1613548"/>
                <a:ext cx="2926715" cy="597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𝑄𝑅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742" y="1613548"/>
                <a:ext cx="2926715" cy="597535"/>
              </a:xfrm>
              <a:prstGeom prst="rect">
                <a:avLst/>
              </a:prstGeom>
              <a:blipFill rotWithShape="1">
                <a:blip r:embed="rId12"/>
                <a:stretch>
                  <a:fillRect l="-10" t="-2" r="-2247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 build="p"/>
      <p:bldP spid="4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908425" y="2539500"/>
                <a:ext cx="6271895" cy="3613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方程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第</a:t>
                </a:r>
                <a:r>
                  <a:rPr lang="en-US" altLang="zh-CN" sz="2200" dirty="0">
                    <a:ea typeface="微软雅黑" panose="020B0503020204020204" charset="-122"/>
                  </a:rPr>
                  <a:t>1</a:t>
                </a:r>
                <a:r>
                  <a:rPr lang="zh-CN" altLang="en-US" sz="2200" dirty="0">
                    <a:ea typeface="微软雅黑" panose="020B0503020204020204" charset="-122"/>
                  </a:rPr>
                  <a:t>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𝑤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，并代入</a:t>
                </a:r>
                <a:r>
                  <a:rPr lang="zh-CN" altLang="en-US" sz="2200" dirty="0">
                    <a:ea typeface="微软雅黑" panose="020B0503020204020204" charset="-122"/>
                  </a:rPr>
                  <a:t>第二行：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8425" y="2539500"/>
                <a:ext cx="6271895" cy="361315"/>
              </a:xfrm>
              <a:prstGeom prst="rect">
                <a:avLst/>
              </a:prstGeom>
              <a:blipFill rotWithShape="1">
                <a:blip r:embed="rId1"/>
                <a:stretch>
                  <a:fillRect l="-4" t="-37" r="-1089" b="-998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13.6 </a:t>
            </a:r>
            <a:r>
              <a:rPr lang="en-US" altLang="zh-CN" kern="0" dirty="0"/>
              <a:t>QR</a:t>
            </a:r>
            <a:r>
              <a:rPr lang="zh-CN" altLang="en-US" kern="0" dirty="0"/>
              <a:t>分解的解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862513" y="1395413"/>
          <a:ext cx="258127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8" name="Equation" r:id="rId2" imgW="35356800" imgH="11582400" progId="Equation.DSMT4">
                  <p:embed/>
                </p:oleObj>
              </mc:Choice>
              <mc:Fallback>
                <p:oleObj name="Equation" r:id="rId2" imgW="35356800" imgH="11582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62513" y="1395413"/>
                        <a:ext cx="258127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8425" y="3926199"/>
                <a:ext cx="5656580" cy="3702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用</a:t>
                </a:r>
                <a:r>
                  <a:rPr lang="en-US" altLang="zh-CN" sz="2200" dirty="0">
                    <a:ea typeface="微软雅黑" panose="020B0503020204020204" charset="-122"/>
                  </a:rPr>
                  <a:t>QR</a:t>
                </a:r>
                <a:r>
                  <a:rPr lang="zh-CN" altLang="en-US" sz="2200" dirty="0">
                    <a:ea typeface="微软雅黑" panose="020B0503020204020204" charset="-122"/>
                  </a:rPr>
                  <a:t>分解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</m:acc>
                    <m:acc>
                      <m:accPr>
                        <m:chr m:val="̃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</m:acc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来解这个关于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𝑤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的方程：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8425" y="3926199"/>
                <a:ext cx="5656580" cy="370205"/>
              </a:xfrm>
              <a:prstGeom prst="rect">
                <a:avLst/>
              </a:prstGeom>
              <a:blipFill rotWithShape="1">
                <a:blip r:embed="rId4"/>
                <a:stretch>
                  <a:fillRect l="-4" t="-170" r="-1017" b="-720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133850" y="3109913"/>
          <a:ext cx="40830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9" name="Equation" r:id="rId5" imgW="46939200" imgH="5791200" progId="Equation.DSMT4">
                  <p:embed/>
                </p:oleObj>
              </mc:Choice>
              <mc:Fallback>
                <p:oleObj name="Equation" r:id="rId5" imgW="46939200" imgH="57912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3850" y="3109913"/>
                        <a:ext cx="4083050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5"/>
              <p:cNvSpPr>
                <a:spLocks noChangeArrowheads="1"/>
              </p:cNvSpPr>
              <p:nvPr/>
            </p:nvSpPr>
            <p:spPr bwMode="auto">
              <a:xfrm>
                <a:off x="2133600" y="1000616"/>
                <a:ext cx="3258820" cy="3613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200" dirty="0" smtClean="0"/>
                  <a:t>利用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200" dirty="0"/>
                  <a:t>的</a:t>
                </a:r>
                <a:r>
                  <a:rPr lang="en-US" altLang="zh-CN" sz="2200" dirty="0"/>
                  <a:t>QR</a:t>
                </a:r>
                <a:r>
                  <a:rPr lang="zh-CN" altLang="en-US" sz="2200" dirty="0"/>
                  <a:t>分解来求解：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2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000616"/>
                <a:ext cx="3258820" cy="361315"/>
              </a:xfrm>
              <a:prstGeom prst="rect">
                <a:avLst/>
              </a:prstGeom>
              <a:blipFill rotWithShape="1">
                <a:blip r:embed="rId7"/>
                <a:stretch>
                  <a:fillRect t="-136" r="-1773" b="-988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420819" y="5316745"/>
            <a:ext cx="24180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ea typeface="微软雅黑" panose="020B0503020204020204" charset="-122"/>
              </a:rPr>
              <a:t>上式可以简化为：</a:t>
            </a:r>
            <a:endParaRPr lang="zh-CN" altLang="en-US" sz="2200" dirty="0"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4953000" y="1828800"/>
            <a:ext cx="24384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191000" y="4572000"/>
                <a:ext cx="2947035" cy="436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572000"/>
                <a:ext cx="2947035" cy="436245"/>
              </a:xfrm>
              <a:prstGeom prst="rect">
                <a:avLst/>
              </a:prstGeom>
              <a:blipFill rotWithShape="1">
                <a:blip r:embed="rId8"/>
                <a:stretch>
                  <a:fillRect b="-1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267200" y="5867400"/>
                <a:ext cx="2772410" cy="436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5867400"/>
                <a:ext cx="2772410" cy="436245"/>
              </a:xfrm>
              <a:prstGeom prst="rect">
                <a:avLst/>
              </a:prstGeom>
              <a:blipFill rotWithShape="1">
                <a:blip r:embed="rId9"/>
                <a:stretch>
                  <a:fillRect b="-1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 build="p"/>
      <p:bldP spid="4" grpId="0"/>
      <p:bldP spid="6" grpId="0"/>
      <p:bldP spid="7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981200" y="2021049"/>
            <a:ext cx="3028315" cy="8458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dirty="0" smtClean="0">
                <a:ea typeface="微软雅黑" panose="020B0503020204020204" charset="-122"/>
              </a:rPr>
              <a:t>算法过程：</a:t>
            </a:r>
            <a:endParaRPr lang="en-US" altLang="zh-CN" sz="2200" dirty="0">
              <a:ea typeface="微软雅黑" panose="020B0503020204020204" charset="-122"/>
            </a:endParaRPr>
          </a:p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en-US" altLang="zh-CN" sz="2200" dirty="0">
                <a:ea typeface="微软雅黑" panose="020B0503020204020204" charset="-122"/>
              </a:rPr>
              <a:t>1. </a:t>
            </a:r>
            <a:r>
              <a:rPr lang="zh-CN" altLang="en-US" sz="2200" dirty="0">
                <a:ea typeface="微软雅黑" panose="020B0503020204020204" charset="-122"/>
              </a:rPr>
              <a:t>计算两个</a:t>
            </a:r>
            <a:r>
              <a:rPr lang="en-US" altLang="zh-CN" sz="2200" dirty="0">
                <a:ea typeface="微软雅黑" panose="020B0503020204020204" charset="-122"/>
              </a:rPr>
              <a:t>QR</a:t>
            </a:r>
            <a:r>
              <a:rPr lang="zh-CN" altLang="en-US" sz="2200" dirty="0">
                <a:ea typeface="微软雅黑" panose="020B0503020204020204" charset="-122"/>
              </a:rPr>
              <a:t>分解：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13.6 </a:t>
            </a:r>
            <a:r>
              <a:rPr lang="en-US" altLang="zh-CN" kern="0" dirty="0"/>
              <a:t>QR</a:t>
            </a:r>
            <a:r>
              <a:rPr lang="zh-CN" altLang="en-US" kern="0" dirty="0"/>
              <a:t>分解综述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81200" y="4343021"/>
                <a:ext cx="6297930" cy="14281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2. </a:t>
                </a:r>
                <a:r>
                  <a:rPr lang="zh-CN" altLang="en-US" sz="2200" dirty="0">
                    <a:ea typeface="微软雅黑" panose="020B0503020204020204" charset="-122"/>
                  </a:rPr>
                  <a:t>用前代法求解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2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𝑢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𝑑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𝑐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𝑢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3. </a:t>
                </a:r>
                <a:r>
                  <a:rPr lang="zh-CN" altLang="en-US" sz="2200" dirty="0">
                    <a:ea typeface="微软雅黑" panose="020B0503020204020204" charset="-122"/>
                  </a:rPr>
                  <a:t>用回代法求解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𝑅</m:t>
                        </m:r>
                      </m:e>
                    </m:acc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𝑤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𝑐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，计算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sSubSup>
                      <m:sSubSup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𝑄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𝑤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4. </a:t>
                </a:r>
                <a:r>
                  <a:rPr lang="zh-CN" altLang="en-US" sz="2200" dirty="0">
                    <a:ea typeface="微软雅黑" panose="020B0503020204020204" charset="-122"/>
                  </a:rPr>
                  <a:t>用回代法计算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𝑅</m:t>
                    </m:r>
                    <m:acc>
                      <m:ac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acc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4343021"/>
                <a:ext cx="6297930" cy="1428115"/>
              </a:xfrm>
              <a:prstGeom prst="rect">
                <a:avLst/>
              </a:prstGeom>
              <a:blipFill rotWithShape="1">
                <a:blip r:embed="rId1"/>
                <a:stretch>
                  <a:fillRect t="-18" r="-776" b="-1083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994150" y="2962275"/>
          <a:ext cx="4100513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0" name="Equation" r:id="rId2" imgW="42367200" imgH="11582400" progId="Equation.DSMT4">
                  <p:embed/>
                </p:oleObj>
              </mc:Choice>
              <mc:Fallback>
                <p:oleObj name="Equation" r:id="rId2" imgW="42367200" imgH="115824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94150" y="2962275"/>
                        <a:ext cx="4100513" cy="112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24200" y="838200"/>
          <a:ext cx="416083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1" name="Equation" r:id="rId4" imgW="4160520" imgH="1007110" progId="Equation.DSMT4">
                  <p:embed/>
                </p:oleObj>
              </mc:Choice>
              <mc:Fallback>
                <p:oleObj name="Equation" r:id="rId4" imgW="4160520" imgH="100711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4200" y="838200"/>
                        <a:ext cx="4160837" cy="1008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981200" y="5975241"/>
            <a:ext cx="589851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复杂度：QR分解有2(p + m)n</a:t>
            </a:r>
            <a:r>
              <a:rPr lang="zh-CN" altLang="en-US" sz="2200" baseline="30000" dirty="0"/>
              <a:t>2</a:t>
            </a:r>
            <a:r>
              <a:rPr lang="zh-CN" altLang="en-US" sz="2200" dirty="0"/>
              <a:t> + 2np</a:t>
            </a:r>
            <a:r>
              <a:rPr lang="zh-CN" altLang="en-US" sz="2200" baseline="30000" dirty="0"/>
              <a:t>2</a:t>
            </a:r>
            <a:r>
              <a:rPr lang="zh-CN" altLang="en-US" sz="2200" dirty="0"/>
              <a:t>次</a:t>
            </a:r>
            <a:r>
              <a:rPr lang="en-US" altLang="zh-CN" sz="2200" dirty="0"/>
              <a:t>flops</a:t>
            </a:r>
            <a:r>
              <a:rPr lang="zh-CN" altLang="en-US" sz="2200" dirty="0"/>
              <a:t>。</a:t>
            </a:r>
            <a:endParaRPr lang="zh-CN" alt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467600" y="1066800"/>
                <a:ext cx="2855077" cy="436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1066800"/>
                <a:ext cx="2855077" cy="436245"/>
              </a:xfrm>
              <a:prstGeom prst="rect">
                <a:avLst/>
              </a:prstGeom>
              <a:blipFill rotWithShape="1">
                <a:blip r:embed="rId6"/>
                <a:stretch>
                  <a:fillRect r="4" b="-1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 build="p"/>
      <p:bldP spid="7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2209800" y="1676400"/>
                <a:ext cx="158115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𝑝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1676400"/>
                <a:ext cx="1581150" cy="338455"/>
              </a:xfrm>
              <a:prstGeom prst="rect">
                <a:avLst/>
              </a:prstGeom>
              <a:blipFill rotWithShape="1">
                <a:blip r:embed="rId1"/>
                <a:stretch>
                  <a:fillRect r="-4900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13.6 </a:t>
            </a:r>
            <a:r>
              <a:rPr lang="zh-CN" altLang="en-US" kern="0" dirty="0" smtClean="0"/>
              <a:t>复杂度</a:t>
            </a:r>
            <a:r>
              <a:rPr lang="en-US" altLang="zh-CN" kern="0" dirty="0" smtClean="0"/>
              <a:t>QR vs LU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2133600" y="2286000"/>
                <a:ext cx="7063105" cy="3505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LU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复杂度：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𝑚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p>
                    <m:r>
                      <a:rPr lang="en-US" altLang="zh-CN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3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𝑝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p>
                    </m:sSup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𝑚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16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3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p>
                    </m:sSup>
                  </m:oMath>
                </a14:m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286000"/>
                <a:ext cx="7063105" cy="350520"/>
              </a:xfrm>
              <a:prstGeom prst="rect">
                <a:avLst/>
              </a:prstGeom>
              <a:blipFill rotWithShape="1">
                <a:blip r:embed="rId2"/>
                <a:stretch>
                  <a:fillRect r="-809" b="-1558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2133600" y="3124200"/>
                <a:ext cx="5963285" cy="354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QR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复杂度：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zh-CN" altLang="en-US" sz="2200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</a:rPr>
                      <m:t>np</m:t>
                    </m:r>
                    <m:r>
                      <m:rPr>
                        <m:nor/>
                      </m:rPr>
                      <a:rPr lang="zh-CN" altLang="en-US" sz="2200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𝑚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4</m:t>
                    </m:r>
                    <m:sSup>
                      <m:sSup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p>
                    </m:sSup>
                  </m:oMath>
                </a14:m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124200"/>
                <a:ext cx="5963285" cy="354330"/>
              </a:xfrm>
              <a:prstGeom prst="rect">
                <a:avLst/>
              </a:prstGeom>
              <a:blipFill rotWithShape="1">
                <a:blip r:embed="rId3"/>
                <a:stretch>
                  <a:fillRect t="-19534" r="-87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2133600" y="4004846"/>
                <a:ext cx="4942840" cy="3581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稳定性：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QR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分解避免直接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计算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 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A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4004846"/>
                <a:ext cx="4942840" cy="358140"/>
              </a:xfrm>
              <a:prstGeom prst="rect">
                <a:avLst/>
              </a:prstGeom>
              <a:blipFill rotWithShape="1">
                <a:blip r:embed="rId4"/>
                <a:stretch>
                  <a:fillRect t="-150" r="-1169" b="-960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153400" y="1600200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Calibri" panose="020F0502020204030204" charset="0"/>
              </a:rPr>
              <a:t>作业 </a:t>
            </a:r>
            <a:r>
              <a:rPr lang="en-US" altLang="zh-CN" dirty="0" smtClean="0">
                <a:solidFill>
                  <a:srgbClr val="FF0000"/>
                </a:solidFill>
                <a:latin typeface="Calibri" panose="020F0502020204030204" charset="0"/>
              </a:rPr>
              <a:t>16.11</a:t>
            </a:r>
            <a:endParaRPr lang="zh-CN" altLang="en-US" sz="1800" dirty="0" smtClean="0">
              <a:solidFill>
                <a:srgbClr val="FF0000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54000" y="1295400"/>
                <a:ext cx="8074660" cy="25387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举例：假定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y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:r>
                  <a:rPr lang="en-US" altLang="zh-CN" sz="2200" dirty="0">
                    <a:ea typeface="微软雅黑" panose="020B0503020204020204" charset="-122"/>
                  </a:rPr>
                  <a:t>(</a:t>
                </a:r>
                <a:r>
                  <a:rPr lang="zh-CN" altLang="en-US" sz="2200" dirty="0">
                    <a:ea typeface="微软雅黑" panose="020B0503020204020204" charset="-122"/>
                  </a:rPr>
                  <a:t>某时期某地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点的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房子</a:t>
                </a:r>
                <a:r>
                  <a:rPr lang="zh-CN" altLang="en-US" sz="2200" dirty="0">
                    <a:ea typeface="微软雅黑" panose="020B0503020204020204" charset="-122"/>
                  </a:rPr>
                  <a:t>售价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单位</a:t>
                </a:r>
                <a:r>
                  <a:rPr lang="zh-CN" altLang="en-US" sz="2200" dirty="0">
                    <a:ea typeface="微软雅黑" panose="020B0503020204020204" charset="-122"/>
                  </a:rPr>
                  <a:t>是</a:t>
                </a:r>
                <a:r>
                  <a:rPr lang="en-US" altLang="zh-CN" sz="2200" dirty="0">
                    <a:ea typeface="微软雅黑" panose="020B0503020204020204" charset="-122"/>
                  </a:rPr>
                  <a:t>1000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美元。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回归元为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=(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楼房面积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卧室间数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楼房面积的单位为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1000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平方英尺。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经过最终计算，得到回归模型的权重向量和偏移量分别为：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1295400"/>
                <a:ext cx="8074660" cy="2538730"/>
              </a:xfrm>
              <a:prstGeom prst="rect">
                <a:avLst/>
              </a:prstGeom>
              <a:blipFill rotWithShape="1">
                <a:blip r:embed="rId1"/>
                <a:stretch>
                  <a:fillRect r="-771" b="-357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2.3.1 </a:t>
            </a:r>
            <a:r>
              <a:rPr lang="zh-CN" altLang="en-US" kern="0" dirty="0" smtClean="0"/>
              <a:t>例子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468109" y="3974678"/>
          <a:ext cx="3817628" cy="45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Equation" r:id="rId2" imgW="50901600" imgH="6096000" progId="Equation.DSMT4">
                  <p:embed/>
                </p:oleObj>
              </mc:Choice>
              <mc:Fallback>
                <p:oleObj name="Equation" r:id="rId2" imgW="50901600" imgH="6096000" progId="Equation.DSMT4">
                  <p:embed/>
                  <p:pic>
                    <p:nvPicPr>
                      <p:cNvPr id="0" name="图片 2154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8109" y="3974678"/>
                        <a:ext cx="3817628" cy="45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5"/>
              <p:cNvSpPr>
                <a:spLocks noChangeArrowheads="1"/>
              </p:cNvSpPr>
              <p:nvPr/>
            </p:nvSpPr>
            <p:spPr bwMode="auto">
              <a:xfrm>
                <a:off x="254000" y="4648200"/>
                <a:ext cx="653161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后面将</a:t>
                </a:r>
                <a:r>
                  <a:rPr lang="zh-CN" altLang="en-US" sz="2200" dirty="0">
                    <a:ea typeface="微软雅黑" panose="020B0503020204020204" charset="-122"/>
                  </a:rPr>
                  <a:t>看到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𝑣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:r>
                  <a:rPr lang="zh-CN" altLang="en-US" sz="2200" dirty="0">
                    <a:ea typeface="微软雅黑" panose="020B0503020204020204" charset="-122"/>
                  </a:rPr>
                  <a:t>如何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从</a:t>
                </a:r>
                <a:r>
                  <a:rPr lang="zh-CN" altLang="en-US" sz="2200" dirty="0">
                    <a:ea typeface="微软雅黑" panose="020B0503020204020204" charset="-122"/>
                  </a:rPr>
                  <a:t>销售数据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中猜测得到的。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4648200"/>
                <a:ext cx="6531610" cy="507365"/>
              </a:xfrm>
              <a:prstGeom prst="rect">
                <a:avLst/>
              </a:prstGeom>
              <a:blipFill rotWithShape="1">
                <a:blip r:embed="rId4"/>
                <a:stretch>
                  <a:fillRect r="-953"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custDataLst>
                  <p:tags r:id="rId5"/>
                </p:custDataLst>
              </p:nvPr>
            </p:nvGraphicFramePr>
            <p:xfrm>
              <a:off x="6883400" y="3911600"/>
              <a:ext cx="5194300" cy="28028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8860"/>
                    <a:gridCol w="1038860"/>
                    <a:gridCol w="1038860"/>
                    <a:gridCol w="1038860"/>
                    <a:gridCol w="1038860"/>
                  </a:tblGrid>
                  <a:tr h="170180">
                    <a:tc>
                      <a:txBody>
                        <a:bodyPr/>
                        <a:p>
                          <a:pPr algn="ctr"/>
                          <a:r>
                            <a:rPr lang="zh-CN" altLang="en-US" sz="2000" dirty="0" smtClean="0"/>
                            <a:t>楼房编号</a:t>
                          </a:r>
                          <a:r>
                            <a:rPr lang="en-US" altLang="zh-CN" sz="2000" dirty="0" smtClean="0"/>
                            <a:t> </a:t>
                          </a:r>
                          <a:endParaRPr lang="en-US" altLang="zh-CN" sz="2000" dirty="0" smtClean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x1(</a:t>
                          </a:r>
                          <a:r>
                            <a:rPr lang="zh-CN" altLang="en-US" sz="2000" dirty="0" smtClean="0"/>
                            <a:t>楼房面积</a:t>
                          </a:r>
                          <a:r>
                            <a:rPr lang="en-US" altLang="zh-CN" sz="2000" dirty="0" smtClean="0"/>
                            <a:t>)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x2(</a:t>
                          </a:r>
                          <a:r>
                            <a:rPr lang="zh-CN" altLang="en-US" sz="2000" dirty="0" smtClean="0"/>
                            <a:t>卧室</a:t>
                          </a:r>
                          <a:r>
                            <a:rPr lang="en-US" altLang="zh-CN" sz="2000" dirty="0" smtClean="0"/>
                            <a:t>)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y(</a:t>
                          </a:r>
                          <a:r>
                            <a:rPr lang="zh-CN" altLang="en-US" sz="2000" dirty="0" smtClean="0"/>
                            <a:t>实际价格</a:t>
                          </a:r>
                          <a:r>
                            <a:rPr lang="en-US" altLang="zh-CN" sz="2000" dirty="0" smtClean="0"/>
                            <a:t>)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trlPr>
                                    <a:rPr lang="zh-CN" altLang="en-US" sz="200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Times New Roman" panose="0202050305040509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Times New Roman" panose="020205030504050903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000" dirty="0" smtClean="0"/>
                            <a:t>(</a:t>
                          </a:r>
                          <a:r>
                            <a:rPr lang="zh-CN" altLang="en-US" sz="2000" dirty="0" smtClean="0"/>
                            <a:t>预测价格</a:t>
                          </a:r>
                          <a:r>
                            <a:rPr lang="en-US" altLang="zh-CN" sz="2000" dirty="0" smtClean="0"/>
                            <a:t>)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0.846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115.00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161.37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2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1.324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2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234.50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213.61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3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1.150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3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198.00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168.88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4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3.037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4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528.00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430.67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3.984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572.50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552.66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custDataLst>
                  <p:tags r:id="rId6"/>
                </p:custDataLst>
              </p:nvPr>
            </p:nvGraphicFramePr>
            <p:xfrm>
              <a:off x="6883400" y="3911600"/>
              <a:ext cx="5194300" cy="28028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38860"/>
                    <a:gridCol w="1038860"/>
                    <a:gridCol w="1038860"/>
                    <a:gridCol w="1038860"/>
                    <a:gridCol w="1038860"/>
                  </a:tblGrid>
                  <a:tr h="764540">
                    <a:tc>
                      <a:txBody>
                        <a:bodyPr/>
                        <a:p>
                          <a:pPr algn="ctr"/>
                          <a:r>
                            <a:rPr lang="zh-CN" altLang="en-US" sz="2000" dirty="0" smtClean="0"/>
                            <a:t>楼房编号</a:t>
                          </a:r>
                          <a:r>
                            <a:rPr lang="en-US" altLang="zh-CN" sz="2000" dirty="0" smtClean="0"/>
                            <a:t> </a:t>
                          </a:r>
                          <a:endParaRPr lang="en-US" altLang="zh-CN" sz="2000" dirty="0" smtClean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x1(</a:t>
                          </a:r>
                          <a:r>
                            <a:rPr lang="zh-CN" altLang="en-US" sz="2000" dirty="0" smtClean="0"/>
                            <a:t>楼房面积</a:t>
                          </a:r>
                          <a:r>
                            <a:rPr lang="en-US" altLang="zh-CN" sz="2000" dirty="0" smtClean="0"/>
                            <a:t>)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x2(</a:t>
                          </a:r>
                          <a:r>
                            <a:rPr lang="zh-CN" altLang="en-US" sz="2000" dirty="0" smtClean="0"/>
                            <a:t>卧室</a:t>
                          </a:r>
                          <a:r>
                            <a:rPr lang="en-US" altLang="zh-CN" sz="2000" dirty="0" smtClean="0"/>
                            <a:t>)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y(</a:t>
                          </a:r>
                          <a:r>
                            <a:rPr lang="zh-CN" altLang="en-US" sz="2000" dirty="0" smtClean="0"/>
                            <a:t>实际价格</a:t>
                          </a:r>
                          <a:r>
                            <a:rPr lang="en-US" altLang="zh-CN" sz="2000" dirty="0" smtClean="0"/>
                            <a:t>)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03359" marR="103359" marT="51679" marB="51679">
                        <a:blipFill>
                          <a:blip r:embed="rId7"/>
                        </a:blipFill>
                      </a:tcPr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0.846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115.00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161.37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2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1.324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2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234.50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213.61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3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1.150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3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198.00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168.88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4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3.037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4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528.00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430.67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  <a:tr h="407670"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3.984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572.50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sz="2000" dirty="0" smtClean="0"/>
                            <a:t>552.66</a:t>
                          </a:r>
                          <a:endParaRPr lang="zh-CN" altLang="en-US" sz="2000" dirty="0"/>
                        </a:p>
                      </a:txBody>
                      <a:tcPr marL="103359" marR="103359" marT="51679" marB="51679"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10240645" cy="570230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1.1.3 </a:t>
            </a:r>
            <a:r>
              <a:rPr lang="zh-CN" altLang="en-US" dirty="0" smtClean="0"/>
              <a:t>零向量、全一向量和单位向量</a:t>
            </a:r>
            <a:r>
              <a:rPr lang="en-US" altLang="zh-CN" dirty="0" smtClean="0"/>
              <a:t>、</a:t>
            </a:r>
            <a:r>
              <a:rPr lang="zh-CN" altLang="en-US" dirty="0" smtClean="0"/>
              <a:t>稀疏</a:t>
            </a:r>
            <a:r>
              <a:rPr lang="zh-CN" altLang="en-US" dirty="0" smtClean="0"/>
              <a:t>向量</a:t>
            </a:r>
            <a:endParaRPr lang="zh-CN" alt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254000" y="1066800"/>
                <a:ext cx="6144260" cy="845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 smtClean="0">
                    <a:ea typeface="微软雅黑" panose="020B0503020204020204" charset="-122"/>
                  </a:rPr>
                  <a:t>零向量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：所有项为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0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或者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0</a:t>
                </a:r>
                <a:endParaRPr lang="en-US" altLang="zh-CN" sz="2200" b="1" dirty="0" smtClean="0">
                  <a:solidFill>
                    <a:srgbClr val="FF0000"/>
                  </a:solidFill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 smtClean="0">
                    <a:ea typeface="微软雅黑" panose="020B0503020204020204" charset="-122"/>
                  </a:rPr>
                  <a:t>全一向量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：所有</a:t>
                </a:r>
                <a:r>
                  <a:rPr lang="zh-CN" altLang="en-US" sz="2200" dirty="0">
                    <a:ea typeface="微软雅黑" panose="020B0503020204020204" charset="-122"/>
                  </a:rPr>
                  <a:t>项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1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ea typeface="微软雅黑" panose="020B0503020204020204" charset="-122"/>
                  </a:rPr>
                  <a:t>维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:r>
                  <a:rPr lang="zh-CN" altLang="en-US" sz="2200" dirty="0">
                    <a:ea typeface="微软雅黑" panose="020B0503020204020204" charset="-122"/>
                  </a:rPr>
                  <a:t>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或者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1</a:t>
                </a:r>
                <a:endParaRPr lang="en-US" altLang="zh-CN" sz="2200" dirty="0">
                  <a:solidFill>
                    <a:srgbClr val="FF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1066800"/>
                <a:ext cx="6144260" cy="845820"/>
              </a:xfrm>
              <a:prstGeom prst="rect">
                <a:avLst/>
              </a:prstGeom>
              <a:blipFill rotWithShape="1">
                <a:blip r:embed="rId1"/>
                <a:stretch>
                  <a:fillRect r="-827" b="-161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4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5"/>
              <p:cNvSpPr>
                <a:spLocks noChangeArrowheads="1"/>
              </p:cNvSpPr>
              <p:nvPr/>
            </p:nvSpPr>
            <p:spPr bwMode="auto">
              <a:xfrm>
                <a:off x="254000" y="2085727"/>
                <a:ext cx="5372100" cy="1353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单位向量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：仅有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一个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元素为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1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，其余都为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0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当第</a:t>
                </a:r>
                <a:r>
                  <a:rPr lang="en-US" altLang="zh-CN" sz="2200" i="1" dirty="0" err="1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i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项为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1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，其余项为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0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时表示为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长度为</a:t>
                </a:r>
                <a:r>
                  <a:rPr lang="en-US" altLang="zh-CN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3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单位向量分别有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,</a:t>
                </a:r>
                <a:r>
                  <a:rPr lang="en-US" altLang="zh-CN" sz="2200" dirty="0">
                    <a:ea typeface="微软雅黑" panose="020B0503020204020204" charset="-122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,</a:t>
                </a:r>
                <a:r>
                  <a:rPr lang="en-US" altLang="zh-CN" sz="2200" dirty="0">
                    <a:ea typeface="微软雅黑" panose="020B0503020204020204" charset="-122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2085727"/>
                <a:ext cx="5372100" cy="1353820"/>
              </a:xfrm>
              <a:prstGeom prst="rect">
                <a:avLst/>
              </a:prstGeom>
              <a:blipFill rotWithShape="1">
                <a:blip r:embed="rId4"/>
                <a:stretch>
                  <a:fillRect t="-685" r="-1489" b="-1179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397943" y="1265555"/>
          <a:ext cx="5470525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5" name="Equation" r:id="rId5" imgW="49377600" imgH="17068800" progId="Equation.DSMT4">
                  <p:embed/>
                </p:oleObj>
              </mc:Choice>
              <mc:Fallback>
                <p:oleObj name="Equation" r:id="rId5" imgW="49377600" imgH="17068800" progId="Equation.DSMT4">
                  <p:embed/>
                  <p:pic>
                    <p:nvPicPr>
                      <p:cNvPr id="0" name="图片 745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97943" y="1265555"/>
                        <a:ext cx="5470525" cy="189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54000" y="3845997"/>
                <a:ext cx="9199245" cy="15824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如果一个向量的许多项都是</a:t>
                </a:r>
                <a:r>
                  <a:rPr lang="en-US" altLang="zh-CN" sz="2200" dirty="0">
                    <a:ea typeface="微软雅黑" panose="020B0503020204020204" charset="-122"/>
                  </a:rPr>
                  <a:t>0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，该向量为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稀疏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(Sparse)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b="1" dirty="0" err="1" smtClean="0">
                    <a:ea typeface="微软雅黑" panose="020B0503020204020204" charset="-122"/>
                  </a:rPr>
                  <a:t>nnz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是指向量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中非</a:t>
                </a:r>
                <a:r>
                  <a:rPr lang="zh-CN" altLang="en-US" sz="2200" dirty="0">
                    <a:ea typeface="微软雅黑" panose="020B0503020204020204" charset="-122"/>
                  </a:rPr>
                  <a:t>零的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项数</a:t>
                </a:r>
                <a:r>
                  <a:rPr lang="en-US" altLang="zh-CN" sz="2200" dirty="0">
                    <a:ea typeface="微软雅黑" panose="020B0503020204020204" charset="-122"/>
                  </a:rPr>
                  <a:t>(number of 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non-</a:t>
                </a:r>
                <a:r>
                  <a:rPr lang="en-US" altLang="zh-CN" sz="2200" dirty="0" err="1" smtClean="0">
                    <a:ea typeface="微软雅黑" panose="020B0503020204020204" charset="-122"/>
                  </a:rPr>
                  <a:t>zeros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，有时用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200" i="1" baseline="-250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0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表示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例子：零向量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0</a:t>
                </a:r>
                <a:r>
                  <a:rPr lang="en-US" altLang="zh-CN" sz="2200" baseline="-25000" dirty="0" smtClean="0">
                    <a:ea typeface="微软雅黑" panose="020B0503020204020204" charset="-122"/>
                  </a:rPr>
                  <a:t>3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，单位向量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3845997"/>
                <a:ext cx="9199245" cy="1582420"/>
              </a:xfrm>
              <a:prstGeom prst="rect">
                <a:avLst/>
              </a:prstGeom>
              <a:blipFill rotWithShape="1">
                <a:blip r:embed="rId7"/>
                <a:stretch>
                  <a:fillRect t="-589" r="-676" b="-250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725093" y="4966970"/>
          <a:ext cx="3444875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7" name="Equation" r:id="rId8" imgW="31089600" imgH="17068800" progId="Equation.DSMT4">
                  <p:embed/>
                </p:oleObj>
              </mc:Choice>
              <mc:Fallback>
                <p:oleObj name="Equation" r:id="rId8" imgW="31089600" imgH="17068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25093" y="4966970"/>
                        <a:ext cx="3444875" cy="189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762000" y="787400"/>
                <a:ext cx="8793480" cy="4269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 smtClean="0">
                    <a:ea typeface="微软雅黑" panose="020B0503020204020204" charset="-122"/>
                  </a:rPr>
                  <a:t>向量范数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(vector norm)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zh-CN" altLang="en-US" sz="2200" dirty="0">
                    <a:ea typeface="微软雅黑" panose="020B0503020204020204" charset="-122"/>
                  </a:rPr>
                  <a:t>在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向量空间中存在一个函数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→</a:t>
                </a:r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，且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  <a:p>
                <a:pPr eaLnBrk="1" hangingPunct="1"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>
                    <a:ea typeface="微软雅黑" panose="020B0503020204020204" charset="-122"/>
                  </a:rPr>
                  <a:t>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    满足以下条件：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b="1" dirty="0">
                    <a:solidFill>
                      <a:srgbClr val="000000"/>
                    </a:solidFill>
                    <a:ea typeface="微软雅黑" panose="020B0503020204020204" charset="-122"/>
                  </a:rPr>
                  <a:t>齐次</a:t>
                </a:r>
                <a:r>
                  <a:rPr lang="zh-CN" altLang="en-US" sz="2200" b="1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性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𝛼</m:t>
                        </m:r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𝒙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zh-CN" alt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𝛼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𝛼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𝒙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;</m:t>
                    </m:r>
                  </m:oMath>
                </a14:m>
                <a:endParaRPr lang="en-US" altLang="zh-CN" sz="2200" kern="0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b="1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三角不等式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𝒙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𝒚</m:t>
                        </m:r>
                      </m:e>
                    </m:d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𝒙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𝒚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;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b="1" dirty="0" smtClean="0">
                    <a:ea typeface="微软雅黑" panose="020B0503020204020204" charset="-122"/>
                  </a:rPr>
                  <a:t>非负性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𝒙</m:t>
                        </m:r>
                      </m:e>
                    </m:d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zh-CN" alt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𝒙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且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𝒙</m:t>
                        </m:r>
                      </m:e>
                    </m:d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⇔</m:t>
                    </m:r>
                  </m:oMath>
                </a14:m>
                <a:r>
                  <a:rPr lang="en-US" altLang="zh-CN" sz="2200" b="1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𝒙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;</a:t>
                </a:r>
                <a:endParaRPr lang="en-US" altLang="zh-CN" sz="2200" kern="0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lvl="1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</a:pP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则称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为向量范数。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200" baseline="-250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1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范数（曼哈顿范数，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 Manhattan 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norm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）：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lvl="1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</a:pPr>
                <a:r>
                  <a:rPr lang="en-US" altLang="zh-CN" sz="2200" kern="0" dirty="0">
                    <a:solidFill>
                      <a:srgbClr val="000000"/>
                    </a:solidFill>
                    <a:ea typeface="微软雅黑" panose="020B0503020204020204" charset="-122"/>
                    <a:cs typeface="Arial" panose="020B0604020202090204" pitchFamily="34" charset="0"/>
                  </a:rPr>
                  <a:t> 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ea typeface="微软雅黑" panose="020B0503020204020204" charset="-122"/>
                    <a:cs typeface="Arial" panose="020B0604020202090204" pitchFamily="34" charset="0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+…+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787400"/>
                <a:ext cx="8793480" cy="4269740"/>
              </a:xfrm>
              <a:prstGeom prst="rect">
                <a:avLst/>
              </a:prstGeom>
              <a:blipFill rotWithShape="1">
                <a:blip r:embed="rId1"/>
                <a:stretch>
                  <a:fillRect r="-70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3.1 </a:t>
            </a:r>
            <a:r>
              <a:rPr lang="zh-CN" altLang="en-US" kern="0" dirty="0" smtClean="0"/>
              <a:t>范数</a:t>
            </a:r>
            <a:endParaRPr lang="zh-CN" altLang="en-US" kern="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162800" y="4648200"/>
          <a:ext cx="21320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7" name="Equation" r:id="rId2" imgW="24993600" imgH="5486400" progId="Equation.DSMT4">
                  <p:embed/>
                </p:oleObj>
              </mc:Choice>
              <mc:Fallback>
                <p:oleObj name="Equation" r:id="rId2" imgW="24993600" imgH="5486400" progId="Equation.DSMT4">
                  <p:embed/>
                  <p:pic>
                    <p:nvPicPr>
                      <p:cNvPr id="0" name="图片 2680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62800" y="4648200"/>
                        <a:ext cx="213201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889000" y="5130800"/>
                <a:ext cx="74676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00" y="5130800"/>
                <a:ext cx="7467600" cy="4298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812800" y="5664200"/>
                <a:ext cx="8610600" cy="768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5664200"/>
                <a:ext cx="8610600" cy="768350"/>
              </a:xfrm>
              <a:prstGeom prst="rect">
                <a:avLst/>
              </a:prstGeom>
              <a:blipFill rotWithShape="1">
                <a:blip r:embed="rId5"/>
                <a:stretch>
                  <a:fillRect b="-11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924800" y="3816011"/>
                <a:ext cx="1176020" cy="904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Arial" panose="020B0604020202090204" pitchFamily="34" charset="0"/>
                        </a:rPr>
                        <m:t>𝒙</m:t>
                      </m:r>
                      <m:r>
                        <a:rPr lang="en-US" altLang="zh-CN" sz="20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Arial" panose="020B060402020209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3816011"/>
                <a:ext cx="1176020" cy="904875"/>
              </a:xfrm>
              <a:prstGeom prst="rect">
                <a:avLst/>
              </a:prstGeom>
              <a:blipFill rotWithShape="1">
                <a:blip r:embed="rId6"/>
                <a:stretch>
                  <a:fillRect t="-33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99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99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2" grpId="0"/>
      <p:bldP spid="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5000" y="1058614"/>
                <a:ext cx="7848600" cy="17957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向量空间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常用的范数：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200" baseline="-250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范数（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欧几里得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范数，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Euclidean norm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）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lvl="1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</a:pPr>
                <a:r>
                  <a:rPr lang="en-US" altLang="zh-CN" sz="2200" kern="0" dirty="0" smtClean="0">
                    <a:solidFill>
                      <a:srgbClr val="000000"/>
                    </a:solidFill>
                    <a:ea typeface="微软雅黑" panose="020B0503020204020204" charset="-122"/>
                    <a:cs typeface="Arial" panose="020B060402020209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2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1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2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1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+…+</m:t>
                            </m:r>
                            <m:sSubSup>
                              <m:sSubSupPr>
                                <m:ctrlP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1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2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rad>
                    <m:r>
                      <a:rPr lang="en-US" altLang="zh-CN" sz="2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altLang="zh-CN" sz="2200" i="1" kern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 kern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𝑥</m:t>
                                </m:r>
                                <m:r>
                                  <a:rPr lang="en-US" altLang="zh-CN" sz="2200" i="1" kern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,</m:t>
                                </m:r>
                                <m:r>
                                  <a:rPr lang="en-US" altLang="zh-CN" sz="2200" i="1" kern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20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200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b="0" i="1" kern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058614"/>
                <a:ext cx="7848600" cy="1795780"/>
              </a:xfrm>
              <a:prstGeom prst="rect">
                <a:avLst/>
              </a:prstGeom>
              <a:blipFill rotWithShape="1">
                <a:blip r:embed="rId1"/>
                <a:stretch>
                  <a:fillRect t="-4" b="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3.1 </a:t>
            </a:r>
            <a:r>
              <a:rPr lang="zh-CN" altLang="en-US" kern="0" dirty="0" smtClean="0"/>
              <a:t>范数</a:t>
            </a:r>
            <a:endParaRPr lang="zh-CN" altLang="en-US" kern="0" dirty="0"/>
          </a:p>
        </p:txBody>
      </p:sp>
      <p:sp>
        <p:nvSpPr>
          <p:cNvPr id="2" name="矩形 1"/>
          <p:cNvSpPr/>
          <p:nvPr/>
        </p:nvSpPr>
        <p:spPr>
          <a:xfrm>
            <a:off x="1828800" y="2870200"/>
            <a:ext cx="26974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ea typeface="微软雅黑" panose="020B0503020204020204" charset="-122"/>
              </a:rPr>
              <a:t>柯西</a:t>
            </a:r>
            <a:r>
              <a:rPr lang="en-US" altLang="zh-CN" sz="2200" dirty="0">
                <a:ea typeface="微软雅黑" panose="020B0503020204020204" charset="-122"/>
              </a:rPr>
              <a:t>—</a:t>
            </a:r>
            <a:r>
              <a:rPr lang="zh-CN" altLang="en-US" sz="2200" dirty="0">
                <a:ea typeface="微软雅黑" panose="020B0503020204020204" charset="-122"/>
              </a:rPr>
              <a:t>施瓦茨不等式</a:t>
            </a:r>
            <a:endParaRPr lang="zh-CN" altLang="en-US" sz="2200" dirty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590800" y="3352800"/>
                <a:ext cx="465201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〈"/>
                          <m:endChr m:val="〉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352800"/>
                <a:ext cx="4652010" cy="460375"/>
              </a:xfrm>
              <a:prstGeom prst="rect">
                <a:avLst/>
              </a:prstGeom>
              <a:blipFill rotWithShape="1"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209800" y="3962400"/>
                <a:ext cx="6858000" cy="624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962400"/>
                <a:ext cx="6858000" cy="6248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590559" y="4759676"/>
                <a:ext cx="8860155" cy="819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zh-CN" altLang="en-US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zh-CN" altLang="en-US" sz="22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559" y="4759676"/>
                <a:ext cx="8860155" cy="819785"/>
              </a:xfrm>
              <a:prstGeom prst="rect">
                <a:avLst/>
              </a:prstGeom>
              <a:blipFill rotWithShape="1">
                <a:blip r:embed="rId4"/>
                <a:stretch>
                  <a:fillRect l="-6" t="-43" r="6" b="-21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429000" y="5802432"/>
                <a:ext cx="342900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802432"/>
                <a:ext cx="3429000" cy="460375"/>
              </a:xfrm>
              <a:prstGeom prst="rect">
                <a:avLst/>
              </a:prstGeom>
              <a:blipFill rotWithShape="1">
                <a:blip r:embed="rId5"/>
                <a:stretch>
                  <a:fillRect t="-95" b="-5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2" grpId="0"/>
      <p:bldP spid="3" grpId="0"/>
      <p:bldP spid="4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806065" y="1058614"/>
                <a:ext cx="7848600" cy="20688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向量空间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常用的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范数：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200" baseline="-250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p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范数，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lvl="1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</a:pPr>
                <a:r>
                  <a:rPr lang="en-US" altLang="zh-CN" sz="2200" kern="0" dirty="0" smtClean="0">
                    <a:solidFill>
                      <a:srgbClr val="000000"/>
                    </a:solidFill>
                    <a:ea typeface="微软雅黑" panose="020B0503020204020204" charset="-122"/>
                    <a:cs typeface="Arial" panose="020B060402020209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𝑝</m:t>
                        </m:r>
                      </m:sub>
                    </m:sSub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2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  <a:cs typeface="Arial" panose="020B060402020209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  <a:cs typeface="Arial" panose="020B060402020209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  <a:cs typeface="Arial" panose="020B060402020209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  <a:cs typeface="Arial" panose="020B060402020209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2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  <a:cs typeface="Arial" panose="020B060402020209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  <a:cs typeface="Arial" panose="020B060402020209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  <a:cs typeface="Arial" panose="020B060402020209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kern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  <a:cs typeface="Arial" panose="020B060402020209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+…+</m:t>
                            </m:r>
                            <m:sSup>
                              <m:sSupPr>
                                <m:ctrlP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2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  <a:cs typeface="Arial" panose="020B060402020209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  <a:cs typeface="Arial" panose="020B060402020209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  <a:cs typeface="Arial" panose="020B060402020209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200" b="0" i="1" kern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  <a:cs typeface="Arial" panose="020B060402020209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2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22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200" i="1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，</a:t>
                </a:r>
                <a:r>
                  <a:rPr lang="en-US" altLang="zh-CN" sz="2200" b="1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𝒙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200" baseline="-250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1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范数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200" kern="0" dirty="0" smtClean="0">
                    <a:solidFill>
                      <a:srgbClr val="000000"/>
                    </a:solidFill>
                    <a:ea typeface="微软雅黑" panose="020B0503020204020204" charset="-122"/>
                    <a:cs typeface="Arial" panose="020B060402020209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200" baseline="-250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范数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00" b="1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200" kern="0" dirty="0" smtClean="0">
                    <a:solidFill>
                      <a:srgbClr val="000000"/>
                    </a:solidFill>
                    <a:ea typeface="微软雅黑" panose="020B0503020204020204" charset="-122"/>
                    <a:cs typeface="Arial" panose="020B0604020202090204" pitchFamily="34" charset="0"/>
                  </a:rPr>
                  <a:t> 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ea typeface="微软雅黑" panose="020B0503020204020204" charset="-122"/>
                    <a:cs typeface="Arial" panose="020B060402020209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altLang="zh-CN" sz="2200" baseline="-25000" dirty="0">
                    <a:solidFill>
                      <a:srgbClr val="000000"/>
                    </a:solidFill>
                    <a:ea typeface="微软雅黑" panose="020B0503020204020204" charset="-122"/>
                  </a:rPr>
                  <a:t>p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范数的特例。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06065" y="1058614"/>
                <a:ext cx="7848600" cy="2068830"/>
              </a:xfrm>
              <a:prstGeom prst="rect">
                <a:avLst/>
              </a:prstGeom>
              <a:blipFill rotWithShape="1">
                <a:blip r:embed="rId1"/>
                <a:stretch>
                  <a:fillRect t="-3" b="-1525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2653665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3.1 </a:t>
            </a:r>
            <a:r>
              <a:rPr lang="zh-CN" altLang="en-US" kern="0" dirty="0" smtClean="0"/>
              <a:t>范数</a:t>
            </a:r>
            <a:endParaRPr lang="zh-CN" altLang="en-US" kern="0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806065" y="3405187"/>
            <a:ext cx="7848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en-US" altLang="zh-CN" sz="2200" b="1" dirty="0" err="1" smtClean="0">
                <a:latin typeface="Arial Rounded MT Bold" panose="020F0704030504030204" pitchFamily="34" charset="0"/>
                <a:ea typeface="微软雅黑" panose="020B0503020204020204" charset="-122"/>
              </a:rPr>
              <a:t>Minkowshi</a:t>
            </a:r>
            <a:r>
              <a:rPr lang="zh-CN" altLang="en-US" sz="2200" dirty="0" smtClean="0">
                <a:ea typeface="微软雅黑" panose="020B0503020204020204" charset="-122"/>
              </a:rPr>
              <a:t>不等式：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806065" y="5005387"/>
            <a:ext cx="78486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en-US" altLang="zh-CN" sz="2200" b="1" dirty="0" err="1"/>
              <a:t>Hölder</a:t>
            </a:r>
            <a:r>
              <a:rPr lang="zh-CN" altLang="en-US" sz="2200" dirty="0" smtClean="0"/>
              <a:t>不等式</a:t>
            </a:r>
            <a:r>
              <a:rPr lang="zh-CN" altLang="en-US" sz="2200" dirty="0" smtClean="0">
                <a:ea typeface="微软雅黑" panose="020B0503020204020204" charset="-122"/>
              </a:rPr>
              <a:t>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450465" y="3810000"/>
                <a:ext cx="7391400" cy="95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grow m:val="on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grow m:val="on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grow m:val="on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465" y="3810000"/>
                <a:ext cx="7391400" cy="9582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526665" y="5410200"/>
                <a:ext cx="7315200" cy="909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grow m:val="on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grow m:val="on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&lt;∞.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665" y="5410200"/>
                <a:ext cx="7315200" cy="9093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1" grpId="0" build="p"/>
      <p:bldP spid="1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5000" y="1058614"/>
                <a:ext cx="7848600" cy="8115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向量空间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常用的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范数：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altLang="zh-CN" sz="22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范数：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058614"/>
                <a:ext cx="7848600" cy="811530"/>
              </a:xfrm>
              <a:prstGeom prst="rect">
                <a:avLst/>
              </a:prstGeom>
              <a:blipFill rotWithShape="1">
                <a:blip r:embed="rId1"/>
                <a:stretch>
                  <a:fillRect t="-9" b="-2299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3.1 </a:t>
            </a:r>
            <a:r>
              <a:rPr lang="zh-CN" altLang="en-US" kern="0" dirty="0" smtClean="0"/>
              <a:t>范数</a:t>
            </a:r>
            <a:endParaRPr lang="zh-CN" altLang="en-US" kern="0" dirty="0"/>
          </a:p>
        </p:txBody>
      </p:sp>
      <p:sp>
        <p:nvSpPr>
          <p:cNvPr id="12" name="Rectangle 74"/>
          <p:cNvSpPr>
            <a:spLocks noChangeArrowheads="1"/>
          </p:cNvSpPr>
          <p:nvPr/>
        </p:nvSpPr>
        <p:spPr bwMode="auto">
          <a:xfrm>
            <a:off x="1524000" y="3200400"/>
            <a:ext cx="9144000" cy="1828800"/>
          </a:xfrm>
          <a:prstGeom prst="rect">
            <a:avLst/>
          </a:prstGeom>
          <a:solidFill>
            <a:srgbClr val="FFFF00"/>
          </a:solidFill>
          <a:ln w="15875">
            <a:solidFill>
              <a:srgbClr val="FFFF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5"/>
              <p:cNvSpPr>
                <a:spLocks noChangeArrowheads="1"/>
              </p:cNvSpPr>
              <p:nvPr/>
            </p:nvSpPr>
            <p:spPr bwMode="auto">
              <a:xfrm>
                <a:off x="2057400" y="5257800"/>
                <a:ext cx="7848600" cy="3638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altLang="zh-CN" sz="22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范数</a:t>
                </a:r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altLang="zh-CN" sz="2200" b="0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范数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的特例，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CN" sz="22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𝑝</m:t>
                        </m:r>
                      </m:sub>
                    </m:sSub>
                    <m:r>
                      <a:rPr lang="en-US" altLang="zh-CN" sz="22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⟶</m:t>
                    </m:r>
                    <m:sSub>
                      <m:sSub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5257800"/>
                <a:ext cx="7848600" cy="363855"/>
              </a:xfrm>
              <a:prstGeom prst="rect">
                <a:avLst/>
              </a:prstGeom>
              <a:blipFill rotWithShape="1">
                <a:blip r:embed="rId2"/>
                <a:stretch>
                  <a:fillRect b="-3228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646"/>
          <a:stretch>
            <a:fillRect/>
          </a:stretch>
        </p:blipFill>
        <p:spPr>
          <a:xfrm>
            <a:off x="6553200" y="228600"/>
            <a:ext cx="3962400" cy="29708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77400" y="1981200"/>
            <a:ext cx="838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Calibri" panose="020F0502020204030204" charset="0"/>
              </a:rPr>
              <a:t>三种范数的单位圆</a:t>
            </a:r>
            <a:endParaRPr lang="zh-CN" altLang="en-US" sz="1200" dirty="0" smtClean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657600" y="3429000"/>
                <a:ext cx="4145915" cy="561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 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 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429000"/>
                <a:ext cx="4145915" cy="5613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286000" y="3505200"/>
                <a:ext cx="1475105" cy="515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05200"/>
                <a:ext cx="1475105" cy="5156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209800" y="2057400"/>
                <a:ext cx="3458210" cy="558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057400"/>
                <a:ext cx="3458210" cy="5581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696200" y="3352800"/>
                <a:ext cx="2302510" cy="702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limLow>
                                <m:limLow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lim>
                              </m:limLow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 </m:t>
                              </m:r>
                              <m:sSup>
                                <m:s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3352800"/>
                <a:ext cx="2302510" cy="7023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352800" y="4267200"/>
                <a:ext cx="1923415" cy="58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 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267200"/>
                <a:ext cx="1923415" cy="58483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257800" y="4267200"/>
                <a:ext cx="2614295" cy="57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→</m:t>
                          </m:r>
                          <m:limLow>
                            <m:limLow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 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  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267200"/>
                <a:ext cx="2614295" cy="5753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2" grpId="0" bldLvl="0" animBg="1"/>
      <p:bldP spid="20" grpId="0" build="p"/>
      <p:bldP spid="3" grpId="0"/>
      <p:bldP spid="4" grpId="0"/>
      <p:bldP spid="5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3.1.1 </a:t>
            </a:r>
            <a:r>
              <a:rPr lang="zh-CN" altLang="en-US" dirty="0" smtClean="0"/>
              <a:t>均方根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1905000" y="1211014"/>
                <a:ext cx="8001000" cy="43827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𝒙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m:rPr>
                        <m:nor/>
                      </m:rPr>
                      <a:rPr lang="en-US" altLang="zh-CN" sz="2200" baseline="300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n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均方值</a:t>
                </a:r>
                <a:r>
                  <a:rPr lang="en-US" altLang="zh-CN" sz="2200" dirty="0">
                    <a:ea typeface="微软雅黑" panose="020B0503020204020204" charset="-122"/>
                  </a:rPr>
                  <a:t>(mean-square value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algn="ctr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200" b="1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𝒙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均方根</a:t>
                </a:r>
                <a:r>
                  <a:rPr lang="en-US" altLang="zh-CN" sz="2200" dirty="0">
                    <a:ea typeface="微软雅黑" panose="020B0503020204020204" charset="-122"/>
                  </a:rPr>
                  <a:t>(root-mean-square 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value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RMS)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1" i="1" smtClean="0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𝒓𝒎𝒔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20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sz="22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+…+</m:t>
                              </m:r>
                              <m:sSubSup>
                                <m:sSubSupPr>
                                  <m:ctrlP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2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sz="22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sz="22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altLang="zh-CN" sz="22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Arial" panose="020B060402020209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200" b="1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200" b="1" i="1" baseline="-25000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𝟐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2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2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err="1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rms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(</a:t>
                </a:r>
                <a:r>
                  <a:rPr lang="en-US" altLang="zh-CN" sz="2200" i="1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x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)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给出了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的“典型”</a:t>
                </a:r>
                <a:r>
                  <a:rPr lang="en-US" altLang="zh-CN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(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typical)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值。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例如，</a:t>
                </a:r>
                <a:r>
                  <a:rPr lang="en-US" altLang="zh-CN" sz="2200" dirty="0" err="1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rms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(</a:t>
                </a:r>
                <a:r>
                  <a:rPr lang="en-US" altLang="zh-CN" sz="2200" b="1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1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) = 1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（与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n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无关）。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均方根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(RMS)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值对于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比较不同长度的向量大小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是比较有用的。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211014"/>
                <a:ext cx="8001000" cy="4382770"/>
              </a:xfrm>
              <a:prstGeom prst="rect">
                <a:avLst/>
              </a:prstGeom>
              <a:blipFill rotWithShape="1">
                <a:blip r:embed="rId1"/>
                <a:stretch>
                  <a:fillRect t="-1581" b="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0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图片 531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772400" y="914400"/>
                <a:ext cx="1176020" cy="904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Arial" panose="020B0604020202090204" pitchFamily="34" charset="0"/>
                        </a:rPr>
                        <m:t>𝒙</m:t>
                      </m:r>
                      <m:r>
                        <a:rPr lang="en-US" altLang="zh-CN" sz="2000" b="1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Arial" panose="020B060402020209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914400"/>
                <a:ext cx="1176020" cy="9048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3.1.2 </a:t>
            </a:r>
            <a:r>
              <a:rPr lang="zh-CN" altLang="en-US" dirty="0" smtClean="0"/>
              <a:t>切比雪夫不等式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2057400" y="1219200"/>
                <a:ext cx="8003540" cy="53416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为向量</a:t>
                </a:r>
                <a14:m>
                  <m:oMath xmlns:m="http://schemas.openxmlformats.org/officeDocument/2006/math"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分量满足条件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≥</m:t>
                    </m:r>
                    <m:r>
                      <a:rPr lang="en-US" altLang="zh-CN" sz="2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的个数，即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≥</m:t>
                    </m:r>
                    <m:sSup>
                      <m:sSupPr>
                        <m:ctrlPr>
                          <a:rPr lang="en-US" altLang="zh-CN" sz="2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pPr>
                      <m:e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的个数。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因此：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2200" b="1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sz="2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+…+</m:t>
                    </m:r>
                    <m:sSubSup>
                      <m:sSubSup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sz="22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≥</m:t>
                    </m:r>
                    <m:r>
                      <a:rPr lang="en-US" altLang="zh-CN" sz="2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𝑘</m:t>
                    </m:r>
                    <m:sSup>
                      <m:sSup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pPr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sSupPr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移项，可得到</a:t>
                </a:r>
                <a14:m>
                  <m:oMath xmlns:m="http://schemas.openxmlformats.org/officeDocument/2006/math"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𝑘</m:t>
                    </m:r>
                    <m:r>
                      <a:rPr lang="en-US" altLang="zh-CN" sz="22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≤</m:t>
                    </m:r>
                    <m:f>
                      <m:fPr>
                        <m:ctrlPr>
                          <a:rPr lang="en-US" altLang="zh-CN" sz="220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9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9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9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满足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≥</m:t>
                    </m:r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altLang="zh-CN" sz="22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数量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不会超过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1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  <a:cs typeface="Arial" panose="020B0604020202090204" pitchFamily="34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9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90204" pitchFamily="34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9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以上就是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切比雪夫不等式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使用均方根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(RMS)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来描述：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algn="ctr">
                  <a:spcBef>
                    <a:spcPct val="50000"/>
                  </a:spcBef>
                  <a:buClr>
                    <a:srgbClr val="990000"/>
                  </a:buClr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≥</m:t>
                    </m:r>
                    <m:r>
                      <a:rPr lang="en-US" altLang="zh-CN" sz="22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项数占整体的比例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不会超过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1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𝒓𝒎𝒔</m:t>
                                </m:r>
                                <m:d>
                                  <m:d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>
                    <a:ea typeface="微软雅黑" panose="020B0503020204020204" charset="-122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</m:ctrlPr>
                      </m:fPr>
                      <m:num>
                        <m:r>
                          <a:rPr lang="en-US" altLang="zh-CN" sz="2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90204" pitchFamily="34" charset="0"/>
                          </a:rPr>
                          <m:t>≤</m:t>
                        </m:r>
                        <m:d>
                          <m:d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20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200" b="1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𝒓𝒎𝒔</m:t>
                                </m:r>
                                <m:d>
                                  <m:dPr>
                                    <m:ctrlP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例子：不会超过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4%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的项能满足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Arial" panose="020B060402020209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≥</m:t>
                    </m:r>
                    <m:r>
                      <a:rPr lang="en-US" altLang="zh-CN" sz="2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5</m:t>
                    </m:r>
                    <m:r>
                      <a:rPr lang="en-US" altLang="zh-CN" sz="22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90204" pitchFamily="34" charset="0"/>
                      </a:rPr>
                      <m:t>∗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𝒓𝒎𝒔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1219200"/>
                <a:ext cx="8003540" cy="5341620"/>
              </a:xfrm>
              <a:prstGeom prst="rect">
                <a:avLst/>
              </a:prstGeom>
              <a:blipFill rotWithShape="1">
                <a:blip r:embed="rId1"/>
                <a:stretch>
                  <a:fillRect r="-77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791200" y="4038600"/>
                <a:ext cx="3947160" cy="904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𝒓𝒎𝒔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+…+</m:t>
                              </m:r>
                              <m:sSubSup>
                                <m:sSubSupPr>
                                  <m:ctrlP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  <a:cs typeface="Arial" panose="020B060402020209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altLang="zh-CN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Arial" panose="020B060402020209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 baseline="-2500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𝟐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Arial" panose="020B0604020202090204" pitchFamily="34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038600"/>
                <a:ext cx="3947160" cy="9048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0989" y="1100723"/>
                <a:ext cx="696150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b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之间的欧氏距离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(Euclidean distance)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1100723"/>
                <a:ext cx="6961505" cy="338455"/>
              </a:xfrm>
              <a:prstGeom prst="rect">
                <a:avLst/>
              </a:prstGeom>
              <a:blipFill rotWithShape="1">
                <a:blip r:embed="rId1"/>
                <a:stretch>
                  <a:fillRect l="-6" t="-79" r="-888" b="-536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3</a:t>
            </a:r>
            <a:r>
              <a:rPr lang="en-US" altLang="zh-CN" kern="0" dirty="0" smtClean="0"/>
              <a:t>.2 </a:t>
            </a:r>
            <a:r>
              <a:rPr lang="zh-CN" altLang="en-US" kern="0" dirty="0" smtClean="0"/>
              <a:t>距离</a:t>
            </a:r>
            <a:endParaRPr lang="zh-CN" altLang="en-US" kern="0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900989" y="2512010"/>
            <a:ext cx="714756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当</a:t>
            </a:r>
            <a:r>
              <a:rPr lang="en-US" altLang="zh-CN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n=1,2,3</a:t>
            </a: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时，距离等同于普通距离</a:t>
            </a:r>
            <a:r>
              <a:rPr lang="en-US" altLang="zh-CN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(</a:t>
            </a:r>
            <a:r>
              <a:rPr lang="en-US" altLang="zh-CN" sz="2200" dirty="0">
                <a:ea typeface="微软雅黑" panose="020B0503020204020204" charset="-122"/>
              </a:rPr>
              <a:t>ordinary distance</a:t>
            </a:r>
            <a:r>
              <a:rPr lang="en-US" altLang="zh-CN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)</a:t>
            </a: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。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876800" y="3152774"/>
          <a:ext cx="2879725" cy="2160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90"/>
                <a:gridCol w="720090"/>
                <a:gridCol w="720090"/>
                <a:gridCol w="719455"/>
              </a:tblGrid>
              <a:tr h="72009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009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椭圆 4"/>
          <p:cNvSpPr/>
          <p:nvPr/>
        </p:nvSpPr>
        <p:spPr bwMode="auto">
          <a:xfrm>
            <a:off x="6990347" y="3827044"/>
            <a:ext cx="96253" cy="96253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5542547" y="4551947"/>
            <a:ext cx="96253" cy="96253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cxnSp>
        <p:nvCxnSpPr>
          <p:cNvPr id="7" name="直接箭头连接符 6"/>
          <p:cNvCxnSpPr>
            <a:stCxn id="10" idx="7"/>
            <a:endCxn id="5" idx="3"/>
          </p:cNvCxnSpPr>
          <p:nvPr/>
        </p:nvCxnSpPr>
        <p:spPr bwMode="auto">
          <a:xfrm flipV="1">
            <a:off x="5624704" y="3909201"/>
            <a:ext cx="1379739" cy="656842"/>
          </a:xfrm>
          <a:prstGeom prst="straightConnector1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" name="矩形 7"/>
          <p:cNvSpPr/>
          <p:nvPr/>
        </p:nvSpPr>
        <p:spPr>
          <a:xfrm>
            <a:off x="6796136" y="3505838"/>
            <a:ext cx="309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ea typeface="微软雅黑" panose="020B0503020204020204" charset="-122"/>
              </a:rPr>
              <a:t>b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48336" y="4232774"/>
            <a:ext cx="309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5"/>
              <p:cNvSpPr>
                <a:spLocks noChangeArrowheads="1"/>
              </p:cNvSpPr>
              <p:nvPr/>
            </p:nvSpPr>
            <p:spPr bwMode="auto">
              <a:xfrm>
                <a:off x="1900989" y="5614984"/>
                <a:ext cx="7407275" cy="3968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𝒓𝒎𝒔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−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𝑏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)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表示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和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b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之间的</a:t>
                </a:r>
                <a:r>
                  <a:rPr lang="zh-CN" altLang="en-US" sz="2200" b="1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均方根偏差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(</a:t>
                </a:r>
                <a:r>
                  <a:rPr lang="en-US" altLang="zh-CN" sz="2200" dirty="0">
                    <a:ea typeface="微软雅黑" panose="020B0503020204020204" charset="-122"/>
                  </a:rPr>
                  <a:t>RMS deviation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)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5614984"/>
                <a:ext cx="7407275" cy="396875"/>
              </a:xfrm>
              <a:prstGeom prst="rect">
                <a:avLst/>
              </a:prstGeom>
              <a:blipFill rotWithShape="1">
                <a:blip r:embed="rId2"/>
                <a:stretch>
                  <a:fillRect l="-6" t="-79" r="-1040" b="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267200" y="1752600"/>
                <a:ext cx="309689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𝒅𝒊𝒔𝒕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752600"/>
                <a:ext cx="3096895" cy="460375"/>
              </a:xfrm>
              <a:prstGeom prst="rect">
                <a:avLst/>
              </a:prstGeom>
              <a:blipFill rotWithShape="1">
                <a:blip r:embed="rId3"/>
                <a:stretch>
                  <a:fillRect b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/>
      <p:bldP spid="11" grpId="0"/>
      <p:bldP spid="5" grpId="0" bldLvl="0" animBg="1"/>
      <p:bldP spid="10" grpId="0" bldLvl="0" animBg="1"/>
      <p:bldP spid="8" grpId="0"/>
      <p:bldP spid="9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133600" y="914400"/>
                <a:ext cx="8331961" cy="198150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假设存在</a:t>
                </a:r>
                <a:r>
                  <a:rPr lang="zh-CN" altLang="en-US" sz="2200" dirty="0">
                    <a:ea typeface="微软雅黑" panose="020B0503020204020204" charset="-122"/>
                  </a:rPr>
                  <a:t>一个顶点分别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𝑎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en-US" altLang="zh-CN" sz="2200" dirty="0">
                    <a:ea typeface="微软雅黑" panose="020B0503020204020204" charset="-122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𝑏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en-US" altLang="zh-CN" sz="2200" dirty="0">
                    <a:ea typeface="微软雅黑" panose="020B0503020204020204" charset="-122"/>
                    <a:cs typeface="Times New Roman" panose="0202050305040509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𝑐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的三角形。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两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点之间的距离大于等于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0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，即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200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𝟐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𝑏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sz="2200" b="1" baseline="-250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𝟐</m:t>
                    </m:r>
                    <m:r>
                      <a:rPr lang="en-US" altLang="zh-CN" sz="2200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sz="2200" b="1" baseline="-250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𝟐</m:t>
                    </m:r>
                    <m:r>
                      <a:rPr lang="en-US" altLang="zh-CN" sz="2200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满足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三角不等式关系：</a:t>
                </a:r>
                <a:endParaRPr lang="en-US" altLang="zh-CN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914400"/>
                <a:ext cx="8331961" cy="1981505"/>
              </a:xfrm>
              <a:prstGeom prst="rect">
                <a:avLst/>
              </a:prstGeom>
              <a:blipFill rotWithShape="1">
                <a:blip r:embed="rId1"/>
                <a:stretch>
                  <a:fillRect r="2" b="-322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3</a:t>
            </a:r>
            <a:r>
              <a:rPr lang="en-US" altLang="zh-CN" kern="0" dirty="0" smtClean="0"/>
              <a:t>.2.1 </a:t>
            </a:r>
            <a:r>
              <a:rPr lang="zh-CN" altLang="en-US" kern="0" dirty="0" smtClean="0"/>
              <a:t>三角不等式</a:t>
            </a:r>
            <a:endParaRPr lang="zh-CN" altLang="en-US" kern="0" dirty="0"/>
          </a:p>
        </p:txBody>
      </p:sp>
      <p:sp>
        <p:nvSpPr>
          <p:cNvPr id="3" name="矩形 2"/>
          <p:cNvSpPr/>
          <p:nvPr/>
        </p:nvSpPr>
        <p:spPr>
          <a:xfrm>
            <a:off x="2667000" y="3519487"/>
            <a:ext cx="54914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即，第三条边的长度不大于另外两边之和。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3962400" y="5867400"/>
            <a:ext cx="76200" cy="762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791200" y="5867400"/>
            <a:ext cx="76200" cy="762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7315200" y="4146639"/>
            <a:ext cx="76200" cy="762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cxnSp>
        <p:nvCxnSpPr>
          <p:cNvPr id="6" name="直接连接符 5"/>
          <p:cNvCxnSpPr>
            <a:stCxn id="8" idx="3"/>
            <a:endCxn id="4" idx="6"/>
          </p:cNvCxnSpPr>
          <p:nvPr/>
        </p:nvCxnSpPr>
        <p:spPr bwMode="auto">
          <a:xfrm flipH="1">
            <a:off x="4038600" y="4211680"/>
            <a:ext cx="3287759" cy="169382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/>
          <p:cNvCxnSpPr>
            <a:stCxn id="4" idx="6"/>
            <a:endCxn id="7" idx="2"/>
          </p:cNvCxnSpPr>
          <p:nvPr/>
        </p:nvCxnSpPr>
        <p:spPr bwMode="auto">
          <a:xfrm>
            <a:off x="4038600" y="5905500"/>
            <a:ext cx="1752600" cy="0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>
            <a:stCxn id="7" idx="7"/>
            <a:endCxn id="8" idx="3"/>
          </p:cNvCxnSpPr>
          <p:nvPr/>
        </p:nvCxnSpPr>
        <p:spPr bwMode="auto">
          <a:xfrm flipV="1">
            <a:off x="5856241" y="4211680"/>
            <a:ext cx="1470118" cy="1666879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4418121" y="5982140"/>
                <a:ext cx="107886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b="1" baseline="-250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𝟐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1" y="5982140"/>
                <a:ext cx="1078865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39" t="-119" r="39" b="-11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928837" y="4539555"/>
                <a:ext cx="106108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b="1" baseline="-250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𝟐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837" y="4539555"/>
                <a:ext cx="106108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57" t="-156" r="57" b="-11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6591300" y="5045119"/>
                <a:ext cx="105664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b="1" baseline="-250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𝟐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00" y="5045119"/>
                <a:ext cx="1056640" cy="368300"/>
              </a:xfrm>
              <a:prstGeom prst="rect">
                <a:avLst/>
              </a:prstGeom>
              <a:blipFill rotWithShape="1">
                <a:blip r:embed="rId4"/>
                <a:stretch>
                  <a:fillRect t="-12" b="-11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3528936" y="5796410"/>
                <a:ext cx="425483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936" y="5796410"/>
                <a:ext cx="425483" cy="368300"/>
              </a:xfrm>
              <a:prstGeom prst="rect">
                <a:avLst/>
              </a:prstGeom>
              <a:blipFill rotWithShape="1">
                <a:blip r:embed="rId5"/>
                <a:stretch>
                  <a:fillRect l="-57" t="-35" r="64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5826755" y="5794082"/>
                <a:ext cx="33655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755" y="5794082"/>
                <a:ext cx="336550" cy="368300"/>
              </a:xfrm>
              <a:prstGeom prst="rect">
                <a:avLst/>
              </a:prstGeom>
              <a:blipFill rotWithShape="1">
                <a:blip r:embed="rId6"/>
                <a:stretch>
                  <a:fillRect l="-187" t="-93" r="187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7339435" y="3943748"/>
                <a:ext cx="31940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435" y="3943748"/>
                <a:ext cx="319405" cy="368300"/>
              </a:xfrm>
              <a:prstGeom prst="rect">
                <a:avLst/>
              </a:prstGeom>
              <a:blipFill rotWithShape="1">
                <a:blip r:embed="rId7"/>
                <a:stretch>
                  <a:fillRect l="-33" t="-108" r="33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743200" y="2895600"/>
                <a:ext cx="70104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895600"/>
                <a:ext cx="7010400" cy="429895"/>
              </a:xfrm>
              <a:prstGeom prst="rect">
                <a:avLst/>
              </a:prstGeom>
              <a:blipFill rotWithShape="1">
                <a:blip r:embed="rId8"/>
                <a:stretch>
                  <a:fillRect b="-1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3" grpId="0"/>
      <p:bldP spid="4" grpId="0" bldLvl="0" animBg="1"/>
      <p:bldP spid="7" grpId="0" bldLvl="0" animBg="1"/>
      <p:bldP spid="8" grpId="0" bldLvl="0" animBg="1"/>
      <p:bldP spid="17" grpId="0"/>
      <p:bldP spid="18" grpId="0"/>
      <p:bldP spid="19" grpId="0"/>
      <p:bldP spid="20" grpId="0"/>
      <p:bldP spid="21" grpId="0"/>
      <p:bldP spid="22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37131" y="3200400"/>
          <a:ext cx="4836795" cy="3025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520"/>
                <a:gridCol w="604520"/>
                <a:gridCol w="604520"/>
                <a:gridCol w="605155"/>
                <a:gridCol w="604520"/>
                <a:gridCol w="604520"/>
                <a:gridCol w="604520"/>
                <a:gridCol w="604520"/>
              </a:tblGrid>
              <a:tr h="605155"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155"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155"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155"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5155"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7753" marR="87753" marT="43877" marB="43877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126299" y="798513"/>
                <a:ext cx="8432163" cy="132778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𝑦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分别为两个实体的特征向量，那么它们的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特征距离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(feature distance)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200" b="1" baseline="-250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𝟐</m:t>
                    </m:r>
                    <m:r>
                      <a:rPr lang="en-US" altLang="zh-CN" sz="2200" b="1" i="1" baseline="-25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给定向量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和一个组向量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满足：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6299" y="798513"/>
                <a:ext cx="8432163" cy="1327785"/>
              </a:xfrm>
              <a:prstGeom prst="rect">
                <a:avLst/>
              </a:prstGeom>
              <a:blipFill rotWithShape="1">
                <a:blip r:embed="rId1"/>
                <a:stretch>
                  <a:fillRect l="-4" t="-24" r="4" b="-1293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3.2.2 </a:t>
            </a:r>
            <a:r>
              <a:rPr lang="zh-CN" altLang="en-US" kern="0" dirty="0" smtClean="0"/>
              <a:t>特征距离和最近邻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438400" y="2667000"/>
                <a:ext cx="5071110" cy="435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>
                    <a:ea typeface="微软雅黑" panose="020B0503020204020204" charset="-122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最近邻</a:t>
                </a:r>
                <a:r>
                  <a:rPr lang="en-US" altLang="zh-CN" sz="2200" dirty="0">
                    <a:ea typeface="微软雅黑" panose="020B0503020204020204" charset="-122"/>
                  </a:rPr>
                  <a:t>(nearest neighbor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667000"/>
                <a:ext cx="5071110" cy="435610"/>
              </a:xfrm>
              <a:prstGeom prst="rect">
                <a:avLst/>
              </a:prstGeom>
              <a:blipFill rotWithShape="1"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198938" y="2230755"/>
          <a:ext cx="379253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" name="Equation" r:id="rId3" imgW="46634400" imgH="7010400" progId="Equation.DSMT4">
                  <p:embed/>
                </p:oleObj>
              </mc:Choice>
              <mc:Fallback>
                <p:oleObj name="Equation" r:id="rId3" imgW="46634400" imgH="7010400" progId="Equation.DSMT4">
                  <p:embed/>
                  <p:pic>
                    <p:nvPicPr>
                      <p:cNvPr id="0" name="图片 216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8938" y="2230755"/>
                        <a:ext cx="3792537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椭圆 4"/>
          <p:cNvSpPr/>
          <p:nvPr/>
        </p:nvSpPr>
        <p:spPr bwMode="auto">
          <a:xfrm>
            <a:off x="5486400" y="3200400"/>
            <a:ext cx="76200" cy="762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4267200" y="4343400"/>
            <a:ext cx="76200" cy="762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6096000" y="4953000"/>
            <a:ext cx="76200" cy="762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4876800" y="5562600"/>
            <a:ext cx="76200" cy="762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7924800" y="4343400"/>
            <a:ext cx="76200" cy="762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7315200" y="5562600"/>
            <a:ext cx="76200" cy="76200"/>
          </a:xfrm>
          <a:prstGeom prst="ellipse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562600" y="4343400"/>
            <a:ext cx="76200" cy="76200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638800" y="4419600"/>
            <a:ext cx="468359" cy="544559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5454807" y="3985227"/>
                <a:ext cx="33591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dirty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807" y="3985227"/>
                <a:ext cx="335915" cy="368300"/>
              </a:xfrm>
              <a:prstGeom prst="rect">
                <a:avLst/>
              </a:prstGeom>
              <a:blipFill rotWithShape="1">
                <a:blip r:embed="rId5"/>
                <a:stretch>
                  <a:fillRect l="-47" t="-163" r="47" b="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4653726" y="5638800"/>
                <a:ext cx="42164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726" y="5638800"/>
                <a:ext cx="421640" cy="368300"/>
              </a:xfrm>
              <a:prstGeom prst="rect">
                <a:avLst/>
              </a:prstGeom>
              <a:blipFill rotWithShape="1">
                <a:blip r:embed="rId6"/>
                <a:stretch>
                  <a:fillRect l="-106" r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7097652" y="5561661"/>
                <a:ext cx="4241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652" y="5561661"/>
                <a:ext cx="424180" cy="368300"/>
              </a:xfrm>
              <a:prstGeom prst="rect">
                <a:avLst/>
              </a:prstGeom>
              <a:blipFill rotWithShape="1">
                <a:blip r:embed="rId7"/>
                <a:stretch>
                  <a:fillRect l="-61" t="-90" r="61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6062472" y="4948428"/>
                <a:ext cx="4241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4948428"/>
                <a:ext cx="424180" cy="368300"/>
              </a:xfrm>
              <a:prstGeom prst="rect">
                <a:avLst/>
              </a:prstGeom>
              <a:blipFill rotWithShape="1">
                <a:blip r:embed="rId8"/>
                <a:stretch>
                  <a:fillRect l="-30" t="-138" r="30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7941689" y="4234934"/>
                <a:ext cx="4241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689" y="4234934"/>
                <a:ext cx="424180" cy="368300"/>
              </a:xfrm>
              <a:prstGeom prst="rect">
                <a:avLst/>
              </a:prstGeom>
              <a:blipFill rotWithShape="1">
                <a:blip r:embed="rId9"/>
                <a:stretch>
                  <a:fillRect l="-89" t="-32" r="89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5486400" y="3104020"/>
                <a:ext cx="4241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104020"/>
                <a:ext cx="424180" cy="368300"/>
              </a:xfrm>
              <a:prstGeom prst="rect">
                <a:avLst/>
              </a:prstGeom>
              <a:blipFill rotWithShape="1">
                <a:blip r:embed="rId10"/>
                <a:stretch>
                  <a:fillRect t="-38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4302743" y="4307307"/>
                <a:ext cx="4241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743" y="4307307"/>
                <a:ext cx="424180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146" t="-28" r="146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 bwMode="auto">
          <a:xfrm>
            <a:off x="5867400" y="4648200"/>
            <a:ext cx="685800" cy="762000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ldLvl="0" animBg="1"/>
      <p:bldP spid="17" grpId="0" bldLvl="0" animBg="1"/>
      <p:bldP spid="20" grpId="0" bldLvl="0" animBg="1"/>
      <p:bldP spid="22" grpId="0" bldLvl="0" animBg="1"/>
      <p:bldP spid="23" grpId="0" bldLvl="0" animBg="1"/>
      <p:bldP spid="25" grpId="0" bldLvl="0" animBg="1"/>
      <p:bldP spid="6" grpId="0" bldLvl="0" animBg="1"/>
      <p:bldP spid="11" grpId="0"/>
      <p:bldP spid="12" grpId="0"/>
      <p:bldP spid="13" grpId="0"/>
      <p:bldP spid="14" grpId="0"/>
      <p:bldP spid="30" grpId="0"/>
      <p:bldP spid="31" grpId="0"/>
      <p:bldP spid="32" grpId="0"/>
      <p:bldP spid="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0989" y="926800"/>
                <a:ext cx="8386011" cy="21812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定义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标准差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是算术平均值的</a:t>
                </a:r>
                <a:r>
                  <a:rPr lang="zh-CN" altLang="en-US" sz="2200" dirty="0">
                    <a:ea typeface="微软雅黑" panose="020B0503020204020204" charset="-122"/>
                  </a:rPr>
                  <a:t>算术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平方根，通常希腊字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表示。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对于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200" b="0" i="1" dirty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其</m:t>
                    </m:r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平均值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为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𝒂𝒗𝒈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𝟏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去均值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(de-</a:t>
                </a:r>
                <a:r>
                  <a:rPr lang="en-US" altLang="zh-CN" sz="2200" dirty="0" err="1" smtClean="0">
                    <a:ea typeface="微软雅黑" panose="020B0503020204020204" charset="-122"/>
                  </a:rPr>
                  <a:t>meaned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向量为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−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𝒂𝒗𝒈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，因此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𝒂𝒗𝒈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200" b="1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的标准差可以表示为：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926800"/>
                <a:ext cx="8386011" cy="2181225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b="-959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3.3 </a:t>
            </a:r>
            <a:r>
              <a:rPr lang="zh-CN" altLang="en-US" kern="0" dirty="0" smtClean="0"/>
              <a:t>标准差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0989" y="4360783"/>
                <a:ext cx="6049010" cy="13601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𝒔𝒕𝒅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表示数据元素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的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变化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程度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对于常数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𝛼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  <m:r>
                      <a:rPr lang="en-US" altLang="zh-CN" sz="2200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𝛼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𝟏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𝒔𝒕𝒅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一个基本公式：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4360783"/>
                <a:ext cx="6049010" cy="1360170"/>
              </a:xfrm>
              <a:prstGeom prst="rect">
                <a:avLst/>
              </a:prstGeom>
              <a:blipFill rotWithShape="1">
                <a:blip r:embed="rId2"/>
                <a:stretch>
                  <a:fillRect l="-7" t="-17" r="-1358" b="-918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429000" y="3276600"/>
                <a:ext cx="4761865" cy="827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𝑟𝑚𝑠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2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f>
                                        <m:fPr>
                                          <m:type m:val="lin"/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zh-CN" altLang="en-US" sz="2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276600"/>
                <a:ext cx="4761865" cy="8274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429000" y="5867400"/>
                <a:ext cx="3856990" cy="422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𝑟𝑚𝑠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𝑎𝑣𝑔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𝑠𝑡𝑑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867400"/>
                <a:ext cx="3856990" cy="4222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1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66"/>
          <p:cNvGraphicFramePr>
            <a:graphicFrameLocks noChangeAspect="1"/>
          </p:cNvGraphicFramePr>
          <p:nvPr/>
        </p:nvGraphicFramePr>
        <p:xfrm>
          <a:off x="7853362" y="228600"/>
          <a:ext cx="27051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61" name="Equation" r:id="rId1" imgW="29565600" imgH="11582400" progId="Equation.DSMT4">
                  <p:embed/>
                </p:oleObj>
              </mc:Choice>
              <mc:Fallback>
                <p:oleObj name="Equation" r:id="rId1" imgW="29565600" imgH="11582400" progId="Equation.DSMT4">
                  <p:embed/>
                  <p:pic>
                    <p:nvPicPr>
                      <p:cNvPr id="0" name="图片 269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3362" y="228600"/>
                        <a:ext cx="270510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64"/>
          <p:cNvSpPr txBox="1">
            <a:spLocks noChangeArrowheads="1"/>
          </p:cNvSpPr>
          <p:nvPr/>
        </p:nvSpPr>
        <p:spPr bwMode="auto">
          <a:xfrm>
            <a:off x="5057775" y="4610943"/>
            <a:ext cx="3429000" cy="52197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200" dirty="0">
                <a:ea typeface="微软雅黑" panose="020B0503020204020204" charset="-122"/>
                <a:cs typeface="Times New Roman" panose="02020503050405090304" pitchFamily="18" charset="0"/>
              </a:rPr>
              <a:t>向量空间也称为线性空间</a:t>
            </a:r>
            <a:r>
              <a:rPr lang="zh-CN" altLang="en-US" sz="2800" b="0" dirty="0" smtClean="0"/>
              <a:t>。</a:t>
            </a:r>
            <a:endParaRPr lang="zh-CN" altLang="en-US" sz="2800" b="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1.2 </a:t>
            </a:r>
            <a:r>
              <a:rPr lang="zh-CN" altLang="en-US" sz="3200" dirty="0" smtClean="0"/>
              <a:t>向量空间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066800" y="860940"/>
                <a:ext cx="6455569" cy="490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设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𝑉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是非空子集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,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𝑃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是一数域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,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向量空间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𝑉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满足：</m:t>
                      </m:r>
                    </m:oMath>
                  </m:oMathPara>
                </a14:m>
                <a:endParaRPr kumimoji="1" lang="zh-CN" altLang="en-US" sz="1900" b="1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860940"/>
                <a:ext cx="6455569" cy="490220"/>
              </a:xfrm>
              <a:prstGeom prst="rect">
                <a:avLst/>
              </a:prstGeom>
              <a:blipFill rotWithShape="1">
                <a:blip r:embed="rId3"/>
                <a:stretch>
                  <a:fillRect t="-105" r="2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589566" y="1239022"/>
                <a:ext cx="7478234" cy="379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1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.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向量加法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kumimoji="1" lang="zh-CN" altLang="en-US" sz="1900" b="1">
                          <a:latin typeface="Times New Roman" panose="020205030504050903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 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𝑉</m:t>
                      </m:r>
                      <m:r>
                        <m:rPr>
                          <m:nor/>
                        </m:rPr>
                        <a:rPr kumimoji="1" lang="zh-CN" altLang="en-US" sz="1900" b="1">
                          <a:latin typeface="Times New Roman" panose="020205030504050903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 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zh-CN" altLang="en-US" sz="1900" b="1">
                          <a:latin typeface="Times New Roman" panose="020205030504050903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 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𝑉</m:t>
                      </m:r>
                      <m:r>
                        <m:rPr>
                          <m:nor/>
                        </m:rPr>
                        <a:rPr kumimoji="1" lang="zh-CN" altLang="en-US" sz="1900" b="1">
                          <a:latin typeface="Times New Roman" panose="020205030504050903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 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kumimoji="1" lang="zh-CN" altLang="en-US" sz="1900" b="1">
                          <a:latin typeface="Times New Roman" panose="020205030504050903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 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𝑉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，记作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∀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𝑥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,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𝑦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∈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𝑉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，则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𝑥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+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𝑦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∈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𝑉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(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加法封闭</m:t>
                      </m:r>
                      <m:r>
                        <a:rPr kumimoji="1" lang="en-US" altLang="zh-CN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900" b="1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566" y="1239022"/>
                <a:ext cx="7478234" cy="379095"/>
              </a:xfrm>
              <a:prstGeom prst="rect">
                <a:avLst/>
              </a:prstGeom>
              <a:blipFill rotWithShape="1">
                <a:blip r:embed="rId4"/>
                <a:stretch>
                  <a:fillRect l="-2" t="-36"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753354" y="1591819"/>
                <a:ext cx="8077200" cy="398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2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.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标量乘法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:</m:t>
                    </m:r>
                    <m:r>
                      <m:rPr>
                        <m:nor/>
                      </m:rPr>
                      <a:rPr kumimoji="1" lang="zh-CN" altLang="en-US" sz="1900" b="1">
                        <a:latin typeface="Times New Roman" panose="020205030504050903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 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𝐹</m:t>
                    </m:r>
                    <m:r>
                      <m:rPr>
                        <m:nor/>
                      </m:rPr>
                      <a:rPr kumimoji="1" lang="zh-CN" altLang="en-US" sz="1900" b="1">
                        <a:latin typeface="Times New Roman" panose="020205030504050903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 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×</m:t>
                    </m:r>
                    <m:r>
                      <m:rPr>
                        <m:nor/>
                      </m:rPr>
                      <a:rPr kumimoji="1" lang="zh-CN" altLang="en-US" sz="1900" b="1">
                        <a:latin typeface="Times New Roman" panose="020205030504050903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 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kumimoji="1" lang="zh-CN" altLang="en-US" sz="1900" b="1">
                        <a:latin typeface="Times New Roman" panose="020205030504050903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 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→</m:t>
                    </m:r>
                    <m:r>
                      <m:rPr>
                        <m:nor/>
                      </m:rPr>
                      <a:rPr kumimoji="1" lang="zh-CN" altLang="en-US" sz="1900" b="1">
                        <a:latin typeface="Times New Roman" panose="020205030504050903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 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𝑉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，记作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∀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∈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𝑉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，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𝜆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∈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𝑃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，则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𝜆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𝑥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∈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𝑉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(</m:t>
                    </m:r>
                    <m:r>
                      <a:rPr kumimoji="1" lang="zh-CN" altLang="en-US" sz="1900" b="1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乘法封闭</m:t>
                    </m:r>
                  </m:oMath>
                </a14:m>
                <a:r>
                  <a:rPr kumimoji="1" lang="en-US" altLang="zh-CN" sz="1900" b="1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)</a:t>
                </a:r>
                <a:endParaRPr kumimoji="1" lang="zh-CN" altLang="en-US" sz="1900" b="1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354" y="1591819"/>
                <a:ext cx="8077200" cy="398780"/>
              </a:xfrm>
              <a:prstGeom prst="rect">
                <a:avLst/>
              </a:prstGeom>
              <a:blipFill rotWithShape="1">
                <a:blip r:embed="rId5"/>
                <a:stretch>
                  <a:fillRect l="-1" t="-128" r="1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589566" y="2139109"/>
                <a:ext cx="6400800" cy="490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上述两个运算满足下列八条规则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(∀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𝑥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,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𝑦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,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𝑧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∈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𝑉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,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𝜆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,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𝜇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∈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𝑃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)</m:t>
                      </m:r>
                      <m:r>
                        <a:rPr kumimoji="1" lang="zh-CN" altLang="en-US" sz="1900" b="1">
                          <a:latin typeface="Cambria Math" panose="02040503050406030204" pitchFamily="18" charset="0"/>
                          <a:ea typeface="微软雅黑" panose="020B0503020204020204" charset="-122"/>
                          <a:cs typeface="Times New Roman" panose="02020503050405090304" pitchFamily="18" charset="0"/>
                        </a:rPr>
                        <m:t>：</m:t>
                      </m:r>
                    </m:oMath>
                  </m:oMathPara>
                </a14:m>
                <a:endParaRPr kumimoji="1" lang="zh-CN" altLang="en-US" sz="1900" b="1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566" y="2139109"/>
                <a:ext cx="6400800" cy="490220"/>
              </a:xfrm>
              <a:prstGeom prst="rect">
                <a:avLst/>
              </a:prstGeom>
              <a:blipFill rotWithShape="1">
                <a:blip r:embed="rId6"/>
                <a:stretch>
                  <a:fillRect l="-3" t="-88" r="3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057400" y="2595957"/>
                <a:ext cx="2666365" cy="364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交换律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595957"/>
                <a:ext cx="2666365" cy="364490"/>
              </a:xfrm>
              <a:prstGeom prst="rect">
                <a:avLst/>
              </a:prstGeom>
              <a:blipFill rotWithShape="1">
                <a:blip r:embed="rId7"/>
                <a:stretch>
                  <a:fillRect t="-21" b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053628" y="2948754"/>
                <a:ext cx="3823970" cy="365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结合律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628" y="2948754"/>
                <a:ext cx="3823970" cy="365125"/>
              </a:xfrm>
              <a:prstGeom prst="rect">
                <a:avLst/>
              </a:prstGeom>
              <a:blipFill rotWithShape="1">
                <a:blip r:embed="rId8"/>
                <a:stretch>
                  <a:fillRect l="-1" t="-123" r="1" b="-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057400" y="3343122"/>
                <a:ext cx="4175125" cy="365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存在一个零元素，记作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343122"/>
                <a:ext cx="4175125" cy="365125"/>
              </a:xfrm>
              <a:prstGeom prst="rect">
                <a:avLst/>
              </a:prstGeom>
              <a:blipFill rotWithShape="1">
                <a:blip r:embed="rId9"/>
                <a:stretch>
                  <a:fillRect t="-132" b="-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896701" y="3762527"/>
                <a:ext cx="5205298" cy="364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存在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的负元素，记作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，满足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701" y="3762527"/>
                <a:ext cx="5205298" cy="364490"/>
              </a:xfrm>
              <a:prstGeom prst="rect">
                <a:avLst/>
              </a:prstGeom>
              <a:blipFill rotWithShape="1">
                <a:blip r:embed="rId10"/>
                <a:stretch>
                  <a:fillRect l="-11" t="-42" r="3" b="-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2030994" y="4190238"/>
                <a:ext cx="2834640" cy="365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.∀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都有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994" y="4190238"/>
                <a:ext cx="2834640" cy="365125"/>
              </a:xfrm>
              <a:prstGeom prst="rect">
                <a:avLst/>
              </a:prstGeom>
              <a:blipFill rotWithShape="1">
                <a:blip r:embed="rId11"/>
                <a:stretch>
                  <a:fillRect l="-9" t="-139" r="9" b="-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2030994" y="4611350"/>
                <a:ext cx="18522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𝜆𝜇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994" y="4611350"/>
                <a:ext cx="1852295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14" t="-167" r="14" b="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2030994" y="5043109"/>
                <a:ext cx="233680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994" y="5043109"/>
                <a:ext cx="2336800" cy="368300"/>
              </a:xfrm>
              <a:prstGeom prst="rect">
                <a:avLst/>
              </a:prstGeom>
              <a:blipFill rotWithShape="1">
                <a:blip r:embed="rId13"/>
                <a:stretch>
                  <a:fillRect l="-11" t="-156" r="11" b="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2053628" y="5468617"/>
                <a:ext cx="233616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628" y="5468617"/>
                <a:ext cx="2336165" cy="368300"/>
              </a:xfrm>
              <a:prstGeom prst="rect">
                <a:avLst/>
              </a:prstGeom>
              <a:blipFill rotWithShape="1">
                <a:blip r:embed="rId14"/>
                <a:stretch>
                  <a:fillRect l="-2" t="-172" r="2" b="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2438400" y="5989879"/>
                <a:ext cx="6522245" cy="424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1" lang="zh-CN" altLang="en-US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如果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𝑥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𝑦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zh-CN" altLang="en-US" sz="22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zh-CN" altLang="en-US" sz="22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,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则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𝑥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+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𝑦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zh-CN" altLang="en-US" sz="22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zh-CN" altLang="en-US" sz="22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，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𝜆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𝑥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zh-CN" altLang="en-US" sz="22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zh-CN" altLang="en-US" sz="22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Times New Roman" panose="0202050305040509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(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𝜆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∈</m:t>
                          </m:r>
                          <m:r>
                            <a:rPr kumimoji="1" lang="zh-CN" altLang="en-US" sz="2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Times New Roman" panose="020205030504050903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kumimoji="1" lang="zh-CN" altLang="en-US" sz="2200" b="1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989879"/>
                <a:ext cx="6522245" cy="424180"/>
              </a:xfrm>
              <a:prstGeom prst="rect">
                <a:avLst/>
              </a:prstGeom>
              <a:blipFill rotWithShape="1">
                <a:blip r:embed="rId15"/>
                <a:stretch>
                  <a:fillRect t="-132" r="2" b="-5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 autoUpdateAnimBg="0"/>
      <p:bldP spid="8" grpId="0"/>
      <p:bldP spid="9" grpId="0"/>
      <p:bldP spid="10" grpId="0"/>
      <p:bldP spid="11" grpId="0"/>
      <p:bldP spid="13" grpId="0"/>
      <p:bldP spid="16" grpId="0"/>
      <p:bldP spid="18" grpId="0"/>
      <p:bldP spid="19" grpId="0"/>
      <p:bldP spid="23" grpId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133600" y="1143000"/>
                <a:ext cx="687705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两个非零向量</a:t>
                </a:r>
                <a14:m>
                  <m:oMath xmlns:m="http://schemas.openxmlformats.org/officeDocument/2006/math">
                    <m:r>
                      <a:rPr lang="pt-BR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pt-BR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之间的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角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(angle)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定义为如下形式：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143000"/>
                <a:ext cx="6877050" cy="507365"/>
              </a:xfrm>
              <a:prstGeom prst="rect">
                <a:avLst/>
              </a:prstGeom>
              <a:blipFill rotWithShape="1">
                <a:blip r:embed="rId1"/>
                <a:stretch>
                  <a:fillRect r="-914"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3.4 </a:t>
            </a:r>
            <a:r>
              <a:rPr lang="zh-CN" altLang="en-US" kern="0" dirty="0" smtClean="0"/>
              <a:t>角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133600" y="2997369"/>
                <a:ext cx="486410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d>
                      <m:d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的取值范围为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0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𝜋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，且满足：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997369"/>
                <a:ext cx="4864100" cy="507365"/>
              </a:xfrm>
              <a:prstGeom prst="rect">
                <a:avLst/>
              </a:prstGeom>
              <a:blipFill rotWithShape="1">
                <a:blip r:embed="rId2"/>
                <a:stretch>
                  <a:fillRect t="-33" r="-2167" b="-1611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133600" y="4676265"/>
            <a:ext cx="7924800" cy="1015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在二</a:t>
            </a:r>
            <a:r>
              <a:rPr lang="zh-CN" altLang="en-US" sz="2200" dirty="0">
                <a:ea typeface="微软雅黑" panose="020B0503020204020204" charset="-122"/>
              </a:rPr>
              <a:t>维和三维</a:t>
            </a:r>
            <a:r>
              <a:rPr lang="zh-CN" altLang="en-US" sz="2200" dirty="0" smtClean="0">
                <a:ea typeface="微软雅黑" panose="020B0503020204020204" charset="-122"/>
              </a:rPr>
              <a:t>向量之中，这里的角与普通角度</a:t>
            </a:r>
            <a:r>
              <a:rPr lang="en-US" altLang="zh-CN" sz="2200" dirty="0" smtClean="0">
                <a:ea typeface="微软雅黑" panose="020B0503020204020204" charset="-122"/>
              </a:rPr>
              <a:t>(ordinary angle)</a:t>
            </a:r>
            <a:r>
              <a:rPr lang="zh-CN" altLang="en-US" sz="2200" dirty="0" smtClean="0">
                <a:ea typeface="微软雅黑" panose="020B0503020204020204" charset="-122"/>
              </a:rPr>
              <a:t>是一致的。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37103" y="2078837"/>
            <a:ext cx="1711748" cy="861212"/>
            <a:chOff x="6985690" y="5431637"/>
            <a:chExt cx="1711748" cy="861212"/>
          </a:xfrm>
        </p:grpSpPr>
        <p:cxnSp>
          <p:nvCxnSpPr>
            <p:cNvPr id="9" name="直接箭头连接符 8"/>
            <p:cNvCxnSpPr>
              <a:stCxn id="11" idx="7"/>
            </p:cNvCxnSpPr>
            <p:nvPr/>
          </p:nvCxnSpPr>
          <p:spPr bwMode="auto">
            <a:xfrm flipV="1">
              <a:off x="7771879" y="5453439"/>
              <a:ext cx="925559" cy="774369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0" name="直接箭头连接符 9"/>
            <p:cNvCxnSpPr>
              <a:stCxn id="11" idx="1"/>
            </p:cNvCxnSpPr>
            <p:nvPr/>
          </p:nvCxnSpPr>
          <p:spPr bwMode="auto">
            <a:xfrm flipH="1" flipV="1">
              <a:off x="6985690" y="5431637"/>
              <a:ext cx="732307" cy="796171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1" name="椭圆 10"/>
            <p:cNvSpPr/>
            <p:nvPr/>
          </p:nvSpPr>
          <p:spPr bwMode="auto">
            <a:xfrm>
              <a:off x="7706838" y="6216649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8384200" y="2152119"/>
                <a:ext cx="34036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CN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200" y="2152119"/>
                <a:ext cx="340360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87" t="-28" r="87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237518" y="2109069"/>
            <a:ext cx="309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3505200" y="1828800"/>
                <a:ext cx="4046220" cy="9213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∠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arccos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828800"/>
                <a:ext cx="4046220" cy="9213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3581400" y="3886200"/>
                <a:ext cx="4006215" cy="504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∠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886200"/>
                <a:ext cx="4006215" cy="5048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弧形 22"/>
          <p:cNvSpPr/>
          <p:nvPr/>
        </p:nvSpPr>
        <p:spPr bwMode="auto">
          <a:xfrm>
            <a:off x="8755648" y="2643769"/>
            <a:ext cx="269092" cy="440160"/>
          </a:xfrm>
          <a:prstGeom prst="arc">
            <a:avLst>
              <a:gd name="adj1" fmla="val 13266160"/>
              <a:gd name="adj2" fmla="val 19547595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 flipH="1" flipV="1">
            <a:off x="8137103" y="2078837"/>
            <a:ext cx="1705105" cy="21803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lgDash"/>
            <a:round/>
            <a:headEnd type="none" w="med" len="med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8578545" y="1722443"/>
                <a:ext cx="74231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545" y="1722443"/>
                <a:ext cx="742315" cy="368300"/>
              </a:xfrm>
              <a:prstGeom prst="rect">
                <a:avLst/>
              </a:prstGeom>
              <a:blipFill rotWithShape="1">
                <a:blip r:embed="rId6"/>
                <a:stretch>
                  <a:fillRect l="-44" t="-88" r="44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8740389" y="2881952"/>
                <a:ext cx="33718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389" y="2881952"/>
                <a:ext cx="337185" cy="368300"/>
              </a:xfrm>
              <a:prstGeom prst="rect">
                <a:avLst/>
              </a:prstGeom>
              <a:blipFill rotWithShape="1">
                <a:blip r:embed="rId7"/>
                <a:stretch>
                  <a:fillRect l="-74" t="-87" r="74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5" grpId="0" build="p"/>
      <p:bldP spid="7" grpId="0" build="p"/>
      <p:bldP spid="13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406400" y="914400"/>
                <a:ext cx="6870065" cy="41446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𝜃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∠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𝜃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fPr>
                      <m:num>
                        <m:r>
                          <a:rPr lang="zh-CN" altLang="en-US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90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b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为正交，写作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b="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𝜃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b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为同向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b="1" dirty="0" smtClean="0">
                    <a:ea typeface="微软雅黑" panose="020B0503020204020204" charset="-122"/>
                  </a:rPr>
                  <a:t>。</a:t>
                </a:r>
                <a:endParaRPr lang="en-US" altLang="zh-CN" sz="2200" b="1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𝜃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𝜋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18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为反向的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200" b="1" dirty="0">
                    <a:ea typeface="微软雅黑" panose="020B0503020204020204" charset="-122"/>
                  </a:rPr>
                  <a:t>。</a:t>
                </a:r>
                <a:endParaRPr lang="en-US" altLang="zh-CN" sz="2200" b="1" dirty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𝜃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type m:val="lin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fPr>
                      <m:num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90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成锐角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𝜃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fPr>
                      <m:num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den>
                    </m:f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90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成钝角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914400"/>
                <a:ext cx="6870065" cy="4144645"/>
              </a:xfrm>
              <a:prstGeom prst="rect">
                <a:avLst/>
              </a:prstGeom>
              <a:blipFill rotWithShape="1">
                <a:blip r:embed="rId1"/>
                <a:stretch>
                  <a:fillRect r="-1109" b="-1221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3.4.1 </a:t>
            </a:r>
            <a:r>
              <a:rPr lang="zh-CN" altLang="en-US" kern="0" dirty="0" smtClean="0"/>
              <a:t>角的分类</a:t>
            </a:r>
            <a:endParaRPr lang="zh-CN" altLang="en-US" kern="0" dirty="0"/>
          </a:p>
        </p:txBody>
      </p:sp>
      <p:grpSp>
        <p:nvGrpSpPr>
          <p:cNvPr id="48" name="组合 47"/>
          <p:cNvGrpSpPr/>
          <p:nvPr/>
        </p:nvGrpSpPr>
        <p:grpSpPr>
          <a:xfrm>
            <a:off x="153783" y="5299264"/>
            <a:ext cx="1219200" cy="990600"/>
            <a:chOff x="280783" y="5299264"/>
            <a:chExt cx="1219200" cy="990600"/>
          </a:xfrm>
        </p:grpSpPr>
        <p:cxnSp>
          <p:nvCxnSpPr>
            <p:cNvPr id="6" name="直接箭头连接符 5"/>
            <p:cNvCxnSpPr>
              <a:stCxn id="4" idx="7"/>
            </p:cNvCxnSpPr>
            <p:nvPr/>
          </p:nvCxnSpPr>
          <p:spPr bwMode="auto">
            <a:xfrm flipV="1">
              <a:off x="1107824" y="5908865"/>
              <a:ext cx="392159" cy="315958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9" name="直接箭头连接符 8"/>
            <p:cNvCxnSpPr>
              <a:stCxn id="4" idx="1"/>
            </p:cNvCxnSpPr>
            <p:nvPr/>
          </p:nvCxnSpPr>
          <p:spPr bwMode="auto">
            <a:xfrm flipH="1" flipV="1">
              <a:off x="280783" y="5299264"/>
              <a:ext cx="773159" cy="925559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" name="椭圆 3"/>
            <p:cNvSpPr/>
            <p:nvPr/>
          </p:nvSpPr>
          <p:spPr bwMode="auto">
            <a:xfrm>
              <a:off x="1042783" y="6213664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321016" y="5473700"/>
            <a:ext cx="990600" cy="806449"/>
            <a:chOff x="2448016" y="5473700"/>
            <a:chExt cx="990600" cy="806449"/>
          </a:xfrm>
        </p:grpSpPr>
        <p:cxnSp>
          <p:nvCxnSpPr>
            <p:cNvPr id="16" name="直接箭头连接符 15"/>
            <p:cNvCxnSpPr>
              <a:stCxn id="18" idx="7"/>
            </p:cNvCxnSpPr>
            <p:nvPr/>
          </p:nvCxnSpPr>
          <p:spPr bwMode="auto">
            <a:xfrm flipV="1">
              <a:off x="2513057" y="5473700"/>
              <a:ext cx="925559" cy="741408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7" name="直接箭头连接符 16"/>
            <p:cNvCxnSpPr>
              <a:stCxn id="18" idx="7"/>
            </p:cNvCxnSpPr>
            <p:nvPr/>
          </p:nvCxnSpPr>
          <p:spPr bwMode="auto">
            <a:xfrm flipV="1">
              <a:off x="2513057" y="5715000"/>
              <a:ext cx="611143" cy="50010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8" name="椭圆 17"/>
            <p:cNvSpPr/>
            <p:nvPr/>
          </p:nvSpPr>
          <p:spPr bwMode="auto">
            <a:xfrm>
              <a:off x="2448016" y="6203949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86200" y="5459906"/>
            <a:ext cx="1371600" cy="1194894"/>
            <a:chOff x="3886200" y="4977306"/>
            <a:chExt cx="1371600" cy="1194894"/>
          </a:xfrm>
        </p:grpSpPr>
        <p:cxnSp>
          <p:nvCxnSpPr>
            <p:cNvPr id="24" name="直接箭头连接符 23"/>
            <p:cNvCxnSpPr>
              <a:stCxn id="27" idx="7"/>
            </p:cNvCxnSpPr>
            <p:nvPr/>
          </p:nvCxnSpPr>
          <p:spPr bwMode="auto">
            <a:xfrm flipV="1">
              <a:off x="4800600" y="4977306"/>
              <a:ext cx="457200" cy="384008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25" name="直接箭头连接符 24"/>
            <p:cNvCxnSpPr>
              <a:stCxn id="27" idx="3"/>
            </p:cNvCxnSpPr>
            <p:nvPr/>
          </p:nvCxnSpPr>
          <p:spPr bwMode="auto">
            <a:xfrm flipH="1">
              <a:off x="3886200" y="5415196"/>
              <a:ext cx="860518" cy="757004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7" name="椭圆 26"/>
            <p:cNvSpPr/>
            <p:nvPr/>
          </p:nvSpPr>
          <p:spPr bwMode="auto">
            <a:xfrm>
              <a:off x="4735559" y="5350155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565005" y="5486400"/>
            <a:ext cx="990600" cy="806449"/>
            <a:chOff x="5692005" y="5486400"/>
            <a:chExt cx="990600" cy="806449"/>
          </a:xfrm>
        </p:grpSpPr>
        <p:cxnSp>
          <p:nvCxnSpPr>
            <p:cNvPr id="38" name="直接箭头连接符 37"/>
            <p:cNvCxnSpPr>
              <a:stCxn id="40" idx="7"/>
            </p:cNvCxnSpPr>
            <p:nvPr/>
          </p:nvCxnSpPr>
          <p:spPr bwMode="auto">
            <a:xfrm flipV="1">
              <a:off x="5757046" y="5486400"/>
              <a:ext cx="925559" cy="741408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9" name="直接箭头连接符 38"/>
            <p:cNvCxnSpPr>
              <a:stCxn id="40" idx="7"/>
            </p:cNvCxnSpPr>
            <p:nvPr/>
          </p:nvCxnSpPr>
          <p:spPr bwMode="auto">
            <a:xfrm flipV="1">
              <a:off x="5757046" y="5486400"/>
              <a:ext cx="186554" cy="74140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0" name="椭圆 39"/>
            <p:cNvSpPr/>
            <p:nvPr/>
          </p:nvSpPr>
          <p:spPr bwMode="auto">
            <a:xfrm>
              <a:off x="5692005" y="6216649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027387" y="5486400"/>
            <a:ext cx="1543051" cy="806449"/>
            <a:chOff x="7154387" y="5486400"/>
            <a:chExt cx="1543051" cy="806449"/>
          </a:xfrm>
        </p:grpSpPr>
        <p:cxnSp>
          <p:nvCxnSpPr>
            <p:cNvPr id="43" name="直接箭头连接符 42"/>
            <p:cNvCxnSpPr>
              <a:stCxn id="45" idx="7"/>
            </p:cNvCxnSpPr>
            <p:nvPr/>
          </p:nvCxnSpPr>
          <p:spPr bwMode="auto">
            <a:xfrm flipV="1">
              <a:off x="7771879" y="5486400"/>
              <a:ext cx="925559" cy="741408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44" name="直接箭头连接符 43"/>
            <p:cNvCxnSpPr>
              <a:stCxn id="45" idx="1"/>
            </p:cNvCxnSpPr>
            <p:nvPr/>
          </p:nvCxnSpPr>
          <p:spPr bwMode="auto">
            <a:xfrm flipH="1" flipV="1">
              <a:off x="7154387" y="5941968"/>
              <a:ext cx="563610" cy="28584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5" name="椭圆 44"/>
            <p:cNvSpPr/>
            <p:nvPr/>
          </p:nvSpPr>
          <p:spPr bwMode="auto">
            <a:xfrm>
              <a:off x="7706838" y="6216649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7594600" y="1041400"/>
                <a:ext cx="7696200" cy="13881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pt-BR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pt-BR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 b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都在</a:t>
                </a:r>
                <a:r>
                  <a:rPr lang="zh-CN" altLang="en-US" sz="2200" dirty="0">
                    <a:ea typeface="微软雅黑" panose="020B0503020204020204" charset="-122"/>
                  </a:rPr>
                  <a:t>半径为</a:t>
                </a:r>
                <a:r>
                  <a:rPr lang="en-US" altLang="zh-CN" sz="2200" dirty="0">
                    <a:ea typeface="微软雅黑" panose="020B0503020204020204" charset="-122"/>
                  </a:rPr>
                  <a:t>R</a:t>
                </a:r>
                <a:r>
                  <a:rPr lang="zh-CN" altLang="en-US" sz="2200" dirty="0">
                    <a:ea typeface="微软雅黑" panose="020B0503020204020204" charset="-122"/>
                  </a:rPr>
                  <a:t>的球面上，</a:t>
                </a:r>
                <a:endParaRPr lang="zh-CN" altLang="en-US" sz="2200" dirty="0">
                  <a:ea typeface="微软雅黑" panose="020B0503020204020204" charset="-122"/>
                </a:endParaRPr>
              </a:p>
              <a:p>
                <a:pPr indent="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None/>
                </a:pPr>
                <a:r>
                  <a:rPr lang="zh-CN" altLang="en-US" sz="2200" dirty="0">
                    <a:ea typeface="微软雅黑" panose="020B0503020204020204" charset="-122"/>
                  </a:rPr>
                  <a:t>沿球面的距离为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4600" y="1041400"/>
                <a:ext cx="7696200" cy="1388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848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3.4.1 </a:t>
            </a:r>
            <a:r>
              <a:rPr lang="zh-CN" altLang="en-US" kern="0" dirty="0" smtClean="0"/>
              <a:t>球面距离</a:t>
            </a:r>
            <a:endParaRPr lang="zh-CN" altLang="en-US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387" y="2504440"/>
            <a:ext cx="3476625" cy="3409950"/>
          </a:xfrm>
          <a:prstGeom prst="rect">
            <a:avLst/>
          </a:prstGeom>
        </p:spPr>
      </p:pic>
      <p:cxnSp>
        <p:nvCxnSpPr>
          <p:cNvPr id="7" name="曲线连接符 6"/>
          <p:cNvCxnSpPr/>
          <p:nvPr/>
        </p:nvCxnSpPr>
        <p:spPr>
          <a:xfrm rot="5400000" flipV="1">
            <a:off x="4773295" y="2454275"/>
            <a:ext cx="6196330" cy="1833245"/>
          </a:xfrm>
          <a:prstGeom prst="curvedConnector3">
            <a:avLst>
              <a:gd name="adj1" fmla="val 5000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1835728" y="890929"/>
            <a:ext cx="7924800" cy="507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给定向量</a:t>
            </a:r>
            <a:r>
              <a:rPr lang="en-US" altLang="zh-CN" sz="2200" dirty="0" smtClean="0">
                <a:ea typeface="微软雅黑" panose="020B0503020204020204" charset="-122"/>
              </a:rPr>
              <a:t>a</a:t>
            </a:r>
            <a:r>
              <a:rPr lang="zh-CN" altLang="en-US" sz="2200" dirty="0" smtClean="0">
                <a:ea typeface="微软雅黑" panose="020B0503020204020204" charset="-122"/>
              </a:rPr>
              <a:t>和</a:t>
            </a:r>
            <a:r>
              <a:rPr lang="en-US" altLang="zh-CN" sz="2200" dirty="0" smtClean="0">
                <a:ea typeface="微软雅黑" panose="020B0503020204020204" charset="-122"/>
              </a:rPr>
              <a:t>b</a:t>
            </a:r>
            <a:r>
              <a:rPr lang="zh-CN" altLang="en-US" sz="2200" dirty="0" smtClean="0">
                <a:ea typeface="微软雅黑" panose="020B0503020204020204" charset="-122"/>
              </a:rPr>
              <a:t>，其去均值向量为：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3.4.2 </a:t>
            </a:r>
            <a:r>
              <a:rPr lang="zh-CN" altLang="en-US" kern="0" dirty="0" smtClean="0"/>
              <a:t>相关系数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1828801" y="2141900"/>
                <a:ext cx="7924800" cy="5626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</m:acc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:r>
                  <a:rPr lang="zh-CN" altLang="en-US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</m:acc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下，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a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b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的相关系数为：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1" y="2141900"/>
                <a:ext cx="7924800" cy="562610"/>
              </a:xfrm>
              <a:prstGeom prst="rect">
                <a:avLst/>
              </a:prstGeom>
              <a:blipFill rotWithShape="1">
                <a:blip r:embed="rId1"/>
                <a:stretch>
                  <a:fillRect t="-8" b="-473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1828801" y="3880930"/>
                <a:ext cx="8229600" cy="29883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∠</m:t>
                        </m:r>
                        <m:d>
                          <m:d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,</m:t>
                            </m:r>
                            <m:acc>
                              <m:accPr>
                                <m:chr m:val="̃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和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b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是不相关的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。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左右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和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b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高度正相关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。</a:t>
                </a:r>
                <a:endParaRPr lang="en-US" altLang="zh-CN" sz="2200" kern="0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左右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：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和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b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高度负相关。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高度相关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指的是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通常都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在它们两者的</a:t>
                </a:r>
                <a:r>
                  <a:rPr lang="zh-CN" altLang="en-US" sz="2200" dirty="0">
                    <a:ea typeface="微软雅黑" panose="020B0503020204020204" charset="-122"/>
                  </a:rPr>
                  <a:t>平均值之上</a:t>
                </a:r>
                <a:r>
                  <a:rPr lang="en-US" altLang="zh-CN" sz="2200" dirty="0">
                    <a:ea typeface="微软雅黑" panose="020B0503020204020204" charset="-122"/>
                  </a:rPr>
                  <a:t>(</a:t>
                </a:r>
                <a:r>
                  <a:rPr lang="zh-CN" altLang="en-US" sz="2200" dirty="0">
                    <a:ea typeface="微软雅黑" panose="020B0503020204020204" charset="-122"/>
                  </a:rPr>
                  <a:t>之下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1" y="3880930"/>
                <a:ext cx="8229600" cy="2988310"/>
              </a:xfrm>
              <a:prstGeom prst="rect">
                <a:avLst/>
              </a:prstGeom>
              <a:blipFill rotWithShape="1">
                <a:blip r:embed="rId2"/>
                <a:stretch>
                  <a:fillRect t="-15" b="-344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953000" y="2743200"/>
                <a:ext cx="1907540" cy="939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743200"/>
                <a:ext cx="1907540" cy="939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505200" y="1524000"/>
                <a:ext cx="4914900" cy="439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    </m:t>
                      </m:r>
                      <m:acc>
                        <m:accPr>
                          <m:chr m:val="̃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524000"/>
                <a:ext cx="4914900" cy="4394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5" grpId="0" build="p"/>
      <p:bldP spid="7" grpId="0" uiExpand="1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597535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4.1 </a:t>
            </a:r>
            <a:r>
              <a:rPr lang="zh-CN" altLang="en-US" kern="0" dirty="0" smtClean="0"/>
              <a:t>优化问题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749935" y="914400"/>
                <a:ext cx="8432163" cy="4629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:r>
                  <a:rPr lang="en-US" altLang="zh-CN" sz="2200" dirty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ea typeface="微软雅黑" panose="020B0503020204020204" charset="-122"/>
                  </a:rPr>
                  <a:t>个样本向量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𝑁</m:t>
                        </m:r>
                      </m:sub>
                    </m:sSub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zh-CN" altLang="en-US" sz="2200" dirty="0">
                    <a:ea typeface="微软雅黑" panose="020B0503020204020204" charset="-122"/>
                  </a:rPr>
                  <a:t>需要</a:t>
                </a:r>
                <a14:m>
                  <m:oMath xmlns:m="http://schemas.openxmlformats.org/officeDocument/2006/math">
                    <m:r>
                      <a:rPr lang="zh-CN" altLang="en-US" sz="2200" b="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找到</m:t>
                    </m:r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中心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向量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𝑧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满足：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9935" y="914400"/>
                <a:ext cx="8432163" cy="462915"/>
              </a:xfrm>
              <a:prstGeom prst="rect">
                <a:avLst/>
              </a:prstGeom>
              <a:blipFill rotWithShape="1">
                <a:blip r:embed="rId1"/>
                <a:stretch>
                  <a:fillRect l="-8" r="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54735" y="1524000"/>
          <a:ext cx="2120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5" name="Equation" r:id="rId2" imgW="23164800" imgH="10363200" progId="Equation.DSMT4">
                  <p:embed/>
                </p:oleObj>
              </mc:Choice>
              <mc:Fallback>
                <p:oleObj name="Equation" r:id="rId2" imgW="23164800" imgH="10363200" progId="Equation.DSMT4">
                  <p:embed/>
                  <p:pic>
                    <p:nvPicPr>
                      <p:cNvPr id="0" name="图片 2210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4735" y="1524000"/>
                        <a:ext cx="21209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368935" y="2771775"/>
            <a:ext cx="3810000" cy="3781425"/>
            <a:chOff x="2286000" y="2771775"/>
            <a:chExt cx="3810000" cy="3781425"/>
          </a:xfrm>
        </p:grpSpPr>
        <p:grpSp>
          <p:nvGrpSpPr>
            <p:cNvPr id="7" name="组合 6"/>
            <p:cNvGrpSpPr/>
            <p:nvPr/>
          </p:nvGrpSpPr>
          <p:grpSpPr>
            <a:xfrm>
              <a:off x="2286000" y="2771775"/>
              <a:ext cx="3810000" cy="3781425"/>
              <a:chOff x="1219200" y="1676400"/>
              <a:chExt cx="3810000" cy="378142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9200" y="1676400"/>
                <a:ext cx="3810000" cy="3781425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 bwMode="auto">
              <a:xfrm>
                <a:off x="2971800" y="3581400"/>
                <a:ext cx="152400" cy="152400"/>
              </a:xfrm>
              <a:prstGeom prst="rect">
                <a:avLst/>
              </a:prstGeom>
              <a:noFill/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rtlCol="0" anchor="ctr" anchorCtr="1" compatLnSpc="1"/>
              <a:lstStyle/>
              <a:p>
                <a:pPr marL="0" marR="0" indent="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dirty="0" smtClean="0">
                  <a:latin typeface="Calibri" panose="020F0502020204030204" charset="0"/>
                </a:endParaRPr>
              </a:p>
            </p:txBody>
          </p:sp>
        </p:grpSp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3581400" y="5743575"/>
            <a:ext cx="778213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6" name="Equation" r:id="rId5" imgW="12496800" imgH="7315200" progId="Equation.DSMT4">
                    <p:embed/>
                  </p:oleObj>
                </mc:Choice>
                <mc:Fallback>
                  <p:oleObj name="Equation" r:id="rId5" imgW="12496800" imgH="7315200" progId="Equation.DSMT4">
                    <p:embed/>
                    <p:pic>
                      <p:nvPicPr>
                        <p:cNvPr id="0" name="图片 2210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81400" y="5743575"/>
                          <a:ext cx="778213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4791075" y="5105400"/>
            <a:ext cx="7969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7" name="Equation" r:id="rId7" imgW="12801600" imgH="7315200" progId="Equation.DSMT4">
                    <p:embed/>
                  </p:oleObj>
                </mc:Choice>
                <mc:Fallback>
                  <p:oleObj name="Equation" r:id="rId7" imgW="12801600" imgH="7315200" progId="Equation.DSMT4">
                    <p:embed/>
                    <p:pic>
                      <p:nvPicPr>
                        <p:cNvPr id="0" name="图片 2210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91075" y="5105400"/>
                          <a:ext cx="796925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2819400" y="4724400"/>
            <a:ext cx="7969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8" name="Equation" r:id="rId9" imgW="12801600" imgH="7315200" progId="Equation.DSMT4">
                    <p:embed/>
                  </p:oleObj>
                </mc:Choice>
                <mc:Fallback>
                  <p:oleObj name="Equation" r:id="rId9" imgW="12801600" imgH="7315200" progId="Equation.DSMT4">
                    <p:embed/>
                    <p:pic>
                      <p:nvPicPr>
                        <p:cNvPr id="0" name="图片 2210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819400" y="4724400"/>
                          <a:ext cx="796925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3962400" y="3505200"/>
            <a:ext cx="7969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9" name="Equation" r:id="rId11" imgW="12801600" imgH="7315200" progId="Equation.DSMT4">
                    <p:embed/>
                  </p:oleObj>
                </mc:Choice>
                <mc:Fallback>
                  <p:oleObj name="Equation" r:id="rId11" imgW="12801600" imgH="7315200" progId="Equation.DSMT4">
                    <p:embed/>
                    <p:pic>
                      <p:nvPicPr>
                        <p:cNvPr id="0" name="图片 2210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962400" y="3505200"/>
                          <a:ext cx="796925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4953000" y="4267200"/>
            <a:ext cx="7969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0" name="Equation" r:id="rId13" imgW="12801600" imgH="7315200" progId="Equation.DSMT4">
                    <p:embed/>
                  </p:oleObj>
                </mc:Choice>
                <mc:Fallback>
                  <p:oleObj name="Equation" r:id="rId13" imgW="12801600" imgH="7315200" progId="Equation.DSMT4">
                    <p:embed/>
                    <p:pic>
                      <p:nvPicPr>
                        <p:cNvPr id="0" name="图片 2210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953000" y="4267200"/>
                          <a:ext cx="796925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35" name="Rectangle 6"/>
          <p:cNvSpPr>
            <a:spLocks noGrp="1" noChangeArrowheads="1"/>
          </p:cNvSpPr>
          <p:nvPr/>
        </p:nvSpPr>
        <p:spPr>
          <a:xfrm>
            <a:off x="5359400" y="1270000"/>
            <a:ext cx="7772400" cy="1143000"/>
          </a:xfrm>
          <a:prstGeom prst="rect">
            <a:avLst/>
          </a:prstGeom>
          <a:noFill/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zh-CN" dirty="0" smtClean="0"/>
              <a:t>4.1 </a:t>
            </a:r>
            <a:r>
              <a:rPr lang="zh-CN" altLang="en-US" dirty="0" smtClean="0"/>
              <a:t>渐近记号 </a:t>
            </a:r>
            <a:r>
              <a:rPr lang="en-US" altLang="zh-CN" dirty="0" smtClean="0">
                <a:latin typeface="Arial" panose="020B0604020202090204" pitchFamily="34" charset="0"/>
              </a:rPr>
              <a:t>— </a:t>
            </a:r>
            <a:r>
              <a:rPr lang="en-US" altLang="zh-CN" i="1" dirty="0" smtClean="0">
                <a:sym typeface="Symbol" panose="05050102010706020507" pitchFamily="18" charset="2"/>
              </a:rPr>
              <a:t>o</a:t>
            </a:r>
            <a:r>
              <a:rPr lang="zh-CN" altLang="en-US" dirty="0" smtClean="0">
                <a:sym typeface="Symbol" panose="05050102010706020507" pitchFamily="18" charset="2"/>
              </a:rPr>
              <a:t>记号</a:t>
            </a:r>
            <a:endParaRPr lang="zh-CN" altLang="en-US" dirty="0" smtClean="0">
              <a:sym typeface="Symbol" panose="05050102010706020507" pitchFamily="18" charset="2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/>
        </p:nvSpPr>
        <p:spPr>
          <a:xfrm>
            <a:off x="4572000" y="2260600"/>
            <a:ext cx="7896225" cy="17621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5000"/>
              </a:lnSpc>
              <a:spcBef>
                <a:spcPts val="600"/>
              </a:spcBef>
              <a:buNone/>
            </a:pPr>
            <a:r>
              <a:rPr lang="zh-CN" altLang="en-US" sz="2200" kern="1200" dirty="0">
                <a:latin typeface="+mn-lt"/>
                <a:ea typeface="微软雅黑" panose="020B0503020204020204" charset="-122"/>
              </a:rPr>
              <a:t>高</a:t>
            </a:r>
            <a:r>
              <a:rPr lang="zh-CN" altLang="en-US" sz="2200" kern="1200" dirty="0" smtClean="0">
                <a:latin typeface="+mn-lt"/>
                <a:ea typeface="微软雅黑" panose="020B0503020204020204" charset="-122"/>
              </a:rPr>
              <a:t>阶无穷小记号</a:t>
            </a:r>
            <a:r>
              <a:rPr lang="en-US" altLang="zh-CN" sz="2200" b="0" kern="1200" dirty="0" smtClean="0">
                <a:latin typeface="Cambria Math" panose="02040503050406030204" pitchFamily="18" charset="0"/>
                <a:ea typeface="微软雅黑" panose="020B0503020204020204" charset="-122"/>
              </a:rPr>
              <a:t>o (</a:t>
            </a:r>
            <a:r>
              <a:rPr lang="zh-CN" altLang="en-US" sz="2200" b="0" kern="1200" dirty="0" smtClean="0">
                <a:latin typeface="Cambria Math" panose="02040503050406030204" pitchFamily="18" charset="0"/>
                <a:ea typeface="微软雅黑" panose="020B0503020204020204" charset="-122"/>
              </a:rPr>
              <a:t>小</a:t>
            </a:r>
            <a:r>
              <a:rPr lang="en-US" altLang="zh-CN" sz="2200" b="0" kern="1200" dirty="0" smtClean="0">
                <a:latin typeface="Cambria Math" panose="02040503050406030204" pitchFamily="18" charset="0"/>
                <a:ea typeface="微软雅黑" panose="020B0503020204020204" charset="-122"/>
              </a:rPr>
              <a:t>o </a:t>
            </a:r>
            <a:r>
              <a:rPr lang="zh-CN" altLang="en-US" sz="2200" b="0" kern="1200" dirty="0" smtClean="0">
                <a:latin typeface="Cambria Math" panose="02040503050406030204" pitchFamily="18" charset="0"/>
                <a:ea typeface="微软雅黑" panose="020B0503020204020204" charset="-122"/>
              </a:rPr>
              <a:t>记号</a:t>
            </a:r>
            <a:r>
              <a:rPr lang="en-US" altLang="zh-CN" sz="2200" b="0" kern="1200" dirty="0" smtClean="0">
                <a:latin typeface="Cambria Math" panose="02040503050406030204" pitchFamily="18" charset="0"/>
                <a:ea typeface="微软雅黑" panose="020B0503020204020204" charset="-122"/>
              </a:rPr>
              <a:t>)</a:t>
            </a:r>
            <a:endParaRPr lang="en-US" altLang="zh-CN" sz="2200" b="0" kern="1200" dirty="0" smtClean="0">
              <a:latin typeface="Cambria Math" panose="02040503050406030204" pitchFamily="18" charset="0"/>
              <a:ea typeface="微软雅黑" panose="020B0503020204020204" charset="-122"/>
            </a:endParaRPr>
          </a:p>
        </p:txBody>
      </p:sp>
      <p:sp>
        <p:nvSpPr>
          <p:cNvPr id="10" name="AutoShape 8" descr="https://bkimg.cdn.bcebos.com/formula/9173df9a0ee44170915714372086b561.svg"/>
          <p:cNvSpPr>
            <a:spLocks noChangeAspect="1" noChangeArrowheads="1"/>
          </p:cNvSpPr>
          <p:nvPr/>
        </p:nvSpPr>
        <p:spPr bwMode="auto">
          <a:xfrm>
            <a:off x="4498975" y="1508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AutoShape 9" descr="https://bkimg.cdn.bcebos.com/formula/0a29b118cbb987aa0bf29d4f274895f6.svg"/>
          <p:cNvSpPr>
            <a:spLocks noChangeAspect="1" noChangeArrowheads="1"/>
          </p:cNvSpPr>
          <p:nvPr/>
        </p:nvSpPr>
        <p:spPr bwMode="auto">
          <a:xfrm>
            <a:off x="4502150" y="577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648200" y="2794000"/>
                <a:ext cx="7848600" cy="475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zh-CN" altLang="en-US" sz="2000" dirty="0" smtClean="0">
                    <a:latin typeface="Cambria Math" panose="02040503050406030204" pitchFamily="18" charset="0"/>
                    <a:ea typeface="微软雅黑" panose="020B050302020402020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000" dirty="0">
                    <a:solidFill>
                      <a:srgbClr val="333333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是</a:t>
                </a:r>
                <a:r>
                  <a:rPr lang="zh-CN" altLang="zh-CN" sz="2000" dirty="0">
                    <a:solidFill>
                      <a:srgbClr val="333333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同一变化过程中的无穷小</a:t>
                </a:r>
                <a:r>
                  <a:rPr lang="zh-CN" altLang="en-US" sz="2000" dirty="0">
                    <a:solidFill>
                      <a:srgbClr val="333333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333333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000" dirty="0" smtClean="0"/>
                  <a:t>如果它们极限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794000"/>
                <a:ext cx="7848600" cy="475615"/>
              </a:xfrm>
              <a:prstGeom prst="rect">
                <a:avLst/>
              </a:prstGeom>
              <a:blipFill rotWithShape="1">
                <a:blip r:embed="rId15"/>
                <a:stretch>
                  <a:fillRect b="-3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7219950" y="3403600"/>
          <a:ext cx="138271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6" name="Equation" r:id="rId16" imgW="14630400" imgH="9448800" progId="Equation.DSMT4">
                  <p:embed/>
                </p:oleObj>
              </mc:Choice>
              <mc:Fallback>
                <p:oleObj name="Equation" r:id="rId16" imgW="14630400" imgH="9448800" progId="Equation.DSMT4">
                  <p:embed/>
                  <p:pic>
                    <p:nvPicPr>
                      <p:cNvPr id="0" name="图片 3700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19950" y="3403600"/>
                        <a:ext cx="1382713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648200" y="4470400"/>
                <a:ext cx="7848600" cy="617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zh-CN" altLang="en-US" sz="2000" dirty="0" smtClean="0">
                    <a:latin typeface="Cambria Math" panose="02040503050406030204" pitchFamily="18" charset="0"/>
                    <a:ea typeface="微软雅黑" panose="020B0503020204020204" charset="-122"/>
                  </a:rPr>
                  <a:t>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000" dirty="0" smtClean="0">
                    <a:solidFill>
                      <a:srgbClr val="333333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000" dirty="0" smtClean="0">
                    <a:solidFill>
                      <a:srgbClr val="333333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的高阶无穷小，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记</m:t>
                    </m:r>
                    <m:r>
                      <a:rPr lang="zh-CN" altLang="en-US" sz="20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作</m:t>
                    </m:r>
                    <m:r>
                      <a:rPr lang="en-US" altLang="zh-CN" sz="20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𝑜</m:t>
                    </m:r>
                  </m:oMath>
                </a14:m>
                <a:r>
                  <a:rPr lang="en-US" altLang="zh-CN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en-US" altLang="zh-CN" sz="2000" dirty="0" smtClean="0"/>
                  <a:t>)</a:t>
                </a:r>
                <a:r>
                  <a:rPr lang="zh-CN" altLang="en-US" sz="2000" dirty="0" smtClean="0"/>
                  <a:t>。同时存在常数</a:t>
                </a:r>
                <a:r>
                  <a:rPr lang="en-US" altLang="zh-CN" sz="2000" dirty="0" smtClean="0"/>
                  <a:t>C</a:t>
                </a:r>
                <a:r>
                  <a:rPr lang="zh-CN" altLang="en-US" sz="2000" dirty="0" smtClean="0"/>
                  <a:t>，满足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470400"/>
                <a:ext cx="7848600" cy="61722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6356350" y="5080000"/>
          <a:ext cx="29972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7" name="Equation" r:id="rId19" imgW="31699200" imgH="9448800" progId="Equation.DSMT4">
                  <p:embed/>
                </p:oleObj>
              </mc:Choice>
              <mc:Fallback>
                <p:oleObj name="Equation" r:id="rId19" imgW="31699200" imgH="9448800" progId="Equation.DSMT4">
                  <p:embed/>
                  <p:pic>
                    <p:nvPicPr>
                      <p:cNvPr id="0" name="图片 3700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56350" y="5080000"/>
                        <a:ext cx="2997200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4648200" y="6223000"/>
                <a:ext cx="7848600" cy="617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600"/>
                  </a:spcBef>
                </a:pPr>
                <a:r>
                  <a:rPr lang="zh-CN" altLang="en-US" sz="2000" dirty="0" smtClean="0">
                    <a:latin typeface="Cambria Math" panose="02040503050406030204" pitchFamily="18" charset="0"/>
                    <a:ea typeface="微软雅黑" panose="020B0503020204020204" charset="-122"/>
                  </a:rPr>
                  <a:t>也即则称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</m:oMath>
                </a14:m>
                <a:r>
                  <a:rPr lang="zh-CN" altLang="en-US" sz="2000" dirty="0" smtClean="0">
                    <a:solidFill>
                      <a:srgbClr val="333333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C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000" dirty="0" smtClean="0">
                    <a:solidFill>
                      <a:srgbClr val="333333"/>
                    </a:solidFill>
                    <a:latin typeface="Arial" panose="020B0604020202090204" pitchFamily="34" charset="0"/>
                    <a:cs typeface="Arial" panose="020B0604020202090204" pitchFamily="34" charset="0"/>
                  </a:rPr>
                  <a:t>的高阶无穷小，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记</m:t>
                    </m:r>
                    <m:r>
                      <a:rPr lang="zh-CN" altLang="en-US" sz="20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作</m:t>
                    </m:r>
                    <m:r>
                      <a:rPr lang="en-US" altLang="zh-CN" sz="20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𝑜</m:t>
                    </m:r>
                  </m:oMath>
                </a14:m>
                <a:r>
                  <a:rPr lang="en-US" altLang="zh-CN" sz="2000" dirty="0" smtClean="0"/>
                  <a:t>(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en-US" altLang="zh-CN" sz="2000" dirty="0" smtClean="0"/>
                  <a:t>)</a:t>
                </a:r>
                <a:r>
                  <a:rPr lang="zh-CN" altLang="en-US" sz="2000" dirty="0" smtClean="0"/>
                  <a:t>。</a:t>
                </a:r>
                <a:endParaRPr lang="en-US" altLang="zh-CN" sz="2000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6223000"/>
                <a:ext cx="7848600" cy="61722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连接符 23"/>
          <p:cNvCxnSpPr/>
          <p:nvPr/>
        </p:nvCxnSpPr>
        <p:spPr>
          <a:xfrm>
            <a:off x="4501515" y="1487170"/>
            <a:ext cx="4805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514215" y="1524635"/>
            <a:ext cx="0" cy="50457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980" y="228600"/>
            <a:ext cx="8640763" cy="569912"/>
          </a:xfrm>
        </p:spPr>
        <p:txBody>
          <a:bodyPr lIns="91440" tIns="45720" rIns="91440" bIns="45720" anchor="ctr">
            <a:normAutofit fontScale="90000"/>
          </a:bodyPr>
          <a:lstStyle/>
          <a:p>
            <a:pPr eaLnBrk="1" hangingPunct="1"/>
            <a:r>
              <a:rPr lang="en-US" altLang="zh-CN" dirty="0"/>
              <a:t>4.1 </a:t>
            </a:r>
            <a:r>
              <a:rPr lang="zh-CN" altLang="en-US" dirty="0" smtClean="0"/>
              <a:t>必要</a:t>
            </a:r>
            <a:r>
              <a:rPr lang="zh-CN" altLang="en-US" dirty="0" smtClean="0">
                <a:latin typeface="MSTT31c62400" charset="0"/>
              </a:rPr>
              <a:t>条件</a:t>
            </a:r>
            <a:endParaRPr lang="zh-CN" altLang="en-US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398780" y="838200"/>
                <a:ext cx="8432163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定理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1.1   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假设函数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可微，则有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780" y="838200"/>
                <a:ext cx="8432163" cy="338455"/>
              </a:xfrm>
              <a:prstGeom prst="rect">
                <a:avLst/>
              </a:prstGeom>
              <a:blipFill rotWithShape="1">
                <a:blip r:embed="rId1"/>
                <a:stretch>
                  <a:fillRect l="-8" r="8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322580" y="2057400"/>
                <a:ext cx="8432163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证明： 函数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在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一阶泰勒展开，则有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580" y="2057400"/>
                <a:ext cx="8432163" cy="338455"/>
              </a:xfrm>
              <a:prstGeom prst="rect">
                <a:avLst/>
              </a:prstGeom>
              <a:blipFill rotWithShape="1">
                <a:blip r:embed="rId2"/>
                <a:stretch>
                  <a:fillRect l="-8" r="8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398780" y="3048000"/>
                <a:ext cx="6857999" cy="3505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             假设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𝛻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≠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则令</m:t>
                    </m:r>
                    <m:acc>
                      <m:accPr>
                        <m:chr m:val="̃"/>
                        <m:ctrlP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-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𝛻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可得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780" y="3048000"/>
                <a:ext cx="6857999" cy="350520"/>
              </a:xfrm>
              <a:prstGeom prst="rect">
                <a:avLst/>
              </a:prstGeom>
              <a:blipFill rotWithShape="1">
                <a:blip r:embed="rId3"/>
                <a:stretch>
                  <a:fillRect l="-9" r="9" b="-1213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398780" y="4114800"/>
                <a:ext cx="8077200" cy="3505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             当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zh-CN" altLang="en-US" sz="2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则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𝛻</m:t>
                            </m:r>
                            <m:r>
                              <a:rPr lang="en-US" altLang="zh-CN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高阶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无穷小</a:t>
                </a:r>
                <a:r>
                  <a:rPr lang="en-US" altLang="zh-CN" sz="2200" i="1" dirty="0" smtClean="0">
                    <a:ea typeface="微软雅黑" panose="020B0503020204020204" charset="-122"/>
                  </a:rPr>
                  <a:t>o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𝛻</m:t>
                            </m:r>
                            <m:r>
                              <a:rPr lang="en-US" altLang="zh-CN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0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780" y="4114800"/>
                <a:ext cx="8077200" cy="350520"/>
              </a:xfrm>
              <a:prstGeom prst="rect">
                <a:avLst/>
              </a:prstGeom>
              <a:blipFill rotWithShape="1">
                <a:blip r:embed="rId4"/>
                <a:stretch>
                  <a:fillRect b="-2173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398780" y="4648200"/>
                <a:ext cx="7391400" cy="3581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             当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足够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小时，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存在</m:t>
                    </m:r>
                  </m:oMath>
                </a14:m>
                <a:r>
                  <a:rPr lang="en-US" altLang="zh-CN" sz="2200" i="1" dirty="0" smtClean="0">
                    <a:ea typeface="微软雅黑" panose="020B0503020204020204" charset="-122"/>
                  </a:rPr>
                  <a:t>o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𝛻</m:t>
                            </m:r>
                            <m:r>
                              <a:rPr lang="en-US" altLang="zh-CN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𝛻</m:t>
                            </m:r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，即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780" y="4648200"/>
                <a:ext cx="7391400" cy="358140"/>
              </a:xfrm>
              <a:prstGeom prst="rect">
                <a:avLst/>
              </a:prstGeom>
              <a:blipFill rotWithShape="1">
                <a:blip r:embed="rId5"/>
                <a:stretch>
                  <a:fillRect b="-1914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532380" y="6248400"/>
            <a:ext cx="4572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dirty="0" smtClean="0">
                <a:ea typeface="微软雅黑" panose="020B0503020204020204" charset="-122"/>
              </a:rPr>
              <a:t>与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5046980" y="6248400"/>
            <a:ext cx="11430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dirty="0" smtClean="0">
                <a:ea typeface="微软雅黑" panose="020B0503020204020204" charset="-122"/>
              </a:rPr>
              <a:t>矛盾。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465580" y="3505200"/>
                <a:ext cx="5295900" cy="429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580" y="3505200"/>
                <a:ext cx="5295900" cy="429260"/>
              </a:xfrm>
              <a:prstGeom prst="rect">
                <a:avLst/>
              </a:prstGeom>
              <a:blipFill rotWithShape="1">
                <a:blip r:embed="rId6"/>
                <a:stretch>
                  <a:fillRect b="-10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932180" y="5638800"/>
                <a:ext cx="6477000" cy="429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trlP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80" y="5638800"/>
                <a:ext cx="6477000" cy="429260"/>
              </a:xfrm>
              <a:prstGeom prst="rect">
                <a:avLst/>
              </a:prstGeom>
              <a:blipFill rotWithShape="1">
                <a:blip r:embed="rId7"/>
                <a:stretch>
                  <a:fillRect b="-10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837180" y="6172200"/>
                <a:ext cx="2146300" cy="55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180" y="6172200"/>
                <a:ext cx="2146300" cy="55499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846580" y="1295400"/>
                <a:ext cx="4053205" cy="551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580" y="1295400"/>
                <a:ext cx="4053205" cy="55181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389380" y="2514600"/>
                <a:ext cx="551815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380" y="2514600"/>
                <a:ext cx="5518150" cy="42989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2388390" y="5095923"/>
                <a:ext cx="3973830" cy="429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zh-CN" altLang="en-US" sz="22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sz="2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390" y="5095923"/>
                <a:ext cx="3973830" cy="429260"/>
              </a:xfrm>
              <a:prstGeom prst="rect">
                <a:avLst/>
              </a:prstGeom>
              <a:blipFill rotWithShape="1">
                <a:blip r:embed="rId11"/>
                <a:stretch>
                  <a:fillRect l="-4" t="-11" r="4" b="-10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5969000" y="1219200"/>
                <a:ext cx="3352800" cy="4629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通常</m:t>
                      </m:r>
                      <m:r>
                        <a:rPr lang="en-US" altLang="zh-CN" sz="2200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𝛻</m:t>
                      </m:r>
                      <m:r>
                        <a:rPr lang="en-US" altLang="zh-CN" sz="22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acc>
                            <m:ac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200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r>
                        <a:rPr lang="en-US" altLang="zh-CN" sz="22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0</m:t>
                      </m:r>
                      <m:r>
                        <a:rPr lang="en-US" altLang="zh-CN" sz="22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,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 ⇎</m:t>
                      </m:r>
                    </m:oMath>
                  </m:oMathPara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9000" y="1219200"/>
                <a:ext cx="3352800" cy="46291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8788400" y="1143000"/>
                <a:ext cx="2146300" cy="55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400" y="1143000"/>
                <a:ext cx="2146300" cy="55499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6" grpId="0"/>
      <p:bldP spid="17" grpId="0"/>
      <p:bldP spid="2" grpId="0"/>
      <p:bldP spid="3" grpId="0"/>
      <p:bldP spid="4" grpId="0"/>
      <p:bldP spid="14" grpId="0"/>
      <p:bldP spid="18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" y="2517140"/>
            <a:ext cx="3778885" cy="1950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7800" y="863600"/>
            <a:ext cx="18288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Cambria Math" panose="02040503050406030204" pitchFamily="18" charset="0"/>
                <a:ea typeface="微软雅黑" panose="020B0503020204020204" charset="-122"/>
              </a:rPr>
              <a:t>凸集的定义</a:t>
            </a:r>
            <a:endParaRPr lang="zh-CN" altLang="en-US" sz="2200" b="1" dirty="0">
              <a:latin typeface="Cambria Math" panose="02040503050406030204" pitchFamily="18" charset="0"/>
              <a:ea typeface="微软雅黑" panose="020B0503020204020204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7800" y="228600"/>
            <a:ext cx="8640763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 smtClean="0"/>
              <a:t>4.2 </a:t>
            </a:r>
            <a:r>
              <a:rPr lang="zh-CN" altLang="en-US" kern="0" dirty="0" smtClean="0">
                <a:latin typeface="MSTT31c62400" charset="0"/>
              </a:rPr>
              <a:t>凸集与</a:t>
            </a:r>
            <a:r>
              <a:rPr lang="zh-CN" altLang="en-US" kern="0" dirty="0" smtClean="0">
                <a:latin typeface="MSTT31c62400" charset="0"/>
              </a:rPr>
              <a:t>凸函数</a:t>
            </a:r>
            <a:endParaRPr lang="zh-CN" altLang="en-US" kern="0" dirty="0" smtClean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77800" y="1346200"/>
                <a:ext cx="8839835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定义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域</m:t>
                    </m:r>
                    <m:r>
                      <m:rPr>
                        <m:sty m:val="p"/>
                      </m:rPr>
                      <a:rPr lang="el-GR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l-GR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称为</m:t>
                    </m:r>
                    <m:r>
                      <a:rPr lang="zh-CN" alt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凸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的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𝐶𝑜𝑛𝑣𝑒𝑥</m:t>
                        </m:r>
                      </m:e>
                    </m:d>
                    <m:r>
                      <a:rPr lang="zh-CN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集合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，则∀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CN" sz="22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有</m:t>
                    </m:r>
                  </m:oMath>
                </a14:m>
                <a:endParaRPr lang="zh-CN" altLang="en-US" sz="22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346200"/>
                <a:ext cx="8839835" cy="5543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36524" y="1830019"/>
                <a:ext cx="265620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24" y="1830019"/>
                <a:ext cx="2656205" cy="460375"/>
              </a:xfrm>
              <a:prstGeom prst="rect">
                <a:avLst/>
              </a:prstGeom>
              <a:blipFill rotWithShape="1">
                <a:blip r:embed="rId3"/>
                <a:stretch>
                  <a:fillRect l="-11" t="-127" r="11" b="-2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84782" y="4570714"/>
                <a:ext cx="475297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2" y="4570714"/>
                <a:ext cx="4752975" cy="460375"/>
              </a:xfrm>
              <a:prstGeom prst="rect">
                <a:avLst/>
              </a:prstGeom>
              <a:blipFill rotWithShape="1">
                <a:blip r:embed="rId4"/>
                <a:stretch>
                  <a:fillRect l="-7" t="-134" r="7" b="-2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250240" y="1786320"/>
                <a:ext cx="3613785" cy="596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线性</m:t>
                    </m:r>
                    <m:r>
                      <a:rPr lang="zh-CN" altLang="en-US" sz="24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空间</m:t>
                    </m:r>
                    <m:sSup>
                      <m:sSupPr>
                        <m:ctrlP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是否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为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凸集？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240" y="1786320"/>
                <a:ext cx="3613785" cy="596265"/>
              </a:xfrm>
              <a:prstGeom prst="rect">
                <a:avLst/>
              </a:prstGeom>
              <a:blipFill rotWithShape="1">
                <a:blip r:embed="rId5"/>
                <a:stretch>
                  <a:fillRect l="-9" t="-11" r="9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5029200" y="2249170"/>
            <a:ext cx="13716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Cambria Math" panose="02040503050406030204" pitchFamily="18" charset="0"/>
                <a:ea typeface="微软雅黑" panose="020B0503020204020204" charset="-122"/>
              </a:rPr>
              <a:t>凸函数</a:t>
            </a:r>
            <a:r>
              <a:rPr lang="en-US" altLang="zh-CN" sz="2200" b="1" dirty="0">
                <a:latin typeface="Cambria Math" panose="02040503050406030204" pitchFamily="18" charset="0"/>
                <a:ea typeface="微软雅黑" panose="020B0503020204020204" charset="-122"/>
              </a:rPr>
              <a:t>：</a:t>
            </a:r>
            <a:endParaRPr lang="en-US" altLang="zh-CN" sz="2200" b="1" dirty="0">
              <a:latin typeface="Cambria Math" panose="02040503050406030204" pitchFamily="18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267200"/>
            <a:ext cx="5572903" cy="2534004"/>
          </a:xfrm>
          <a:prstGeom prst="rect">
            <a:avLst/>
          </a:prstGeom>
        </p:spPr>
      </p:pic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7551738" y="5029200"/>
          <a:ext cx="150653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1" name="Equation" r:id="rId7" imgW="25603200" imgH="4876800" progId="Equation.DSMT4">
                  <p:embed/>
                </p:oleObj>
              </mc:Choice>
              <mc:Fallback>
                <p:oleObj name="Equation" r:id="rId7" imgW="25603200" imgH="4876800" progId="Equation.DSMT4">
                  <p:embed/>
                  <p:pic>
                    <p:nvPicPr>
                      <p:cNvPr id="0" name="图片 2578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1738" y="5029200"/>
                        <a:ext cx="1506537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876800" y="1371600"/>
            <a:ext cx="8640763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4946360" y="2678875"/>
                <a:ext cx="6765925" cy="1372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设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函数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𝑥</m:t>
                          </m:r>
                        </m:e>
                      </m:d>
                      <m:r>
                        <a:rPr lang="zh-CN" altLang="en-US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定义于称为凸的定义域</m:t>
                      </m:r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Ω</m:t>
                      </m:r>
                      <m:r>
                        <a:rPr lang="el-GR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∈</m:t>
                      </m:r>
                      <m:sSup>
                        <m:sSupPr>
                          <m:ctrlPr>
                            <a:rPr lang="el-GR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l-GR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𝑛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，</m:t>
                      </m:r>
                    </m:oMath>
                  </m:oMathPara>
                </a14:m>
                <a:endParaRPr lang="zh-CN" altLang="en-US" sz="2200" i="1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当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称其为凸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函数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时，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对于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l-GR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22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满足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：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                                                                          </m:t>
                      </m:r>
                    </m:oMath>
                  </m:oMathPara>
                </a14:m>
                <a:endParaRPr lang="zh-CN" altLang="en-US" sz="22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60" y="2678875"/>
                <a:ext cx="6765925" cy="1372235"/>
              </a:xfrm>
              <a:prstGeom prst="rect">
                <a:avLst/>
              </a:prstGeom>
              <a:blipFill rotWithShape="1">
                <a:blip r:embed="rId9"/>
                <a:stretch>
                  <a:fillRect l="-5" t="-32" r="5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0210800" y="6324600"/>
                <a:ext cx="499745" cy="3683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l-GR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0" y="6324600"/>
                <a:ext cx="499745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725366" y="3569613"/>
                <a:ext cx="8793162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366" y="3569613"/>
                <a:ext cx="8793162" cy="460375"/>
              </a:xfrm>
              <a:prstGeom prst="rect">
                <a:avLst/>
              </a:prstGeom>
              <a:blipFill rotWithShape="1">
                <a:blip r:embed="rId11"/>
                <a:stretch>
                  <a:fillRect l="-4" t="-60" b="-2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>
            <a:stCxn id="9" idx="1"/>
          </p:cNvCxnSpPr>
          <p:nvPr/>
        </p:nvCxnSpPr>
        <p:spPr>
          <a:xfrm>
            <a:off x="5029200" y="2464435"/>
            <a:ext cx="0" cy="4321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800" y="1524000"/>
            <a:ext cx="8001000" cy="1719690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31800" y="228600"/>
            <a:ext cx="8640763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 smtClean="0"/>
              <a:t>4.2 </a:t>
            </a:r>
            <a:r>
              <a:rPr lang="zh-CN" altLang="en-US" kern="0" dirty="0" smtClean="0"/>
              <a:t>凸函数</a:t>
            </a:r>
            <a:endParaRPr lang="zh-CN" altLang="en-US" kern="0" dirty="0">
              <a:latin typeface="MSTT31c62400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2794000" y="2438400"/>
            <a:ext cx="4572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/>
          <p:nvPr/>
        </p:nvCxnSpPr>
        <p:spPr bwMode="auto">
          <a:xfrm>
            <a:off x="4622800" y="2438400"/>
            <a:ext cx="8382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直接连接符 13"/>
          <p:cNvCxnSpPr/>
          <p:nvPr/>
        </p:nvCxnSpPr>
        <p:spPr bwMode="auto">
          <a:xfrm>
            <a:off x="2794000" y="2133600"/>
            <a:ext cx="3810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/>
          <p:cNvCxnSpPr/>
          <p:nvPr/>
        </p:nvCxnSpPr>
        <p:spPr bwMode="auto">
          <a:xfrm>
            <a:off x="4927600" y="2133600"/>
            <a:ext cx="838200" cy="0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直接连接符 16"/>
          <p:cNvCxnSpPr/>
          <p:nvPr/>
        </p:nvCxnSpPr>
        <p:spPr bwMode="auto">
          <a:xfrm>
            <a:off x="3403600" y="2438400"/>
            <a:ext cx="838200" cy="0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直接连接符 17"/>
          <p:cNvCxnSpPr/>
          <p:nvPr/>
        </p:nvCxnSpPr>
        <p:spPr bwMode="auto">
          <a:xfrm>
            <a:off x="5842000" y="2438400"/>
            <a:ext cx="838200" cy="0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/>
          <p:nvPr/>
        </p:nvCxnSpPr>
        <p:spPr bwMode="auto">
          <a:xfrm>
            <a:off x="4622800" y="2514600"/>
            <a:ext cx="3581400" cy="0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 bwMode="auto">
          <a:xfrm>
            <a:off x="4622800" y="2819400"/>
            <a:ext cx="1447800" cy="0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79400" y="3429000"/>
                <a:ext cx="7772400" cy="554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latin typeface="Cambria Math" panose="02040503050406030204" pitchFamily="18" charset="0"/>
                        </a:rPr>
                        <m:t>例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子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，其中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•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表示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上的向量范数，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3429000"/>
                <a:ext cx="7772400" cy="5543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60400" y="4114800"/>
                <a:ext cx="77724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4114800"/>
                <a:ext cx="7772400" cy="429895"/>
              </a:xfrm>
              <a:prstGeom prst="rect">
                <a:avLst/>
              </a:prstGeom>
              <a:blipFill rotWithShape="1">
                <a:blip r:embed="rId3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508000" y="990600"/>
                <a:ext cx="3111500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例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子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990600"/>
                <a:ext cx="3111500" cy="5543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432300" y="986851"/>
                <a:ext cx="376999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986851"/>
                <a:ext cx="3769995" cy="460375"/>
              </a:xfrm>
              <a:prstGeom prst="rect">
                <a:avLst/>
              </a:prstGeom>
              <a:blipFill rotWithShape="1">
                <a:blip r:embed="rId5"/>
                <a:stretch>
                  <a:fillRect t="-13" b="-3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315200" y="533400"/>
          <a:ext cx="1771650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5" name="Equation" r:id="rId1" imgW="21336000" imgH="3048000" progId="Equation.DSMT4">
                  <p:embed/>
                </p:oleObj>
              </mc:Choice>
              <mc:Fallback>
                <p:oleObj name="Equation" r:id="rId1" imgW="21336000" imgH="3048000" progId="Equation.DSMT4">
                  <p:embed/>
                  <p:pic>
                    <p:nvPicPr>
                      <p:cNvPr id="0" name="图片 279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15200" y="533400"/>
                        <a:ext cx="1771650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828800" y="228600"/>
            <a:ext cx="8640763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 smtClean="0"/>
              <a:t>4.2 </a:t>
            </a:r>
            <a:r>
              <a:rPr lang="zh-CN" altLang="en-US" kern="0" dirty="0" smtClean="0"/>
              <a:t>凸函数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981200" y="762000"/>
                <a:ext cx="5142230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引理：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可微函数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𝑓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是</m:t>
                      </m:r>
                      <m:r>
                        <a:rPr lang="zh-CN" alt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凸</m:t>
                      </m:r>
                      <m:r>
                        <a:rPr lang="zh-CN" altLang="en-US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函数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的充要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条件</m:t>
                      </m:r>
                      <m:r>
                        <a:rPr lang="zh-CN" altLang="en-US" sz="2200" b="0" i="1" smtClean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：</m:t>
                      </m:r>
                    </m:oMath>
                  </m:oMathPara>
                </a14:m>
                <a:endParaRPr lang="zh-CN" altLang="en-US" sz="22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762000"/>
                <a:ext cx="5142230" cy="5543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752600" y="4953000"/>
                <a:ext cx="2951480" cy="511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证明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维情况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：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953000"/>
                <a:ext cx="2951480" cy="5118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524000" y="5334000"/>
                <a:ext cx="9372600" cy="364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“⇒”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充分条件：令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𝑡𝑥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，则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334000"/>
                <a:ext cx="9372600" cy="3644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914400" y="5715000"/>
                <a:ext cx="9906000" cy="469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由于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是凸函数，证明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也是凸函数；并可得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)(−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，得证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715000"/>
                <a:ext cx="9906000" cy="4692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752600" y="6172200"/>
                <a:ext cx="3194050" cy="38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“⇐”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必要条件：与一维类似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6172200"/>
                <a:ext cx="3194050" cy="384175"/>
              </a:xfrm>
              <a:prstGeom prst="rect">
                <a:avLst/>
              </a:prstGeom>
              <a:blipFill rotWithShape="1">
                <a:blip r:embed="rId7"/>
                <a:stretch>
                  <a:fillRect r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2895600" y="1219200"/>
                <a:ext cx="51054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219200"/>
                <a:ext cx="5105400" cy="429895"/>
              </a:xfrm>
              <a:prstGeom prst="rect">
                <a:avLst/>
              </a:prstGeom>
              <a:blipFill rotWithShape="1">
                <a:blip r:embed="rId8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371600" y="1676400"/>
                <a:ext cx="6096000" cy="511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证明：首先，证明一维情况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676400"/>
                <a:ext cx="6096000" cy="5118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2133600" y="1981200"/>
                <a:ext cx="6629400" cy="720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“⇒”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充分条件：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))≤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，则有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981200"/>
                <a:ext cx="6629400" cy="7200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3429000" y="2514600"/>
                <a:ext cx="7239000" cy="737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zh-CN" alt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514600"/>
                <a:ext cx="7239000" cy="73787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2057400" y="3200400"/>
                <a:ext cx="7505700" cy="511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令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−,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则有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即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200400"/>
                <a:ext cx="7505700" cy="51181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2057400" y="3581400"/>
                <a:ext cx="5804535" cy="395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“⇐”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必要条件：令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，则有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581400"/>
                <a:ext cx="5804535" cy="39560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2209800" y="3962400"/>
                <a:ext cx="6285865" cy="39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962400"/>
                <a:ext cx="6285865" cy="398780"/>
              </a:xfrm>
              <a:prstGeom prst="rect">
                <a:avLst/>
              </a:prstGeom>
              <a:blipFill rotWithShape="1">
                <a:blip r:embed="rId14"/>
                <a:stretch>
                  <a:fillRect b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2209800" y="4343400"/>
                <a:ext cx="8077200" cy="746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mtClean="0">
                        <a:latin typeface="Cambria Math" panose="02040503050406030204" pitchFamily="18" charset="0"/>
                      </a:rPr>
                      <m:t>可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得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)+(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≥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)+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)+(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343400"/>
                <a:ext cx="8077200" cy="74676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4724400" y="4724400"/>
                <a:ext cx="4836160" cy="39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)+</m:t>
                          </m:r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zh-CN" alt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724400"/>
                <a:ext cx="4836160" cy="398780"/>
              </a:xfrm>
              <a:prstGeom prst="rect">
                <a:avLst/>
              </a:prstGeom>
              <a:blipFill rotWithShape="1">
                <a:blip r:embed="rId16"/>
                <a:stretch>
                  <a:fillRect b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02186"/>
            <a:ext cx="3341669" cy="1574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9" grpId="0"/>
      <p:bldP spid="16" grpId="0"/>
      <p:bldP spid="17" grpId="0"/>
      <p:bldP spid="18" grpId="0"/>
      <p:bldP spid="20" grpId="0"/>
      <p:bldP spid="21" grpId="0"/>
      <p:bldP spid="23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0800" y="228600"/>
            <a:ext cx="8640763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 smtClean="0"/>
              <a:t>4.2 </a:t>
            </a:r>
            <a:r>
              <a:rPr lang="zh-CN" altLang="en-US" kern="0" dirty="0" smtClean="0"/>
              <a:t>凸函数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2400" y="838200"/>
                <a:ext cx="4806950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定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理：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如果可微函数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𝑓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是凸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函数</m:t>
                    </m:r>
                  </m:oMath>
                </a14:m>
                <a:r>
                  <a:rPr lang="zh-CN" altLang="en-US" sz="22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，</a:t>
                </a:r>
                <a:r>
                  <a:rPr lang="zh-CN" altLang="en-US" sz="22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则有</a:t>
                </a:r>
                <a:endParaRPr lang="zh-CN" altLang="en-US" sz="2200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38200"/>
                <a:ext cx="4806950" cy="5543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5400" y="3962400"/>
                <a:ext cx="6035354" cy="1146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由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于函数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是可微凸的，则有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，</m:t>
                            </m:r>
                          </m:e>
                        </m:mr>
                        <m:m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)≥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)+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),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altLang="zh-CN" sz="2200" b="0" i="0" smtClean="0"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)+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" y="3962400"/>
                <a:ext cx="6035354" cy="1146810"/>
              </a:xfrm>
              <a:prstGeom prst="rect">
                <a:avLst/>
              </a:prstGeom>
              <a:blipFill rotWithShape="1">
                <a:blip r:embed="rId2"/>
                <a:stretch>
                  <a:fillRect l="-11" r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28600" y="5410200"/>
                <a:ext cx="5791200" cy="5422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latin typeface="Cambria Math" panose="02040503050406030204" pitchFamily="18" charset="0"/>
                        </a:rPr>
                        <m:t>可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得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，</m:t>
                      </m:r>
                      <m:acc>
                        <m:acc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zh-CN" altLang="en-US" sz="2200" i="1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10200"/>
                <a:ext cx="5791200" cy="5422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-127000" y="2438400"/>
                <a:ext cx="6400800" cy="5422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latin typeface="Cambria Math" panose="02040503050406030204" pitchFamily="18" charset="0"/>
                        </a:rPr>
                        <m:t>证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明：已证</m:t>
                      </m:r>
                      <m:acc>
                        <m:acc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zh-CN" altLang="en-US" sz="2200" i="1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)⇒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可得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2438400"/>
                <a:ext cx="6400800" cy="5422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1143000" y="1447800"/>
                <a:ext cx="3780790" cy="514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zh-CN" altLang="en-US" sz="2200" i="1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)⇔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447800"/>
                <a:ext cx="3780790" cy="5143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08000" y="3200400"/>
                <a:ext cx="4575175" cy="537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只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需证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zh-CN" altLang="en-US" sz="2200" i="1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3200400"/>
                <a:ext cx="4575175" cy="53784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705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4.3 </a:t>
            </a:r>
            <a:r>
              <a:rPr lang="zh-CN" altLang="en-US" kern="0" dirty="0"/>
              <a:t>优化</a:t>
            </a:r>
            <a:r>
              <a:rPr lang="zh-CN" altLang="en-US" kern="0" dirty="0" smtClean="0"/>
              <a:t>问题：向量偏导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6858000" y="914400"/>
                <a:ext cx="8432163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假设向量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𝑧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0" y="914400"/>
                <a:ext cx="8432163" cy="338455"/>
              </a:xfrm>
              <a:prstGeom prst="rect">
                <a:avLst/>
              </a:prstGeom>
              <a:blipFill rotWithShape="1">
                <a:blip r:embed="rId7"/>
                <a:stretch>
                  <a:fillRect r="8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264400" y="1524000"/>
                <a:ext cx="2409825" cy="9810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00" y="1524000"/>
                <a:ext cx="2409825" cy="981075"/>
              </a:xfrm>
              <a:prstGeom prst="rect">
                <a:avLst/>
              </a:prstGeom>
              <a:blipFill rotWithShape="1">
                <a:blip r:embed="rId8"/>
                <a:stretch>
                  <a:fillRect r="-1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426200" y="4191000"/>
                <a:ext cx="5283200" cy="1990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zh-CN" altLang="en-US" sz="24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0" y="4191000"/>
                <a:ext cx="5283200" cy="1990725"/>
              </a:xfrm>
              <a:prstGeom prst="rect">
                <a:avLst/>
              </a:prstGeom>
              <a:blipFill rotWithShape="1">
                <a:blip r:embed="rId9"/>
                <a:stretch>
                  <a:fillRect r="-1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6731000" y="2895600"/>
                <a:ext cx="4551680" cy="1099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0" y="2895600"/>
                <a:ext cx="4551680" cy="1099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/>
          <p:cNvCxnSpPr/>
          <p:nvPr/>
        </p:nvCxnSpPr>
        <p:spPr>
          <a:xfrm>
            <a:off x="6202680" y="292100"/>
            <a:ext cx="0" cy="6272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/>
      <p:bldP spid="8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4.3 </a:t>
            </a:r>
            <a:r>
              <a:rPr lang="zh-CN" altLang="en-US" kern="0" dirty="0"/>
              <a:t>优化</a:t>
            </a:r>
            <a:r>
              <a:rPr lang="zh-CN" altLang="en-US" kern="0" dirty="0" smtClean="0"/>
              <a:t>问题：聚类中心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1905000" y="914400"/>
                <a:ext cx="8432163" cy="4629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:r>
                  <a:rPr lang="en-US" altLang="zh-CN" sz="2200" dirty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ea typeface="微软雅黑" panose="020B0503020204020204" charset="-122"/>
                  </a:rPr>
                  <a:t>个样本向量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𝑁</m:t>
                        </m:r>
                      </m:sub>
                    </m:sSub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200" b="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找到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聚类</m:t>
                    </m:r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中心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向量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𝑧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满足：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914400"/>
                <a:ext cx="8432163" cy="462915"/>
              </a:xfrm>
              <a:prstGeom prst="rect">
                <a:avLst/>
              </a:prstGeom>
              <a:blipFill rotWithShape="1">
                <a:blip r:embed="rId1"/>
                <a:stretch>
                  <a:fillRect r="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7010400" y="3886200"/>
            <a:ext cx="3276600" cy="2667000"/>
            <a:chOff x="2286000" y="2771775"/>
            <a:chExt cx="3810000" cy="3781425"/>
          </a:xfrm>
        </p:grpSpPr>
        <p:grpSp>
          <p:nvGrpSpPr>
            <p:cNvPr id="7" name="组合 6"/>
            <p:cNvGrpSpPr/>
            <p:nvPr/>
          </p:nvGrpSpPr>
          <p:grpSpPr>
            <a:xfrm>
              <a:off x="2286000" y="2771775"/>
              <a:ext cx="3810000" cy="3781425"/>
              <a:chOff x="1219200" y="1676400"/>
              <a:chExt cx="3810000" cy="378142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9200" y="1676400"/>
                <a:ext cx="3810000" cy="3781425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 bwMode="auto">
              <a:xfrm>
                <a:off x="2971800" y="3581400"/>
                <a:ext cx="152400" cy="152400"/>
              </a:xfrm>
              <a:prstGeom prst="rect">
                <a:avLst/>
              </a:prstGeom>
              <a:noFill/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rtlCol="0" anchor="ctr" anchorCtr="1" compatLnSpc="1"/>
              <a:lstStyle/>
              <a:p>
                <a:pPr marL="0" marR="0" indent="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dirty="0" smtClean="0">
                  <a:latin typeface="Calibri" panose="020F0502020204030204" charset="0"/>
                </a:endParaRPr>
              </a:p>
            </p:txBody>
          </p:sp>
        </p:grpSp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3581400" y="5743575"/>
            <a:ext cx="778213" cy="457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44" name="Equation" r:id="rId3" imgW="12496800" imgH="7315200" progId="Equation.DSMT4">
                    <p:embed/>
                  </p:oleObj>
                </mc:Choice>
                <mc:Fallback>
                  <p:oleObj name="Equation" r:id="rId3" imgW="12496800" imgH="7315200" progId="Equation.DSMT4">
                    <p:embed/>
                    <p:pic>
                      <p:nvPicPr>
                        <p:cNvPr id="0" name="图片 3054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581400" y="5743575"/>
                          <a:ext cx="778213" cy="4571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4791075" y="5105400"/>
            <a:ext cx="7969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45" name="Equation" r:id="rId5" imgW="12801600" imgH="7315200" progId="Equation.DSMT4">
                    <p:embed/>
                  </p:oleObj>
                </mc:Choice>
                <mc:Fallback>
                  <p:oleObj name="Equation" r:id="rId5" imgW="12801600" imgH="7315200" progId="Equation.DSMT4">
                    <p:embed/>
                    <p:pic>
                      <p:nvPicPr>
                        <p:cNvPr id="0" name="图片 3054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91075" y="5105400"/>
                          <a:ext cx="796925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2819400" y="4724400"/>
            <a:ext cx="7969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46" name="Equation" r:id="rId7" imgW="12801600" imgH="7315200" progId="Equation.DSMT4">
                    <p:embed/>
                  </p:oleObj>
                </mc:Choice>
                <mc:Fallback>
                  <p:oleObj name="Equation" r:id="rId7" imgW="12801600" imgH="7315200" progId="Equation.DSMT4">
                    <p:embed/>
                    <p:pic>
                      <p:nvPicPr>
                        <p:cNvPr id="0" name="图片 30545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819400" y="4724400"/>
                          <a:ext cx="796925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3962400" y="3505200"/>
            <a:ext cx="7969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47" name="Equation" r:id="rId9" imgW="12801600" imgH="7315200" progId="Equation.DSMT4">
                    <p:embed/>
                  </p:oleObj>
                </mc:Choice>
                <mc:Fallback>
                  <p:oleObj name="Equation" r:id="rId9" imgW="12801600" imgH="7315200" progId="Equation.DSMT4">
                    <p:embed/>
                    <p:pic>
                      <p:nvPicPr>
                        <p:cNvPr id="0" name="图片 3054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62400" y="3505200"/>
                          <a:ext cx="796925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4953000" y="4267200"/>
            <a:ext cx="79692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48" name="Equation" r:id="rId11" imgW="12801600" imgH="7315200" progId="Equation.DSMT4">
                    <p:embed/>
                  </p:oleObj>
                </mc:Choice>
                <mc:Fallback>
                  <p:oleObj name="Equation" r:id="rId11" imgW="12801600" imgH="7315200" progId="Equation.DSMT4">
                    <p:embed/>
                    <p:pic>
                      <p:nvPicPr>
                        <p:cNvPr id="0" name="图片 30547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953000" y="4267200"/>
                          <a:ext cx="796925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429000" y="3014138"/>
                <a:ext cx="899160" cy="469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凸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函数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014138"/>
                <a:ext cx="899160" cy="469265"/>
              </a:xfrm>
              <a:prstGeom prst="rect">
                <a:avLst/>
              </a:prstGeom>
              <a:blipFill rotWithShape="1">
                <a:blip r:embed="rId13"/>
                <a:stretch>
                  <a:fillRect t="-91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4648200" y="1252954"/>
                <a:ext cx="2522855" cy="1140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lim>
                      </m:limLow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252954"/>
                <a:ext cx="2522855" cy="1140460"/>
              </a:xfrm>
              <a:prstGeom prst="rect">
                <a:avLst/>
              </a:prstGeom>
              <a:blipFill rotWithShape="1">
                <a:blip r:embed="rId14"/>
                <a:stretch>
                  <a:fillRect t="-9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1563338" y="2205812"/>
                <a:ext cx="9184385" cy="1052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338" y="2205812"/>
                <a:ext cx="9184385" cy="1052195"/>
              </a:xfrm>
              <a:prstGeom prst="rect">
                <a:avLst/>
              </a:prstGeom>
              <a:blipFill rotWithShape="1">
                <a:blip r:embed="rId15"/>
                <a:stretch>
                  <a:fillRect l="-7" t="-43" r="4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2111819" y="3621526"/>
                <a:ext cx="3011805" cy="1052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19" y="3621526"/>
                <a:ext cx="3011805" cy="1052195"/>
              </a:xfrm>
              <a:prstGeom prst="rect">
                <a:avLst/>
              </a:prstGeom>
              <a:blipFill rotWithShape="1">
                <a:blip r:embed="rId16"/>
                <a:stretch>
                  <a:fillRect l="-15" t="-11" r="1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2111819" y="5009952"/>
                <a:ext cx="3293745" cy="1052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 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m:rPr>
                          <m:nor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19" y="5009952"/>
                <a:ext cx="3293745" cy="1052195"/>
              </a:xfrm>
              <a:prstGeom prst="rect">
                <a:avLst/>
              </a:prstGeom>
              <a:blipFill rotWithShape="1">
                <a:blip r:embed="rId17"/>
                <a:stretch>
                  <a:fillRect l="-13" t="-42" r="13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79400" y="1371600"/>
                <a:ext cx="4131310" cy="2381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 fontAlgn="auto">
                  <a:lnSpc>
                    <a:spcPct val="200000"/>
                  </a:lnSpc>
                  <a:spcBef>
                    <a:spcPts val="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结合律：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𝛽𝛾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(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𝛾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)</m:t>
                    </m:r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 fontAlgn="auto">
                  <a:lnSpc>
                    <a:spcPct val="200000"/>
                  </a:lnSpc>
                  <a:spcBef>
                    <a:spcPts val="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左分配律：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𝛾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𝛾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</m:oMath>
                </a14:m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 fontAlgn="auto">
                  <a:lnSpc>
                    <a:spcPct val="200000"/>
                  </a:lnSpc>
                  <a:spcBef>
                    <a:spcPts val="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右分配律：</a:t>
                </a:r>
                <a14:m>
                  <m:oMath xmlns:m="http://schemas.openxmlformats.org/officeDocument/2006/math">
                    <m:r>
                      <a:rPr lang="zh-CN" alt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</m:oMath>
                </a14:m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400" y="1371600"/>
                <a:ext cx="4131310" cy="2381250"/>
              </a:xfrm>
              <a:prstGeom prst="rect">
                <a:avLst/>
              </a:prstGeom>
              <a:blipFill rotWithShape="1">
                <a:blip r:embed="rId1"/>
                <a:stretch>
                  <a:fillRect r="-150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1.3 </a:t>
            </a:r>
            <a:r>
              <a:rPr lang="zh-CN" altLang="en-US" kern="0" dirty="0" smtClean="0"/>
              <a:t>标向量乘法的性质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355600" y="990600"/>
                <a:ext cx="2926715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400" dirty="0" smtClean="0">
                    <a:ea typeface="微软雅黑" panose="020B0503020204020204" charset="-122"/>
                  </a:rPr>
                  <a:t>标量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𝛾</m:t>
                    </m:r>
                  </m:oMath>
                </a14:m>
                <a:r>
                  <a:rPr lang="zh-CN" altLang="en-US" sz="2400" dirty="0" smtClean="0">
                    <a:ea typeface="微软雅黑" panose="020B0503020204020204" charset="-122"/>
                  </a:rPr>
                  <a:t>与向量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zh-CN" alt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、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</m:oMath>
                </a14:m>
                <a:r>
                  <a:rPr lang="zh-CN" altLang="en-US" sz="2400" dirty="0" smtClean="0">
                    <a:ea typeface="微软雅黑" panose="020B0503020204020204" charset="-122"/>
                  </a:rPr>
                  <a:t>：</a:t>
                </a:r>
                <a:endParaRPr lang="zh-CN" altLang="en-US" sz="24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600" y="990600"/>
                <a:ext cx="2926715" cy="368935"/>
              </a:xfrm>
              <a:prstGeom prst="rect">
                <a:avLst/>
              </a:prstGeom>
              <a:blipFill rotWithShape="1">
                <a:blip r:embed="rId2"/>
                <a:stretch>
                  <a:fillRect r="-2322" b="-161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5105400" y="621030"/>
                <a:ext cx="4725670" cy="6769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p>
                <a:pPr marL="342900" indent="-342900">
                  <a:lnSpc>
                    <a:spcPct val="20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对于向量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和标量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621030"/>
                <a:ext cx="4725670" cy="676910"/>
              </a:xfrm>
              <a:prstGeom prst="rect">
                <a:avLst/>
              </a:prstGeom>
              <a:blipFill rotWithShape="1">
                <a:blip r:embed="rId3"/>
                <a:stretch>
                  <a:fillRect r="-2123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5334000" y="1992630"/>
            <a:ext cx="25908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dirty="0" smtClean="0">
                <a:ea typeface="微软雅黑" panose="020B0503020204020204" charset="-122"/>
              </a:rPr>
              <a:t>是向量</a:t>
            </a:r>
            <a:r>
              <a:rPr lang="zh-CN" altLang="en-US" sz="2200" dirty="0">
                <a:ea typeface="微软雅黑" panose="020B0503020204020204" charset="-122"/>
              </a:rPr>
              <a:t>的</a:t>
            </a:r>
            <a:r>
              <a:rPr lang="zh-CN" altLang="en-US" sz="2200" dirty="0" smtClean="0">
                <a:ea typeface="微软雅黑" panose="020B0503020204020204" charset="-122"/>
              </a:rPr>
              <a:t>线性组合。</a:t>
            </a:r>
            <a:endParaRPr lang="zh-CN" altLang="en-US" sz="2200" dirty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5"/>
              <p:cNvSpPr>
                <a:spLocks noChangeArrowheads="1"/>
              </p:cNvSpPr>
              <p:nvPr/>
            </p:nvSpPr>
            <p:spPr bwMode="auto">
              <a:xfrm>
                <a:off x="5105400" y="2591343"/>
                <a:ext cx="6726555" cy="1523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p>
                <a:pPr marL="342900" indent="-342900">
                  <a:lnSpc>
                    <a:spcPct val="20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是该向量的系数。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20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一个简单的例子：对于任何向量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zh-CN" sz="22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2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zh-CN" sz="22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，有如下等式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5400" y="2591343"/>
                <a:ext cx="6726555" cy="1523365"/>
              </a:xfrm>
              <a:prstGeom prst="rect">
                <a:avLst/>
              </a:prstGeom>
              <a:blipFill rotWithShape="1">
                <a:blip r:embed="rId4"/>
                <a:stretch>
                  <a:fillRect t="-36" r="-925" b="-1605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419347" y="1314158"/>
                <a:ext cx="260223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347" y="1314158"/>
                <a:ext cx="2602230" cy="460375"/>
              </a:xfrm>
              <a:prstGeom prst="rect">
                <a:avLst/>
              </a:prstGeom>
              <a:blipFill rotWithShape="1">
                <a:blip r:embed="rId5"/>
                <a:stretch>
                  <a:fillRect t="-75" b="-2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5816600" y="5080000"/>
          <a:ext cx="24669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Equation" r:id="rId6" imgW="26822400" imgH="5486400" progId="Equation.DSMT4">
                  <p:embed/>
                </p:oleObj>
              </mc:Choice>
              <mc:Fallback>
                <p:oleObj name="Equation" r:id="rId6" imgW="26822400" imgH="5486400" progId="Equation.DSMT4">
                  <p:embed/>
                  <p:pic>
                    <p:nvPicPr>
                      <p:cNvPr id="0" name="图片 1453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6600" y="5080000"/>
                        <a:ext cx="2466975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8559800" y="4622800"/>
                <a:ext cx="1264285" cy="1387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0" y="4622800"/>
                <a:ext cx="1264285" cy="13874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9834483" y="4631800"/>
                <a:ext cx="1539240" cy="136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483" y="4631800"/>
                <a:ext cx="1539240" cy="1360805"/>
              </a:xfrm>
              <a:prstGeom prst="rect">
                <a:avLst/>
              </a:prstGeom>
              <a:blipFill rotWithShape="1">
                <a:blip r:embed="rId9"/>
                <a:stretch>
                  <a:fillRect l="-15" t="-8" r="1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3" grpId="0" build="p"/>
      <p:bldP spid="14" grpId="0"/>
      <p:bldP spid="15" grpId="0" uiExpand="1" build="p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4.3 </a:t>
            </a:r>
            <a:r>
              <a:rPr lang="zh-CN" altLang="en-US" kern="0" dirty="0"/>
              <a:t>优化</a:t>
            </a:r>
            <a:r>
              <a:rPr lang="zh-CN" altLang="en-US" kern="0" dirty="0" smtClean="0"/>
              <a:t>问题：标量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1905000" y="914400"/>
                <a:ext cx="8432163" cy="3587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，当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多大时，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𝑡𝑎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到</m:t>
                    </m:r>
                    <m:r>
                      <m:rPr>
                        <m:sty m:val="p"/>
                      </m:rP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b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之间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距离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最小：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914400"/>
                <a:ext cx="8432163" cy="358775"/>
              </a:xfrm>
              <a:prstGeom prst="rect">
                <a:avLst/>
              </a:prstGeom>
              <a:blipFill rotWithShape="1">
                <a:blip r:embed="rId1"/>
                <a:stretch>
                  <a:fillRect r="8" b="-955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33800" y="1605248"/>
            <a:ext cx="5619750" cy="1914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047149" y="1318749"/>
                <a:ext cx="3771289" cy="579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lim>
                      </m:limLow>
                      <m:sSubSup>
                        <m:sSub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149" y="1318749"/>
                <a:ext cx="3771289" cy="579120"/>
              </a:xfrm>
              <a:prstGeom prst="rect">
                <a:avLst/>
              </a:prstGeom>
              <a:blipFill rotWithShape="1">
                <a:blip r:embed="rId3"/>
                <a:stretch>
                  <a:fillRect l="-8" t="-84" r="8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772478" y="3798492"/>
                <a:ext cx="8382000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478" y="3798492"/>
                <a:ext cx="8382000" cy="460375"/>
              </a:xfrm>
              <a:prstGeom prst="rect">
                <a:avLst/>
              </a:prstGeom>
              <a:blipFill rotWithShape="1">
                <a:blip r:embed="rId4"/>
                <a:stretch>
                  <a:fillRect l="-2" t="-121" r="2" b="-4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133600" y="4565235"/>
                <a:ext cx="3580130" cy="452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565235"/>
                <a:ext cx="3580130" cy="452120"/>
              </a:xfrm>
              <a:prstGeom prst="rect">
                <a:avLst/>
              </a:prstGeom>
              <a:blipFill rotWithShape="1">
                <a:blip r:embed="rId5"/>
                <a:stretch>
                  <a:fillRect t="-49" b="-4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238384" y="5326977"/>
                <a:ext cx="2284095" cy="908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Sup>
                            <m:sSub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84" y="5326977"/>
                <a:ext cx="2284095" cy="908050"/>
              </a:xfrm>
              <a:prstGeom prst="rect">
                <a:avLst/>
              </a:prstGeom>
              <a:blipFill rotWithShape="1">
                <a:blip r:embed="rId6"/>
                <a:stretch>
                  <a:fillRect t="-66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2947841" y="4195903"/>
                <a:ext cx="899160" cy="469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凸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函数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841" y="4195903"/>
                <a:ext cx="899160" cy="469265"/>
              </a:xfrm>
              <a:prstGeom prst="rect">
                <a:avLst/>
              </a:prstGeom>
              <a:blipFill rotWithShape="1">
                <a:blip r:embed="rId7"/>
                <a:stretch>
                  <a:fillRect l="-19" t="-98" r="19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  <p:bldP spid="7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5000" y="1058614"/>
                <a:ext cx="8001000" cy="16922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定义：将物理或抽象对象的集合分成由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微软雅黑" panose="020B0503020204020204" charset="-122"/>
                  </a:rPr>
                  <a:t>类似</a:t>
                </a:r>
                <a:r>
                  <a:rPr lang="zh-CN" altLang="en-US" sz="22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微软雅黑" panose="020B0503020204020204" charset="-122"/>
                  </a:rPr>
                  <a:t>特征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组成的多个类的过程称为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聚类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(clustering)</a:t>
                </a:r>
                <a:r>
                  <a:rPr lang="zh-CN" altLang="en-US" sz="2200" dirty="0">
                    <a:ea typeface="微软雅黑" panose="020B0503020204020204" charset="-122"/>
                  </a:rPr>
                  <a:t>；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给定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个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𝑁</m:t>
                        </m:r>
                      </m:sub>
                    </m:sSub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目标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：分成</a:t>
                </a:r>
                <a:r>
                  <a:rPr lang="en-US" altLang="zh-CN" sz="2200" dirty="0">
                    <a:ea typeface="微软雅黑" panose="020B0503020204020204" charset="-122"/>
                  </a:rPr>
                  <a:t>k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个集合，尽量使得同一个集合中</a:t>
                </a:r>
                <a:r>
                  <a:rPr lang="zh-CN" altLang="en-US" sz="2200" dirty="0">
                    <a:ea typeface="微软雅黑" panose="020B0503020204020204" charset="-122"/>
                  </a:rPr>
                  <a:t>的向量彼此接近。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058614"/>
                <a:ext cx="8001000" cy="1692275"/>
              </a:xfrm>
              <a:prstGeom prst="rect">
                <a:avLst/>
              </a:prstGeom>
              <a:blipFill rotWithShape="1">
                <a:blip r:embed="rId1"/>
                <a:stretch>
                  <a:fillRect t="-529" r="-317" b="-416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4.4 </a:t>
            </a:r>
            <a:r>
              <a:rPr lang="zh-CN" altLang="en-US" kern="0" dirty="0" smtClean="0"/>
              <a:t>聚类</a:t>
            </a:r>
            <a:endParaRPr lang="zh-CN" altLang="en-US" kern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43200"/>
            <a:ext cx="3667125" cy="37584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000" y="2819400"/>
            <a:ext cx="3587728" cy="3663793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>
            <a:off x="5486400" y="4419600"/>
            <a:ext cx="990600" cy="0"/>
          </a:xfrm>
          <a:prstGeom prst="straightConnector1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0988" y="1112788"/>
                <a:ext cx="8614612" cy="253428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表示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向量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所属类别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例如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 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2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属于第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2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类。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𝑘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，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e>
                    </m:d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表示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属</a:t>
                </a:r>
                <a:r>
                  <a:rPr lang="zh-CN" altLang="en-US" sz="2200" dirty="0">
                    <a:ea typeface="微软雅黑" panose="020B0503020204020204" charset="-122"/>
                  </a:rPr>
                  <a:t>于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第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  <m:r>
                      <a:rPr lang="zh-CN" alt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类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下标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集合。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𝑘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表示同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属于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类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向量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</m:t>
                    </m:r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聚类中心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 smtClean="0">
                    <a:ea typeface="微软雅黑" panose="020B0503020204020204" charset="-122"/>
                  </a:rPr>
                  <a:t>聚类目标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找到向量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的“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”和“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聚类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”。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8" y="1112788"/>
                <a:ext cx="8614612" cy="2534285"/>
              </a:xfrm>
              <a:prstGeom prst="rect">
                <a:avLst/>
              </a:prstGeom>
              <a:blipFill rotWithShape="1">
                <a:blip r:embed="rId1"/>
                <a:stretch>
                  <a:fillRect l="-5" t="-11" r="-3066" b="-36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4.4 </a:t>
            </a:r>
            <a:r>
              <a:rPr lang="zh-CN" altLang="en-US" kern="0" dirty="0" smtClean="0"/>
              <a:t>聚类目标</a:t>
            </a:r>
            <a:endParaRPr lang="zh-CN" altLang="en-US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000" y="3200069"/>
            <a:ext cx="3587728" cy="36637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848600" y="4191000"/>
                <a:ext cx="47434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191000"/>
                <a:ext cx="474345" cy="460375"/>
              </a:xfrm>
              <a:prstGeom prst="rect">
                <a:avLst/>
              </a:prstGeom>
              <a:blipFill rotWithShape="1">
                <a:blip r:embed="rId3"/>
                <a:stretch>
                  <a:fillRect b="-3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8001000" y="3352800"/>
                <a:ext cx="4502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352800"/>
                <a:ext cx="450215" cy="460375"/>
              </a:xfrm>
              <a:prstGeom prst="rect">
                <a:avLst/>
              </a:prstGeom>
              <a:blipFill rotWithShape="1">
                <a:blip r:embed="rId4"/>
                <a:stretch>
                  <a:fillRect b="-3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 bwMode="auto">
          <a:xfrm flipH="1">
            <a:off x="8077200" y="3733800"/>
            <a:ext cx="76200" cy="381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4" name="矩形 13"/>
          <p:cNvSpPr/>
          <p:nvPr/>
        </p:nvSpPr>
        <p:spPr bwMode="auto">
          <a:xfrm>
            <a:off x="7315200" y="4800600"/>
            <a:ext cx="152400" cy="1524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858000" y="3352800"/>
                <a:ext cx="470535" cy="475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3352800"/>
                <a:ext cx="470535" cy="475615"/>
              </a:xfrm>
              <a:prstGeom prst="rect">
                <a:avLst/>
              </a:prstGeom>
              <a:blipFill rotWithShape="1">
                <a:blip r:embed="rId5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 bwMode="auto">
          <a:xfrm>
            <a:off x="7010400" y="3810000"/>
            <a:ext cx="381000" cy="9906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0" name="矩形 19"/>
          <p:cNvSpPr/>
          <p:nvPr/>
        </p:nvSpPr>
        <p:spPr bwMode="auto">
          <a:xfrm>
            <a:off x="7924800" y="4114800"/>
            <a:ext cx="228600" cy="228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1905000" y="3657600"/>
                <a:ext cx="4952999" cy="1133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例如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9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Cambria Math" panose="02040503050406030204" pitchFamily="18" charset="0"/>
                    <a:ea typeface="微软雅黑" panose="020B0503020204020204" charset="-122"/>
                  </a:rPr>
                  <a:t>表示向量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9</m:t>
                        </m:r>
                      </m:sub>
                    </m:sSub>
                    <m:r>
                      <a:rPr lang="zh-CN" altLang="en-US" sz="220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属于</m:t>
                    </m:r>
                  </m:oMath>
                </a14:m>
                <a:r>
                  <a:rPr lang="zh-CN" altLang="en-US" sz="2200" dirty="0" smtClean="0">
                    <a:latin typeface="Cambria Math" panose="02040503050406030204" pitchFamily="18" charset="0"/>
                    <a:ea typeface="微软雅黑" panose="020B0503020204020204" charset="-122"/>
                  </a:rPr>
                  <a:t>第</a:t>
                </a:r>
                <a:r>
                  <a:rPr lang="en-US" altLang="zh-CN" sz="2200" dirty="0" smtClean="0">
                    <a:latin typeface="Cambria Math" panose="02040503050406030204" pitchFamily="18" charset="0"/>
                    <a:ea typeface="微软雅黑" panose="020B0503020204020204" charset="-122"/>
                  </a:rPr>
                  <a:t>2</a:t>
                </a:r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类</a:t>
                </a:r>
                <a:r>
                  <a:rPr lang="zh-CN" altLang="en-US" sz="2200" dirty="0" smtClean="0">
                    <a:latin typeface="Cambria Math" panose="02040503050406030204" pitchFamily="18" charset="0"/>
                    <a:ea typeface="微软雅黑" panose="020B0503020204020204" charset="-122"/>
                  </a:rPr>
                  <a:t>，向量标签为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 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9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endParaRPr lang="en-US" altLang="zh-CN" sz="2200" b="0" i="1" dirty="0" smtClean="0">
                  <a:latin typeface="Cambria Math" panose="02040503050406030204" pitchFamily="18" charset="0"/>
                  <a:ea typeface="微软雅黑" panose="020B0503020204020204" charset="-122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向量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Cambria Math" panose="02040503050406030204" pitchFamily="18" charset="0"/>
                    <a:ea typeface="微软雅黑" panose="020B0503020204020204" charset="-122"/>
                  </a:rPr>
                  <a:t>表示向量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9</m:t>
                        </m:r>
                      </m:sub>
                    </m:sSub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聚类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中心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。</m:t>
                    </m:r>
                  </m:oMath>
                </a14:m>
                <a:endParaRPr lang="zh-CN" altLang="en-US" sz="22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657600"/>
                <a:ext cx="4952999" cy="1133475"/>
              </a:xfrm>
              <a:prstGeom prst="rect">
                <a:avLst/>
              </a:prstGeom>
              <a:blipFill rotWithShape="1">
                <a:blip r:embed="rId6"/>
                <a:stretch>
                  <a:fillRect r="13" b="-8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 bwMode="auto">
          <a:xfrm>
            <a:off x="9067800" y="5791200"/>
            <a:ext cx="152400" cy="1524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9601200" y="3276600"/>
                <a:ext cx="50165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3276600"/>
                <a:ext cx="501650" cy="460375"/>
              </a:xfrm>
              <a:prstGeom prst="rect">
                <a:avLst/>
              </a:prstGeom>
              <a:blipFill rotWithShape="1">
                <a:blip r:embed="rId7"/>
                <a:stretch>
                  <a:fillRect b="-3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/>
          <p:cNvCxnSpPr/>
          <p:nvPr/>
        </p:nvCxnSpPr>
        <p:spPr bwMode="auto">
          <a:xfrm flipH="1">
            <a:off x="9296400" y="5334000"/>
            <a:ext cx="533400" cy="4572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1" name="矩形 30"/>
          <p:cNvSpPr/>
          <p:nvPr/>
        </p:nvSpPr>
        <p:spPr bwMode="auto">
          <a:xfrm>
            <a:off x="8991600" y="4038600"/>
            <a:ext cx="152400" cy="1524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cxnSp>
        <p:nvCxnSpPr>
          <p:cNvPr id="32" name="直接箭头连接符 31"/>
          <p:cNvCxnSpPr/>
          <p:nvPr/>
        </p:nvCxnSpPr>
        <p:spPr bwMode="auto">
          <a:xfrm flipH="1">
            <a:off x="9144000" y="3657600"/>
            <a:ext cx="609600" cy="457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9829800" y="5105400"/>
                <a:ext cx="51435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00" y="5105400"/>
                <a:ext cx="514350" cy="460375"/>
              </a:xfrm>
              <a:prstGeom prst="rect">
                <a:avLst/>
              </a:prstGeom>
              <a:blipFill rotWithShape="1">
                <a:blip r:embed="rId8"/>
                <a:stretch>
                  <a:fillRect b="-3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209800" y="4800600"/>
                <a:ext cx="3867150" cy="918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00600"/>
                <a:ext cx="3867150" cy="91884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905000" y="5715000"/>
                <a:ext cx="4519930" cy="723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d>
                            <m:dPr>
                              <m:begChr m:val=""/>
                              <m:endChr m:val="}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lim>
                      </m:limLow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715000"/>
                <a:ext cx="4519930" cy="7232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21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5000" y="914400"/>
                <a:ext cx="8614612" cy="5688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b="1" dirty="0" smtClean="0">
                    <a:ea typeface="微软雅黑" panose="020B0503020204020204" charset="-122"/>
                  </a:rPr>
                  <a:t>K-means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算法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是将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个</a:t>
                </a:r>
                <a:r>
                  <a:rPr lang="zh-CN" altLang="en-US" sz="2200" dirty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划分</a:t>
                </a:r>
                <a:r>
                  <a:rPr lang="zh-CN" altLang="en-US" sz="2200" dirty="0">
                    <a:ea typeface="微软雅黑" panose="020B0503020204020204" charset="-122"/>
                  </a:rPr>
                  <a:t>成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类的</a:t>
                </a:r>
                <a:r>
                  <a:rPr lang="zh-CN" altLang="en-US" sz="2200" dirty="0">
                    <a:ea typeface="微软雅黑" panose="020B0503020204020204" charset="-122"/>
                  </a:rPr>
                  <a:t>迭代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聚类</a:t>
                </a:r>
                <a:r>
                  <a:rPr lang="zh-CN" altLang="en-US" sz="2200" dirty="0">
                    <a:ea typeface="微软雅黑" panose="020B0503020204020204" charset="-122"/>
                  </a:rPr>
                  <a:t>算法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>
                    <a:ea typeface="微软雅黑" panose="020B0503020204020204" charset="-122"/>
                  </a:rPr>
                  <a:t>聚类目标</a:t>
                </a:r>
                <a:r>
                  <a:rPr lang="zh-CN" altLang="en-US" sz="2200" dirty="0">
                    <a:ea typeface="微软雅黑" panose="020B0503020204020204" charset="-122"/>
                  </a:rPr>
                  <a:t>找到向量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的“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”和“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”。</a:t>
                </a:r>
                <a:endParaRPr lang="zh-CN" altLang="en-US" sz="2200" dirty="0">
                  <a:ea typeface="微软雅黑" panose="020B0503020204020204" charset="-122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步骤：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>
                    <a:ea typeface="微软雅黑" panose="020B0503020204020204" charset="-122"/>
                  </a:rPr>
                  <a:t>1</a:t>
                </a:r>
                <a:r>
                  <a:rPr lang="zh-CN" altLang="en-US" sz="2200" dirty="0">
                    <a:ea typeface="微软雅黑" panose="020B0503020204020204" charset="-122"/>
                  </a:rPr>
                  <a:t>、在</a:t>
                </a:r>
                <a:r>
                  <a:rPr lang="en-US" altLang="zh-CN" sz="2200" dirty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ea typeface="微软雅黑" panose="020B0503020204020204" charset="-122"/>
                  </a:rPr>
                  <a:t>个点中随机选取</a:t>
                </a:r>
                <a:r>
                  <a:rPr lang="en-US" altLang="zh-CN" sz="2200" dirty="0">
                    <a:ea typeface="微软雅黑" panose="020B0503020204020204" charset="-122"/>
                  </a:rPr>
                  <a:t>k</a:t>
                </a:r>
                <a:r>
                  <a:rPr lang="zh-CN" altLang="en-US" sz="2200" dirty="0">
                    <a:ea typeface="微软雅黑" panose="020B0503020204020204" charset="-122"/>
                  </a:rPr>
                  <a:t>个点，分别作为聚类中心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；</a:t>
                </a:r>
                <a:endParaRPr lang="zh-CN" altLang="en-US" sz="2200" dirty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>
                    <a:ea typeface="微软雅黑" panose="020B0503020204020204" charset="-122"/>
                  </a:rPr>
                  <a:t>2</a:t>
                </a:r>
                <a:r>
                  <a:rPr lang="zh-CN" altLang="en-US" sz="2200" dirty="0">
                    <a:ea typeface="微软雅黑" panose="020B0503020204020204" charset="-122"/>
                  </a:rPr>
                  <a:t>、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更新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聚类标签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zh-CN" altLang="en-US" sz="2200" dirty="0">
                    <a:ea typeface="微软雅黑" panose="020B0503020204020204" charset="-122"/>
                  </a:rPr>
                  <a:t>计算每个点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到</a:t>
                </a:r>
                <a:r>
                  <a:rPr lang="en-US" altLang="zh-CN" sz="2200" dirty="0">
                    <a:ea typeface="微软雅黑" panose="020B0503020204020204" charset="-122"/>
                  </a:rPr>
                  <a:t>k</a:t>
                </a:r>
                <a:r>
                  <a:rPr lang="zh-CN" altLang="en-US" sz="2200" dirty="0">
                    <a:ea typeface="微软雅黑" panose="020B0503020204020204" charset="-122"/>
                  </a:rPr>
                  <a:t>个聚类中心的距离，并将其分配到最近的聚类中心所在的聚类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中；</a:t>
                </a:r>
                <a:endParaRPr lang="zh-CN" altLang="en-US" sz="2200" dirty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>
                    <a:ea typeface="微软雅黑" panose="020B0503020204020204" charset="-122"/>
                  </a:rPr>
                  <a:t>3</a:t>
                </a:r>
                <a:r>
                  <a:rPr lang="zh-CN" altLang="en-US" sz="2200" dirty="0">
                    <a:ea typeface="微软雅黑" panose="020B0503020204020204" charset="-122"/>
                  </a:rPr>
                  <a:t>、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更新聚类中心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：重新计算每个聚类现在的质心，并以其作为新的聚类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中心；</a:t>
                </a:r>
                <a:endParaRPr lang="zh-CN" altLang="en-US" sz="2200" dirty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>
                    <a:ea typeface="微软雅黑" panose="020B0503020204020204" charset="-122"/>
                  </a:rPr>
                  <a:t>4</a:t>
                </a:r>
                <a:r>
                  <a:rPr lang="zh-CN" altLang="en-US" sz="2200" dirty="0">
                    <a:ea typeface="微软雅黑" panose="020B0503020204020204" charset="-122"/>
                  </a:rPr>
                  <a:t>、重复步骤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2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、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3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zh-CN" altLang="en-US" sz="2200" dirty="0">
                    <a:ea typeface="微软雅黑" panose="020B0503020204020204" charset="-122"/>
                  </a:rPr>
                  <a:t>直到所有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聚类中心</a:t>
                </a:r>
                <a:r>
                  <a:rPr lang="zh-CN" altLang="en-US" sz="2200" dirty="0">
                    <a:ea typeface="微软雅黑" panose="020B0503020204020204" charset="-122"/>
                  </a:rPr>
                  <a:t>不再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变化。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914400"/>
                <a:ext cx="8614612" cy="5688330"/>
              </a:xfrm>
              <a:prstGeom prst="rect">
                <a:avLst/>
              </a:prstGeom>
              <a:blipFill rotWithShape="1">
                <a:blip r:embed="rId1"/>
                <a:stretch>
                  <a:fillRect r="2" b="-420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4.4 k-means</a:t>
            </a:r>
            <a:r>
              <a:rPr lang="zh-CN" altLang="en-US" kern="0" dirty="0" smtClean="0"/>
              <a:t>算法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886200" y="1905000"/>
                <a:ext cx="4519930" cy="723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lim>
                          <m:d>
                            <m:dPr>
                              <m:begChr m:val=""/>
                              <m:endChr m:val="}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lim>
                      </m:limLow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905000"/>
                <a:ext cx="4519930" cy="7232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419600" y="2590800"/>
                <a:ext cx="3912870" cy="9188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590800"/>
                <a:ext cx="3912870" cy="9188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99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9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99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93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400050" y="798830"/>
                <a:ext cx="8653145" cy="19977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步骤：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>
                    <a:ea typeface="微软雅黑" panose="020B0503020204020204" charset="-122"/>
                  </a:rPr>
                  <a:t>1</a:t>
                </a:r>
                <a:r>
                  <a:rPr lang="zh-CN" altLang="en-US" sz="2200" dirty="0">
                    <a:ea typeface="微软雅黑" panose="020B0503020204020204" charset="-122"/>
                  </a:rPr>
                  <a:t>、在</a:t>
                </a:r>
                <a:r>
                  <a:rPr lang="en-US" altLang="zh-CN" sz="2200" dirty="0">
                    <a:ea typeface="微软雅黑" panose="020B0503020204020204" charset="-122"/>
                  </a:rPr>
                  <a:t>N</a:t>
                </a:r>
                <a:r>
                  <a:rPr lang="zh-CN" altLang="en-US" sz="2200" dirty="0">
                    <a:ea typeface="微软雅黑" panose="020B0503020204020204" charset="-122"/>
                  </a:rPr>
                  <a:t>个点中随机选取</a:t>
                </a:r>
                <a:r>
                  <a:rPr lang="en-US" altLang="zh-CN" sz="2200" dirty="0">
                    <a:ea typeface="微软雅黑" panose="020B0503020204020204" charset="-122"/>
                  </a:rPr>
                  <a:t>k</a:t>
                </a:r>
                <a:r>
                  <a:rPr lang="zh-CN" altLang="en-US" sz="2200" dirty="0">
                    <a:ea typeface="微软雅黑" panose="020B0503020204020204" charset="-122"/>
                  </a:rPr>
                  <a:t>个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点作为</a:t>
                </a:r>
                <a:r>
                  <a:rPr lang="zh-CN" altLang="en-US" sz="2200" dirty="0">
                    <a:ea typeface="微软雅黑" panose="020B0503020204020204" charset="-122"/>
                  </a:rPr>
                  <a:t>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；</a:t>
                </a:r>
                <a:endParaRPr lang="zh-CN" altLang="en-US" sz="2200" dirty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>
                    <a:ea typeface="微软雅黑" panose="020B0503020204020204" charset="-122"/>
                  </a:rPr>
                  <a:t>2</a:t>
                </a:r>
                <a:r>
                  <a:rPr lang="zh-CN" altLang="en-US" sz="2200" dirty="0">
                    <a:ea typeface="微软雅黑" panose="020B0503020204020204" charset="-122"/>
                  </a:rPr>
                  <a:t>、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更新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聚类标签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r>
                  <a:rPr lang="zh-CN" altLang="en-US" sz="2200" dirty="0">
                    <a:ea typeface="微软雅黑" panose="020B0503020204020204" charset="-122"/>
                  </a:rPr>
                  <a:t>计算每个点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到</a:t>
                </a:r>
                <a:r>
                  <a:rPr lang="en-US" altLang="zh-CN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k</a:t>
                </a:r>
                <a:r>
                  <a:rPr lang="zh-CN" altLang="en-US" sz="2200" dirty="0">
                    <a:ea typeface="微软雅黑" panose="020B0503020204020204" charset="-122"/>
                  </a:rPr>
                  <a:t>个聚类中心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的距离，并将其分配到最近的聚类中心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所在的聚类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；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050" y="798830"/>
                <a:ext cx="8653145" cy="1997710"/>
              </a:xfrm>
              <a:prstGeom prst="rect">
                <a:avLst/>
              </a:prstGeom>
              <a:blipFill rotWithShape="1">
                <a:blip r:embed="rId1"/>
                <a:stretch>
                  <a:fillRect t="-4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4.4 k-means</a:t>
            </a:r>
            <a:r>
              <a:rPr lang="zh-CN" altLang="en-US" kern="0" dirty="0" smtClean="0"/>
              <a:t>算法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733800" y="4043239"/>
                <a:ext cx="96202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𝑗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043239"/>
                <a:ext cx="962025" cy="460375"/>
              </a:xfrm>
              <a:prstGeom prst="rect">
                <a:avLst/>
              </a:prstGeom>
              <a:blipFill rotWithShape="1">
                <a:blip r:embed="rId2"/>
                <a:stretch>
                  <a:fillRect t="-42" b="-2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右箭头 3"/>
          <p:cNvSpPr/>
          <p:nvPr/>
        </p:nvSpPr>
        <p:spPr bwMode="auto">
          <a:xfrm flipV="1">
            <a:off x="2233914" y="3911600"/>
            <a:ext cx="1576086" cy="555204"/>
          </a:xfrm>
          <a:prstGeom prst="bentArrow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13" name="下箭头 12"/>
          <p:cNvSpPr/>
          <p:nvPr/>
        </p:nvSpPr>
        <p:spPr bwMode="auto">
          <a:xfrm>
            <a:off x="3810000" y="3873500"/>
            <a:ext cx="152400" cy="30480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n>
                <a:solidFill>
                  <a:schemeClr val="accent1"/>
                </a:solidFill>
              </a:ln>
              <a:solidFill>
                <a:srgbClr val="FF0000"/>
              </a:solidFill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905000" y="2768600"/>
                <a:ext cx="4570095" cy="429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,⋯,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768600"/>
                <a:ext cx="4570095" cy="429260"/>
              </a:xfrm>
              <a:prstGeom prst="rect">
                <a:avLst/>
              </a:prstGeom>
              <a:blipFill rotWithShape="1">
                <a:blip r:embed="rId3"/>
                <a:stretch>
                  <a:fillRect b="-8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143000" y="3378200"/>
                <a:ext cx="7239000" cy="597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200" i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220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220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,⋯,</m:t>
                          </m:r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22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378200"/>
                <a:ext cx="7239000" cy="5975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79400" y="3454400"/>
                <a:ext cx="8843212" cy="18713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3</a:t>
                </a:r>
                <a:r>
                  <a:rPr lang="zh-CN" altLang="en-US" sz="2200" dirty="0">
                    <a:ea typeface="微软雅黑" panose="020B0503020204020204" charset="-122"/>
                  </a:rPr>
                  <a:t>、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更新聚类中心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：根据更新的标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签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zh-CN" altLang="en-US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，更</m:t>
                    </m:r>
                    <m:r>
                      <m:rPr>
                        <m:nor/>
                      </m:rPr>
                      <a:rPr lang="zh-CN" altLang="en-US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新属于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第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类下标集合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𝐺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 ，重新</a:t>
                </a:r>
                <a:r>
                  <a:rPr lang="zh-CN" altLang="en-US" sz="2200" dirty="0"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类的</a:t>
                </a:r>
                <a:r>
                  <a:rPr lang="zh-CN" altLang="en-US" sz="2200" dirty="0">
                    <a:ea typeface="微软雅黑" panose="020B0503020204020204" charset="-122"/>
                  </a:rPr>
                  <a:t>聚类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  <m:r>
                      <a:rPr lang="zh-CN" alt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；</m:t>
                    </m:r>
                  </m:oMath>
                </a14:m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400" y="3454400"/>
                <a:ext cx="8843212" cy="1871345"/>
              </a:xfrm>
              <a:prstGeom prst="rect">
                <a:avLst/>
              </a:prstGeom>
              <a:blipFill rotWithShape="1">
                <a:blip r:embed="rId5"/>
                <a:stretch>
                  <a:fillRect r="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194397" y="5373051"/>
                <a:ext cx="4177665" cy="993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)=−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397" y="5373051"/>
                <a:ext cx="4177665" cy="993775"/>
              </a:xfrm>
              <a:prstGeom prst="rect">
                <a:avLst/>
              </a:prstGeom>
              <a:blipFill rotWithShape="1">
                <a:blip r:embed="rId6"/>
                <a:stretch>
                  <a:fillRect l="-11" t="-32" r="11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6778625" y="5342255"/>
            <a:ext cx="3302635" cy="1372235"/>
            <a:chOff x="10475" y="9213"/>
            <a:chExt cx="5201" cy="21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/>
                <p:cNvSpPr/>
                <p:nvPr/>
              </p:nvSpPr>
              <p:spPr>
                <a:xfrm>
                  <a:off x="10475" y="10694"/>
                  <a:ext cx="5201" cy="6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zh-CN" altLang="en-US" dirty="0" smtClean="0"/>
                    <a:t>表示集合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dirty="0" smtClean="0"/>
                    <a:t>中元素的数目。</a:t>
                  </a:r>
                  <a:endParaRPr lang="zh-CN" altLang="en-US" dirty="0"/>
                </a:p>
              </p:txBody>
            </p:sp>
          </mc:Choice>
          <mc:Fallback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" y="10694"/>
                  <a:ext cx="5201" cy="680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10572" y="9213"/>
                  <a:ext cx="3431" cy="16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grow m:val="on"/>
                            <m:limLoc m:val="undOvr"/>
                            <m:supHide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2" y="9213"/>
                  <a:ext cx="3431" cy="1656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/>
          <p:cNvSpPr txBox="1"/>
          <p:nvPr/>
        </p:nvSpPr>
        <p:spPr>
          <a:xfrm>
            <a:off x="0" y="6059170"/>
            <a:ext cx="6096000" cy="835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altLang="zh-CN" sz="2200" dirty="0" smtClean="0">
                <a:ea typeface="微软雅黑" panose="020B0503020204020204" charset="-122"/>
                <a:sym typeface="+mn-ea"/>
              </a:rPr>
              <a:t>4</a:t>
            </a:r>
            <a:r>
              <a:rPr lang="zh-CN" altLang="en-US" sz="2200" dirty="0">
                <a:ea typeface="微软雅黑" panose="020B0503020204020204" charset="-122"/>
                <a:sym typeface="+mn-ea"/>
              </a:rPr>
              <a:t>、重复步骤</a:t>
            </a:r>
            <a:r>
              <a:rPr lang="en-US" altLang="zh-CN" sz="2200" dirty="0" smtClean="0"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200" dirty="0" smtClean="0"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200" dirty="0" smtClean="0">
                <a:ea typeface="微软雅黑" panose="020B0503020204020204" charset="-122"/>
                <a:sym typeface="+mn-ea"/>
              </a:rPr>
              <a:t>3</a:t>
            </a:r>
            <a:r>
              <a:rPr lang="zh-CN" altLang="en-US" sz="2200" dirty="0" smtClean="0"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2200" dirty="0">
                <a:ea typeface="微软雅黑" panose="020B0503020204020204" charset="-122"/>
                <a:sym typeface="+mn-ea"/>
              </a:rPr>
              <a:t>直到所有</a:t>
            </a:r>
            <a:r>
              <a:rPr lang="zh-CN" altLang="en-US" sz="2200" dirty="0" smtClean="0">
                <a:ea typeface="微软雅黑" panose="020B0503020204020204" charset="-122"/>
                <a:sym typeface="+mn-ea"/>
              </a:rPr>
              <a:t>聚类中心</a:t>
            </a:r>
            <a:r>
              <a:rPr lang="zh-CN" altLang="en-US" sz="2200" dirty="0">
                <a:ea typeface="微软雅黑" panose="020B0503020204020204" charset="-122"/>
                <a:sym typeface="+mn-ea"/>
              </a:rPr>
              <a:t>不再</a:t>
            </a:r>
            <a:r>
              <a:rPr lang="zh-CN" altLang="en-US" sz="2200" dirty="0" smtClean="0">
                <a:ea typeface="微软雅黑" panose="020B0503020204020204" charset="-122"/>
                <a:sym typeface="+mn-ea"/>
              </a:rPr>
              <a:t>变化。</a:t>
            </a:r>
            <a:endParaRPr lang="zh-CN" altLang="en-US" sz="2200" dirty="0" smtClean="0"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2" grpId="0"/>
      <p:bldP spid="4" grpId="0" bldLvl="0" animBg="1"/>
      <p:bldP spid="13" grpId="0" bldLvl="0" animBg="1"/>
      <p:bldP spid="3" grpId="0"/>
      <p:bldP spid="6" grpId="0"/>
      <p:bldP spid="5" grpId="0" uiExpand="1" build="p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133600" y="2514600"/>
                <a:ext cx="8001000" cy="38779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在每一次迭代中目标函数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都会下降，直到聚类中心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,⋯,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𝑧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和划分聚类标签集合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𝐺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,⋯,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𝐺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不再变化。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但是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k-means</a:t>
                </a:r>
                <a:r>
                  <a:rPr lang="zh-CN" altLang="en-US" sz="2200" dirty="0">
                    <a:ea typeface="微软雅黑" panose="020B0503020204020204" charset="-122"/>
                  </a:rPr>
                  <a:t>算法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依赖于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初始随机生成的聚类中心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，只可得到目标函数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的局部最优。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20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解决方案：</a:t>
                </a:r>
                <a:r>
                  <a:rPr lang="zh-CN" altLang="en-US" sz="2200" dirty="0">
                    <a:ea typeface="微软雅黑" panose="020B0503020204020204" charset="-122"/>
                  </a:rPr>
                  <a:t>使用不同的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随机的</a:t>
                </a:r>
                <a:r>
                  <a:rPr lang="en-US" altLang="zh-CN" sz="2200" dirty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初始聚类中心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运行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k-means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算法若干次，</a:t>
                </a:r>
                <a:r>
                  <a:rPr lang="zh-CN" altLang="en-US" sz="2200" dirty="0">
                    <a:ea typeface="微软雅黑" panose="020B0503020204020204" charset="-122"/>
                  </a:rPr>
                  <a:t>取目标函数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值最小的一次作为最终的聚类结果。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514600"/>
                <a:ext cx="8001000" cy="3877945"/>
              </a:xfrm>
              <a:prstGeom prst="rect">
                <a:avLst/>
              </a:prstGeom>
              <a:blipFill rotWithShape="1">
                <a:blip r:embed="rId1"/>
                <a:stretch>
                  <a:fillRect b="-939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4.4.1 k-means</a:t>
            </a:r>
            <a:r>
              <a:rPr lang="zh-CN" altLang="en-US" kern="0" dirty="0" smtClean="0"/>
              <a:t>算法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286000" y="762000"/>
                <a:ext cx="7239000" cy="1132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sz="2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2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200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2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762000"/>
                <a:ext cx="7239000" cy="11322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276600" y="1905000"/>
                <a:ext cx="4189730" cy="552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zh-CN" altLang="en-US" sz="2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200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2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lim>
                      </m:limLow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905000"/>
                <a:ext cx="4189730" cy="5524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5.1 </a:t>
            </a:r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1905000" y="1211014"/>
            <a:ext cx="9017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向量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" name="Equation" r:id="rId1" imgW="2743200" imgH="4267200" progId="Equation.DSMT4">
                  <p:embed/>
                </p:oleObj>
              </mc:Choice>
              <mc:Fallback>
                <p:oleObj name="Equation" r:id="rId1" imgW="2743200" imgH="4267200" progId="Equation.DSMT4">
                  <p:embed/>
                  <p:pic>
                    <p:nvPicPr>
                      <p:cNvPr id="0" name="图片 544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1905000" y="4218338"/>
            <a:ext cx="8081211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dirty="0" smtClean="0">
                <a:ea typeface="微软雅黑" panose="020B0503020204020204" charset="-122"/>
              </a:rPr>
              <a:t>     其中一个向量可以用另外两个向量的</a:t>
            </a:r>
            <a:r>
              <a:rPr lang="zh-CN" altLang="en-US" sz="2200" dirty="0">
                <a:ea typeface="微软雅黑" panose="020B0503020204020204" charset="-122"/>
              </a:rPr>
              <a:t>线性组合来</a:t>
            </a:r>
            <a:r>
              <a:rPr lang="zh-CN" altLang="en-US" sz="2200" dirty="0" smtClean="0">
                <a:ea typeface="微软雅黑" panose="020B0503020204020204" charset="-122"/>
              </a:rPr>
              <a:t>表示，比如：</a:t>
            </a:r>
            <a:endParaRPr lang="en-US" altLang="zh-CN" sz="2200" dirty="0">
              <a:ea typeface="微软雅黑" panose="020B050302020402020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352800" y="1676400"/>
          <a:ext cx="5407216" cy="160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" name="Equation" r:id="rId3" imgW="57607200" imgH="17068800" progId="Equation.DSMT4">
                  <p:embed/>
                </p:oleObj>
              </mc:Choice>
              <mc:Fallback>
                <p:oleObj name="Equation" r:id="rId3" imgW="57607200" imgH="17068800" progId="Equation.DSMT4">
                  <p:embed/>
                  <p:pic>
                    <p:nvPicPr>
                      <p:cNvPr id="0" name="图片 54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2800" y="1676400"/>
                        <a:ext cx="5407216" cy="160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419600" y="3505200"/>
                <a:ext cx="302069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 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+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−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3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0</m:t>
                    </m:r>
                  </m:oMath>
                </a14:m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505200"/>
                <a:ext cx="3020695" cy="429895"/>
              </a:xfrm>
              <a:prstGeom prst="rect">
                <a:avLst/>
              </a:prstGeom>
              <a:blipFill rotWithShape="1">
                <a:blip r:embed="rId5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383505" y="4837970"/>
          <a:ext cx="3124200" cy="538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" name="Equation" r:id="rId6" imgW="35356800" imgH="6096000" progId="Equation.DSMT4">
                  <p:embed/>
                </p:oleObj>
              </mc:Choice>
              <mc:Fallback>
                <p:oleObj name="Equation" r:id="rId6" imgW="35356800" imgH="6096000" progId="Equation.DSMT4">
                  <p:embed/>
                  <p:pic>
                    <p:nvPicPr>
                      <p:cNvPr id="0" name="图片 54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83505" y="4837970"/>
                        <a:ext cx="3124200" cy="538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5001" y="1058614"/>
                <a:ext cx="8229599" cy="6769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定义：对于向量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b>
                    </m:sSub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，如果存在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不全为零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b>
                    </m:sSub>
                    <m:r>
                      <a:rPr lang="el-G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，使得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1" y="1058614"/>
                <a:ext cx="8229599" cy="676910"/>
              </a:xfrm>
              <a:prstGeom prst="rect">
                <a:avLst/>
              </a:prstGeom>
              <a:blipFill rotWithShape="1">
                <a:blip r:embed="rId1"/>
                <a:stretch>
                  <a:fillRect t="-10" b="-1612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828800" y="3048000"/>
                <a:ext cx="8686800" cy="2369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等价于：至少有一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个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其它向量的线性组合。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向量集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是线性相关的，当且仅当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向量集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  <a:cs typeface="Times New Roman" panose="0202050305040509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是线性相关的，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当且仅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当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其中一个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  <a:cs typeface="Times New Roman" panose="0202050305040509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𝛽</m:t>
                    </m:r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≠</m:t>
                    </m:r>
                    <m:r>
                      <a:rPr lang="zh-CN" altLang="en-US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对于两个以上的向量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，则需要用定义去描述。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800" y="3048000"/>
                <a:ext cx="8686800" cy="2369820"/>
              </a:xfrm>
              <a:prstGeom prst="rect">
                <a:avLst/>
              </a:prstGeom>
              <a:blipFill rotWithShape="1">
                <a:blip r:embed="rId2"/>
                <a:stretch>
                  <a:fillRect b="-876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5.1 </a:t>
            </a:r>
            <a:r>
              <a:rPr lang="zh-CN" altLang="en-US" kern="0" dirty="0" smtClean="0"/>
              <a:t>线性相关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362200" y="2235740"/>
                <a:ext cx="640461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ea typeface="微软雅黑" panose="020B0503020204020204" charset="-122"/>
                  </a:rPr>
                  <a:t>则称向量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线性相关</a:t>
                </a:r>
                <a:r>
                  <a:rPr lang="en-US" altLang="zh-CN" sz="2200" dirty="0">
                    <a:ea typeface="微软雅黑" panose="020B0503020204020204" charset="-122"/>
                  </a:rPr>
                  <a:t>(linearly dependent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235740"/>
                <a:ext cx="6404610" cy="429895"/>
              </a:xfrm>
              <a:prstGeom prst="rect">
                <a:avLst/>
              </a:prstGeom>
              <a:blipFill rotWithShape="1">
                <a:blip r:embed="rId3"/>
                <a:stretch>
                  <a:fillRect t="-126" b="-1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572000" y="1676400"/>
                <a:ext cx="293497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76400"/>
                <a:ext cx="2934970" cy="429895"/>
              </a:xfrm>
              <a:prstGeom prst="rect">
                <a:avLst/>
              </a:prstGeom>
              <a:blipFill rotWithShape="1">
                <a:blip r:embed="rId4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18" grpId="0" uiExpand="1" build="p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0989" y="1100723"/>
                <a:ext cx="8309811" cy="6769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定义：如果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维向量集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不是线性相关的，即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线性独立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:r>
                  <a:rPr lang="en-US" altLang="zh-CN" sz="2200" dirty="0">
                    <a:ea typeface="微软雅黑" panose="020B0503020204020204" charset="-122"/>
                  </a:rPr>
                  <a:t>linearly dependent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，也称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线性无关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，即：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1100723"/>
                <a:ext cx="8309811" cy="676910"/>
              </a:xfrm>
              <a:prstGeom prst="rect">
                <a:avLst/>
              </a:prstGeom>
              <a:blipFill rotWithShape="1">
                <a:blip r:embed="rId1"/>
                <a:stretch>
                  <a:fillRect l="-5" t="-40" b="-755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2514600" y="2686725"/>
                <a:ext cx="547941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当且仅当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=…=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，上述等式成立。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686725"/>
                <a:ext cx="5479415" cy="338455"/>
              </a:xfrm>
              <a:prstGeom prst="rect">
                <a:avLst/>
              </a:prstGeom>
              <a:blipFill rotWithShape="1">
                <a:blip r:embed="rId2"/>
                <a:stretch>
                  <a:fillRect t="-12" r="-1762" b="-1612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5.2 </a:t>
            </a:r>
            <a:r>
              <a:rPr lang="zh-CN" altLang="en-US" kern="0" dirty="0" smtClean="0"/>
              <a:t>线性无关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905000" y="3276600"/>
                <a:ext cx="8534400" cy="27082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等价于：不存在一</a:t>
                </a:r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个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其它向量的线性组合。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注：一个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n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维向量集最多有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n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个线性无关的向量，也就是说如果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n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维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向量集有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n+1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个向量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，那它们必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线性相关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P.94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。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例子：</a:t>
                </a:r>
                <a:r>
                  <a:rPr lang="en-US" altLang="zh-CN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n</a:t>
                </a: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维单位向量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是线性独立的。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3276600"/>
                <a:ext cx="8534400" cy="2708275"/>
              </a:xfrm>
              <a:prstGeom prst="rect">
                <a:avLst/>
              </a:prstGeom>
              <a:blipFill rotWithShape="1">
                <a:blip r:embed="rId3"/>
                <a:stretch>
                  <a:fillRect b="-755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320135" y="5978108"/>
                <a:ext cx="21336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微软雅黑" panose="020B0503020204020204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>
                    <a:ea typeface="微软雅黑" panose="020B0503020204020204" charset="-122"/>
                  </a:rPr>
                  <a:t>项为</a:t>
                </a:r>
                <a:r>
                  <a:rPr lang="en-US" altLang="zh-CN" dirty="0" smtClean="0">
                    <a:ea typeface="微软雅黑" panose="020B0503020204020204" charset="-122"/>
                  </a:rPr>
                  <a:t>1</a:t>
                </a:r>
                <a:r>
                  <a:rPr lang="zh-CN" altLang="en-US" dirty="0" smtClean="0">
                    <a:ea typeface="微软雅黑" panose="020B0503020204020204" charset="-122"/>
                  </a:rPr>
                  <a:t>，其它为</a:t>
                </a:r>
                <a:r>
                  <a:rPr lang="en-US" altLang="zh-CN" dirty="0" smtClean="0">
                    <a:ea typeface="微软雅黑" panose="020B0503020204020204" charset="-122"/>
                  </a:rPr>
                  <a:t>0</a:t>
                </a:r>
                <a:r>
                  <a:rPr lang="zh-CN" altLang="en-US" dirty="0" smtClean="0">
                    <a:ea typeface="微软雅黑" panose="020B0503020204020204" charset="-122"/>
                  </a:rPr>
                  <a:t>。</a:t>
                </a:r>
                <a:endParaRPr lang="zh-CN" altLang="en-US" sz="1800" dirty="0" smtClean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135" y="5978108"/>
                <a:ext cx="2133600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17" t="-59" r="-5281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4191000" y="1981200"/>
                <a:ext cx="293497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981200"/>
                <a:ext cx="2934970" cy="429895"/>
              </a:xfrm>
              <a:prstGeom prst="rect">
                <a:avLst/>
              </a:prstGeom>
              <a:blipFill rotWithShape="1">
                <a:blip r:embed="rId5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391400" y="5120823"/>
                <a:ext cx="1539240" cy="136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5120823"/>
                <a:ext cx="1539240" cy="1360805"/>
              </a:xfrm>
              <a:prstGeom prst="rect">
                <a:avLst/>
              </a:prstGeom>
              <a:blipFill rotWithShape="1">
                <a:blip r:embed="rId6"/>
                <a:stretch>
                  <a:fillRect t="-13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900989" y="4438619"/>
                <a:ext cx="7547811" cy="104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 smtClean="0">
                        <a:latin typeface="Cambria Math" panose="02040503050406030204" pitchFamily="18" charset="0"/>
                      </a:rPr>
                      <m:t>二维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zh-CN" altLang="en-US" sz="2400" i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89" y="4438619"/>
                <a:ext cx="7547811" cy="1049655"/>
              </a:xfrm>
              <a:prstGeom prst="rect">
                <a:avLst/>
              </a:prstGeom>
              <a:blipFill rotWithShape="1">
                <a:blip r:embed="rId7"/>
                <a:stretch>
                  <a:fillRect l="-6" t="-58" b="-2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  <p:bldP spid="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400" y="1066800"/>
                <a:ext cx="567563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是线性无关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的线性组合：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1066800"/>
                <a:ext cx="5675630" cy="507365"/>
              </a:xfrm>
              <a:prstGeom prst="rect">
                <a:avLst/>
              </a:prstGeom>
              <a:blipFill rotWithShape="1">
                <a:blip r:embed="rId1"/>
                <a:stretch>
                  <a:fillRect r="-1589"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5.2.1 </a:t>
            </a:r>
            <a:r>
              <a:rPr lang="zh-CN" altLang="en-US" kern="0" dirty="0" smtClean="0"/>
              <a:t>线性无关向量</a:t>
            </a:r>
            <a:r>
              <a:rPr lang="zh-CN" altLang="en-US" kern="0" dirty="0"/>
              <a:t>的线性组合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362200" y="2057400"/>
                <a:ext cx="5562600" cy="686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>
                    <a:solidFill>
                      <a:srgbClr val="00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则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其系数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</a:t>
                </a:r>
                <a:r>
                  <a:rPr lang="zh-CN" altLang="en-US" sz="2200" b="1" dirty="0">
                    <a:solidFill>
                      <a:srgbClr val="00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唯一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的，即如果有：</a:t>
                </a:r>
                <a:endParaRPr lang="en-US" altLang="zh-CN" sz="2200" dirty="0" smtClean="0">
                  <a:solidFill>
                    <a:srgbClr val="000000"/>
                  </a:solidFill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057400"/>
                <a:ext cx="5562600" cy="6864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981200" y="4171227"/>
            <a:ext cx="701040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000000"/>
                </a:solidFill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系数是唯一的原因：</a:t>
            </a:r>
            <a:endParaRPr lang="zh-CN" altLang="en-US" sz="2200" dirty="0">
              <a:solidFill>
                <a:srgbClr val="000000"/>
              </a:solidFill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438400" y="3429000"/>
                <a:ext cx="378079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solidFill>
                      <a:srgbClr val="00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则对于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𝑖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1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,…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Times New Roman" panose="020205030504050903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。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429000"/>
                <a:ext cx="3780790" cy="429895"/>
              </a:xfrm>
              <a:prstGeom prst="rect">
                <a:avLst/>
              </a:prstGeom>
              <a:blipFill rotWithShape="1">
                <a:blip r:embed="rId3"/>
                <a:stretch>
                  <a:fillRect r="-689"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405023" y="5761458"/>
                <a:ext cx="745426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solidFill>
                      <a:srgbClr val="00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由于</a:t>
                </a:r>
                <a:r>
                  <a:rPr lang="zh-CN" altLang="en-US" sz="2200" dirty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线性无关，有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…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𝛾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200" dirty="0" smtClean="0"/>
                  <a:t>。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023" y="5761458"/>
                <a:ext cx="7454265" cy="429895"/>
              </a:xfrm>
              <a:prstGeom prst="rect">
                <a:avLst/>
              </a:prstGeom>
              <a:blipFill rotWithShape="1">
                <a:blip r:embed="rId4"/>
                <a:stretch>
                  <a:fillRect l="-4" t="-24" r="-141" b="-2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876800" y="1600200"/>
                <a:ext cx="249872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1600200"/>
                <a:ext cx="2498725" cy="429895"/>
              </a:xfrm>
              <a:prstGeom prst="rect">
                <a:avLst/>
              </a:prstGeom>
              <a:blipFill rotWithShape="1">
                <a:blip r:embed="rId5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953000" y="2743200"/>
                <a:ext cx="245999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743200"/>
                <a:ext cx="2459990" cy="429895"/>
              </a:xfrm>
              <a:prstGeom prst="rect">
                <a:avLst/>
              </a:prstGeom>
              <a:blipFill rotWithShape="1">
                <a:blip r:embed="rId6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581400" y="4953000"/>
                <a:ext cx="525462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953000"/>
                <a:ext cx="5254625" cy="429895"/>
              </a:xfrm>
              <a:prstGeom prst="rect">
                <a:avLst/>
              </a:prstGeom>
              <a:blipFill rotWithShape="1">
                <a:blip r:embed="rId7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  <p:bldP spid="9" grpId="0"/>
      <p:bldP spid="15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330200" y="990600"/>
                <a:ext cx="8106410" cy="2400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定义</a:t>
                </a:r>
                <a:r>
                  <a:rPr lang="zh-CN" altLang="en-US" sz="2200" dirty="0">
                    <a:ea typeface="微软雅黑" panose="020B0503020204020204" charset="-122"/>
                  </a:rPr>
                  <a:t>：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在数域</a:t>
                </a:r>
                <a14:m>
                  <m:oMath xmlns:m="http://schemas.openxmlformats.org/officeDocument/2006/math">
                    <m:r>
                      <a:rPr lang="en-US" altLang="zh-CN" sz="2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上的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向量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空间</a:t>
                </a:r>
                <a:r>
                  <a:rPr lang="en-US" altLang="zh-CN" sz="2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定义函数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∙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:V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×</m:t>
                    </m:r>
                    <m:r>
                      <m:rPr>
                        <m:nor/>
                      </m:rPr>
                      <a:rPr lang="en-US" altLang="zh-CN" sz="2200" dirty="0">
                        <a:latin typeface="DejaVu Math TeX Gyre" panose="02000503000000000000" charset="0"/>
                        <a:ea typeface="微软雅黑" panose="020B0503020204020204" charset="-122"/>
                      </a:rPr>
                      <m:t>V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→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满足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：</m:t>
                    </m:r>
                  </m:oMath>
                </a14:m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914400" lvl="1" indent="-457200">
                  <a:spcBef>
                    <a:spcPct val="50000"/>
                  </a:spcBef>
                  <a:buClr>
                    <a:srgbClr val="990000"/>
                  </a:buClr>
                  <a:buFont typeface="+mj-ea"/>
                  <a:buAutoNum type="circleNumDbPlain"/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200" dirty="0"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a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a</m:t>
                        </m:r>
                      </m:e>
                    </m:d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≥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,∀</m:t>
                    </m:r>
                    <m:r>
                      <m:rPr>
                        <m:nor/>
                      </m:rPr>
                      <a:rPr lang="en-US" altLang="zh-CN" sz="2200" dirty="0">
                        <a:latin typeface="DejaVu Math TeX Gyre" panose="02000503000000000000" charset="0"/>
                        <a:ea typeface="微软雅黑" panose="020B0503020204020204" charset="-122"/>
                      </a:rPr>
                      <m:t>a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𝑉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当且仅当</m:t>
                    </m:r>
                    <m:r>
                      <m:rPr>
                        <m:nor/>
                      </m:rPr>
                      <a:rPr lang="en-US" altLang="zh-CN" sz="2200" dirty="0">
                        <a:latin typeface="DejaVu Math TeX Gyre" panose="02000503000000000000" charset="0"/>
                        <a:ea typeface="微软雅黑" panose="020B0503020204020204" charset="-122"/>
                      </a:rPr>
                      <m:t>a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=0</a:t>
                </a:r>
                <a:r>
                  <a:rPr lang="zh-CN" altLang="en-US" sz="2200" dirty="0">
                    <a:ea typeface="微软雅黑" panose="020B0503020204020204" charset="-122"/>
                  </a:rPr>
                  <a:t>时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200" dirty="0"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a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a</m:t>
                        </m:r>
                      </m:e>
                    </m:d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=0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;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914400" lvl="1" indent="-457200">
                  <a:spcBef>
                    <a:spcPct val="50000"/>
                  </a:spcBef>
                  <a:buClr>
                    <a:srgbClr val="990000"/>
                  </a:buClr>
                  <a:buFont typeface="+mj-ea"/>
                  <a:buAutoNum type="circleNumDbPlain"/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+</m:t>
                        </m:r>
                        <m: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altLang="zh-CN" sz="2200" dirty="0"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b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</m:d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𝛼</m:t>
                    </m:r>
                    <m:d>
                      <m:dPr>
                        <m:begChr m:val="〈"/>
                        <m:endChr m:val="〉"/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20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a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zh-CN" altLang="en-US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d>
                      <m:dPr>
                        <m:begChr m:val="〈"/>
                        <m:endChr m:val="〉"/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200" dirty="0"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b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∀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𝛼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𝛽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且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b="0" i="0" dirty="0" smtClean="0">
                        <a:latin typeface="DejaVu Math TeX Gyre" panose="02000503000000000000" charset="0"/>
                        <a:ea typeface="微软雅黑" panose="020B0503020204020204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200" b="0" i="0" dirty="0" smtClean="0">
                        <a:latin typeface="DejaVu Math TeX Gyre" panose="02000503000000000000" charset="0"/>
                        <a:ea typeface="微软雅黑" panose="020B0503020204020204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200" dirty="0">
                        <a:latin typeface="DejaVu Math TeX Gyre" panose="02000503000000000000" charset="0"/>
                        <a:ea typeface="微软雅黑" panose="020B0503020204020204" charset="-122"/>
                      </a:rPr>
                      <m:t>b</m:t>
                    </m:r>
                    <m:r>
                      <a:rPr lang="zh-CN" altLang="en-US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𝑐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𝑉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;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 marL="914400" lvl="1" indent="-457200">
                  <a:spcBef>
                    <a:spcPct val="50000"/>
                  </a:spcBef>
                  <a:buClr>
                    <a:srgbClr val="990000"/>
                  </a:buClr>
                  <a:buFont typeface="+mj-ea"/>
                  <a:buAutoNum type="circleNumDbPlain"/>
                </a:pP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sz="2200" dirty="0">
                            <a:latin typeface="DejaVu Math TeX Gyre" panose="02000503000000000000" charset="0"/>
                            <a:ea typeface="微软雅黑" panose="020B0503020204020204" charset="-122"/>
                          </a:rPr>
                          <m:t>a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b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zh-CN" altLang="en-US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b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200" b="0" i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a</m:t>
                        </m:r>
                      </m:e>
                    </m:d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∀</m:t>
                    </m:r>
                    <m:r>
                      <m:rPr>
                        <m:nor/>
                      </m:rPr>
                      <a:rPr lang="en-US" altLang="zh-CN" sz="2200" dirty="0">
                        <a:latin typeface="DejaVu Math TeX Gyre" panose="02000503000000000000" charset="0"/>
                        <a:ea typeface="微软雅黑" panose="020B0503020204020204" charset="-122"/>
                      </a:rPr>
                      <m:t>a</m:t>
                    </m:r>
                    <m:r>
                      <m:rPr>
                        <m:nor/>
                      </m:rPr>
                      <a:rPr lang="en-US" altLang="zh-CN" sz="2200" b="0" i="0" dirty="0" smtClean="0">
                        <a:latin typeface="DejaVu Math TeX Gyre" panose="02000503000000000000" charset="0"/>
                        <a:ea typeface="微软雅黑" panose="020B0503020204020204" charset="-122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200" b="0" i="0" dirty="0" smtClean="0">
                        <a:latin typeface="DejaVu Math TeX Gyre" panose="02000503000000000000" charset="0"/>
                        <a:ea typeface="微软雅黑" panose="020B0503020204020204" charset="-122"/>
                      </a:rPr>
                      <m:t>b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𝑉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;</a:t>
                </a:r>
                <a:endParaRPr lang="en-US" altLang="zh-CN" sz="2200" dirty="0">
                  <a:ea typeface="微软雅黑" panose="020B0503020204020204" charset="-122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则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函数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∙</m:t>
                        </m:r>
                        <m:r>
                          <a:rPr lang="zh-CN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∙</m:t>
                        </m:r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称为内积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200" y="990600"/>
                <a:ext cx="8106410" cy="2400935"/>
              </a:xfrm>
              <a:prstGeom prst="rect">
                <a:avLst/>
              </a:prstGeom>
              <a:blipFill rotWithShape="1">
                <a:blip r:embed="rId1"/>
                <a:stretch>
                  <a:fillRect r="-1206" b="-137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1.4 </a:t>
            </a:r>
            <a:r>
              <a:rPr lang="zh-CN" altLang="en-US" kern="0" dirty="0" smtClean="0"/>
              <a:t>内积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701800" y="4699000"/>
                <a:ext cx="3440430" cy="1506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800" y="4699000"/>
                <a:ext cx="3440430" cy="1506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06400" y="3937000"/>
                <a:ext cx="6254750" cy="50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3937000"/>
                <a:ext cx="6254750" cy="505460"/>
              </a:xfrm>
              <a:prstGeom prst="rect">
                <a:avLst/>
              </a:prstGeom>
              <a:blipFill rotWithShape="1">
                <a:blip r:embed="rId3"/>
                <a:stretch>
                  <a:fillRect b="-7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0989" y="1100723"/>
                <a:ext cx="7613650" cy="9918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定义：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个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线性独立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的集合称为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基</a:t>
                </a:r>
                <a:r>
                  <a:rPr lang="en-US" altLang="zh-CN" sz="2200" b="1" dirty="0" smtClean="0">
                    <a:ea typeface="微软雅黑" panose="020B0503020204020204" charset="-122"/>
                  </a:rPr>
                  <a:t>(basis)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任何一个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n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都可以用它们的线性组合来表示：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1100723"/>
                <a:ext cx="7613650" cy="991870"/>
              </a:xfrm>
              <a:prstGeom prst="rect">
                <a:avLst/>
              </a:prstGeom>
              <a:blipFill rotWithShape="1">
                <a:blip r:embed="rId1"/>
                <a:stretch>
                  <a:fillRect l="-6" t="-27" r="-812" b="2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5</a:t>
            </a:r>
            <a:r>
              <a:rPr lang="en-US" altLang="zh-CN" kern="0" dirty="0" smtClean="0"/>
              <a:t>.3 </a:t>
            </a:r>
            <a:r>
              <a:rPr lang="zh-CN" altLang="en-US" kern="0" dirty="0" smtClean="0"/>
              <a:t>基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0989" y="2895600"/>
                <a:ext cx="7049135" cy="1861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同一向量的系数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是唯一的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上述等式称为向量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在基底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下的分解</a:t>
                </a: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 smtClean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例子：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是一组基，那么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latin typeface="Times New Roman" panose="02020503050405090304" pitchFamily="18" charset="0"/>
                    <a:ea typeface="微软雅黑" panose="020B0503020204020204" charset="-122"/>
                    <a:cs typeface="Times New Roman" panose="02020503050405090304" pitchFamily="18" charset="0"/>
                  </a:rPr>
                  <a:t>在此基底下的分解为：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2895600"/>
                <a:ext cx="7049135" cy="1861820"/>
              </a:xfrm>
              <a:prstGeom prst="rect">
                <a:avLst/>
              </a:prstGeom>
              <a:blipFill rotWithShape="1">
                <a:blip r:embed="rId2"/>
                <a:stretch>
                  <a:fillRect l="-6" r="-1426" b="-1142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315200" y="2113493"/>
                <a:ext cx="281686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113493"/>
                <a:ext cx="2816860" cy="429895"/>
              </a:xfrm>
              <a:prstGeom prst="rect">
                <a:avLst/>
              </a:prstGeom>
              <a:blipFill rotWithShape="1">
                <a:blip r:embed="rId3"/>
                <a:stretch>
                  <a:fillRect t="-50" b="-2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276600" y="5257800"/>
                <a:ext cx="274447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257800"/>
                <a:ext cx="2744470" cy="429895"/>
              </a:xfrm>
              <a:prstGeom prst="rect">
                <a:avLst/>
              </a:prstGeom>
              <a:blipFill rotWithShape="1">
                <a:blip r:embed="rId4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096000" y="5029200"/>
                <a:ext cx="1938020" cy="1043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29200"/>
                <a:ext cx="1938020" cy="10439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981200" y="2113494"/>
                <a:ext cx="550545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∵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/>
                  <a:t>为</a:t>
                </a:r>
                <a:r>
                  <a:rPr lang="en-US" altLang="zh-CN" sz="2200" dirty="0" smtClean="0">
                    <a:solidFill>
                      <a:srgbClr val="FF0000"/>
                    </a:solidFill>
                  </a:rPr>
                  <a:t>n+1</a:t>
                </a:r>
                <a:r>
                  <a:rPr lang="zh-CN" altLang="en-US" sz="2200" dirty="0" smtClean="0"/>
                  <a:t>个向量，则线性相关，即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113494"/>
                <a:ext cx="5505450" cy="429895"/>
              </a:xfrm>
              <a:prstGeom prst="rect">
                <a:avLst/>
              </a:prstGeom>
              <a:blipFill rotWithShape="1">
                <a:blip r:embed="rId6"/>
                <a:stretch>
                  <a:fillRect t="-50" b="-2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0989" y="1100723"/>
                <a:ext cx="8081211" cy="24244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定义：在</a:t>
                </a:r>
                <a:r>
                  <a:rPr lang="en-US" altLang="zh-CN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n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维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向量集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中，如果对于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，都有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，则称它们相互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正交</a:t>
                </a:r>
                <a:r>
                  <a:rPr lang="en-US" altLang="zh-CN" sz="2200" b="1" dirty="0">
                    <a:ea typeface="微软雅黑" panose="020B0503020204020204" charset="-122"/>
                  </a:rPr>
                  <a:t>(orthogonal)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相互正交，且每个向量的模长都为单位长度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1</a:t>
                </a:r>
                <a:r>
                  <a:rPr lang="zh-CN" altLang="en-US" sz="2200" dirty="0">
                    <a:ea typeface="微软雅黑" panose="020B0503020204020204" charset="-122"/>
                  </a:rPr>
                  <a:t>，即对于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𝑘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有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，则称它们是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标准正交</a:t>
                </a:r>
                <a:r>
                  <a:rPr lang="en-US" altLang="zh-CN" sz="2200" b="1" dirty="0">
                    <a:ea typeface="微软雅黑" panose="020B0503020204020204" charset="-122"/>
                  </a:rPr>
                  <a:t>(orthonormal)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标准正交向量用内积表示为：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1100723"/>
                <a:ext cx="8081211" cy="2424430"/>
              </a:xfrm>
              <a:prstGeom prst="rect">
                <a:avLst/>
              </a:prstGeom>
              <a:blipFill rotWithShape="1">
                <a:blip r:embed="rId1"/>
                <a:stretch>
                  <a:fillRect l="-5" t="-11" b="-590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5</a:t>
            </a:r>
            <a:r>
              <a:rPr lang="en-US" altLang="zh-CN" kern="0" dirty="0" smtClean="0"/>
              <a:t>.4 </a:t>
            </a:r>
            <a:r>
              <a:rPr lang="zh-CN" altLang="en-US" kern="0" dirty="0" smtClean="0"/>
              <a:t>标准正交向量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0989" y="4800600"/>
                <a:ext cx="8081211" cy="15741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标准正交的向量集是线性无关的。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根据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线性无关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的性质，必有</a:t>
                </a:r>
                <a:r>
                  <a:rPr lang="zh-CN" altLang="en-US" sz="2200" dirty="0">
                    <a:ea typeface="微软雅黑" panose="020B0503020204020204" charset="-122"/>
                  </a:rPr>
                  <a:t>向量</a:t>
                </a:r>
                <a14:m>
                  <m:oMath xmlns:m="http://schemas.openxmlformats.org/officeDocument/2006/math"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集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向量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个数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𝑘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𝑘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维向量的一个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标准正交基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0989" y="4800600"/>
                <a:ext cx="8081211" cy="1574165"/>
              </a:xfrm>
              <a:prstGeom prst="rect">
                <a:avLst/>
              </a:prstGeom>
              <a:blipFill rotWithShape="1">
                <a:blip r:embed="rId2"/>
                <a:stretch>
                  <a:fillRect l="-5" t="-56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429000" y="3695771"/>
                <a:ext cx="4648200" cy="831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2800" i="1" kern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 kern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Arial" panose="020B060402020209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0" kern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Arial" panose="020B060402020209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695771"/>
                <a:ext cx="4648200" cy="831850"/>
              </a:xfrm>
              <a:prstGeom prst="rect">
                <a:avLst/>
              </a:prstGeom>
              <a:blipFill rotWithShape="1">
                <a:blip r:embed="rId3"/>
                <a:stretch>
                  <a:fillRect t="-9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1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133600" y="1593246"/>
                <a:ext cx="701929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是一</a:t>
                </a:r>
                <a:r>
                  <a:rPr lang="zh-CN" altLang="en-US" sz="2200" dirty="0">
                    <a:ea typeface="微软雅黑" panose="020B0503020204020204" charset="-122"/>
                  </a:rPr>
                  <a:t>个标准正交基，对于任意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  <m:r>
                      <a:rPr lang="zh-CN" altLang="en-US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：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</m:oMath>
                </a14:m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593246"/>
                <a:ext cx="7019290" cy="507365"/>
              </a:xfrm>
              <a:prstGeom prst="rect">
                <a:avLst/>
              </a:prstGeom>
              <a:blipFill rotWithShape="1">
                <a:blip r:embed="rId1"/>
                <a:stretch>
                  <a:fillRect t="-6" r="-1221" b="-1613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5.4.1 </a:t>
            </a:r>
            <a:r>
              <a:rPr lang="zh-CN" altLang="en-US" kern="0" dirty="0" smtClean="0"/>
              <a:t>标准正交分解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667000" y="3384756"/>
                <a:ext cx="564007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则称其为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𝑥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在标准正交基下的标准正交分解。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384756"/>
                <a:ext cx="5640070" cy="429895"/>
              </a:xfrm>
              <a:prstGeom prst="rect">
                <a:avLst/>
              </a:prstGeom>
              <a:blipFill rotWithShape="1">
                <a:blip r:embed="rId2"/>
                <a:stretch>
                  <a:fillRect t="-48" b="-2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133600" y="4419600"/>
                <a:ext cx="700659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为了验证以上公式，可以让等式两边同时乘以任意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4419600"/>
                <a:ext cx="7006590" cy="507365"/>
              </a:xfrm>
              <a:prstGeom prst="rect">
                <a:avLst/>
              </a:prstGeom>
              <a:blipFill rotWithShape="1">
                <a:blip r:embed="rId3"/>
                <a:stretch>
                  <a:fillRect r="-788"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 rot="2392115">
            <a:off x="8382000" y="3048000"/>
            <a:ext cx="1892966" cy="1056480"/>
            <a:chOff x="3892723" y="4963320"/>
            <a:chExt cx="1892966" cy="1056480"/>
          </a:xfrm>
        </p:grpSpPr>
        <p:cxnSp>
          <p:nvCxnSpPr>
            <p:cNvPr id="9" name="直接箭头连接符 8"/>
            <p:cNvCxnSpPr>
              <a:stCxn id="11" idx="7"/>
            </p:cNvCxnSpPr>
            <p:nvPr/>
          </p:nvCxnSpPr>
          <p:spPr bwMode="auto">
            <a:xfrm flipV="1">
              <a:off x="4800600" y="5105400"/>
              <a:ext cx="985089" cy="849359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0" name="直接箭头连接符 9"/>
            <p:cNvCxnSpPr/>
            <p:nvPr/>
          </p:nvCxnSpPr>
          <p:spPr bwMode="auto">
            <a:xfrm rot="16200000" flipV="1">
              <a:off x="3824858" y="5031185"/>
              <a:ext cx="985089" cy="849359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11" name="椭圆 10"/>
            <p:cNvSpPr/>
            <p:nvPr/>
          </p:nvSpPr>
          <p:spPr bwMode="auto">
            <a:xfrm>
              <a:off x="4735559" y="5943600"/>
              <a:ext cx="76200" cy="7620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p:cxnSp>
        <p:nvCxnSpPr>
          <p:cNvPr id="5" name="直接连接符 4"/>
          <p:cNvCxnSpPr>
            <a:stCxn id="11" idx="0"/>
          </p:cNvCxnSpPr>
          <p:nvPr/>
        </p:nvCxnSpPr>
        <p:spPr bwMode="auto">
          <a:xfrm flipV="1">
            <a:off x="8988404" y="2971800"/>
            <a:ext cx="841396" cy="909371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9525000" y="2590800"/>
                <a:ext cx="33591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2590800"/>
                <a:ext cx="335915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 bwMode="auto">
          <a:xfrm>
            <a:off x="9829800" y="2971800"/>
            <a:ext cx="0" cy="909371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triangle" w="med" len="med"/>
            <a:tailEnd type="none" w="med" len="med"/>
          </a:ln>
        </p:spPr>
      </p:cxnSp>
      <p:cxnSp>
        <p:nvCxnSpPr>
          <p:cNvPr id="22" name="直接连接符 21"/>
          <p:cNvCxnSpPr/>
          <p:nvPr/>
        </p:nvCxnSpPr>
        <p:spPr bwMode="auto">
          <a:xfrm>
            <a:off x="8915400" y="2971800"/>
            <a:ext cx="914400" cy="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9982200" y="3810000"/>
                <a:ext cx="44069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810000"/>
                <a:ext cx="44069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8534400" y="2438400"/>
                <a:ext cx="44386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2438400"/>
                <a:ext cx="44386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886200" y="2514600"/>
                <a:ext cx="3598545" cy="467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514600"/>
                <a:ext cx="3598545" cy="4679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1828800" y="5410200"/>
                <a:ext cx="8001000" cy="467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Sup>
                        <m:sSubSupPr>
                          <m:ctrlP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410200"/>
                <a:ext cx="8001000" cy="46799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40731" y="736600"/>
                <a:ext cx="8229600" cy="62420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给定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维向量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，如何将其标准正交化？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b="1" kern="0" dirty="0" smtClean="0"/>
                  <a:t>Gram-Schmidt</a:t>
                </a:r>
                <a:r>
                  <a:rPr lang="en-US" altLang="zh-CN" sz="2200" b="1" kern="0" dirty="0"/>
                  <a:t>(</a:t>
                </a:r>
                <a:r>
                  <a:rPr lang="zh-CN" altLang="en-US" sz="2200" b="1" kern="0" dirty="0"/>
                  <a:t>正交化</a:t>
                </a:r>
                <a:r>
                  <a:rPr lang="en-US" altLang="zh-CN" sz="2200" b="1" kern="0" dirty="0"/>
                  <a:t>)</a:t>
                </a:r>
                <a:r>
                  <a:rPr lang="zh-CN" altLang="en-US" sz="2200" b="1" kern="0" dirty="0" smtClean="0"/>
                  <a:t>算法</a:t>
                </a:r>
                <a:r>
                  <a:rPr lang="zh-CN" altLang="en-US" sz="2200" kern="0" dirty="0" smtClean="0"/>
                  <a:t>常用于解决上述问题，且能检验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kern="0" dirty="0" smtClean="0"/>
                  <a:t>是否是线性相关。</a:t>
                </a:r>
                <a:endParaRPr lang="zh-CN" altLang="en-US" sz="2200" kern="0" dirty="0"/>
              </a:p>
              <a:p>
                <a:pPr marL="342900" indent="-342900">
                  <a:lnSpc>
                    <a:spcPct val="12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步骤（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𝑘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）：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1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、</a:t>
                </a:r>
                <a:r>
                  <a:rPr lang="zh-CN" altLang="en-US" sz="2200" b="1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正交化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−…−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;</m:t>
                    </m:r>
                  </m:oMath>
                </a14:m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、</a:t>
                </a:r>
                <a:r>
                  <a:rPr lang="zh-CN" altLang="en-US" sz="2200" b="1" dirty="0">
                    <a:solidFill>
                      <a:srgbClr val="000000"/>
                    </a:solidFill>
                    <a:ea typeface="微软雅黑" panose="020B0503020204020204" charset="-122"/>
                  </a:rPr>
                  <a:t>检验</a:t>
                </a:r>
                <a:r>
                  <a:rPr lang="zh-CN" altLang="en-US" sz="2200" b="1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线性相关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：如果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，提前退出迭代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;</a:t>
                </a:r>
                <a:endParaRPr lang="en-US" altLang="zh-CN" sz="2200" kern="0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3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、</a:t>
                </a:r>
                <a:r>
                  <a:rPr lang="zh-CN" altLang="en-US" sz="2200" b="1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单位化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f>
                          <m:fPr>
                            <m:type m:val="lin"/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altLang="zh-CN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den>
                        </m:f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lvl="0" indent="-342900">
                  <a:lnSpc>
                    <a:spcPct val="12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如果步骤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2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中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未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提前结束迭代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线性独立的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，而且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是标准正交基。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marL="342900" lvl="0" indent="-342900">
                  <a:lnSpc>
                    <a:spcPct val="12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如果在第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次迭代中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提前结束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，</a:t>
                </a:r>
                <a:r>
                  <a:rPr lang="zh-CN" altLang="en-US" sz="2200" b="1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说明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𝒂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𝒋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200" b="1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的线性组合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，因此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线性相关的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0731" y="736600"/>
                <a:ext cx="8229600" cy="6242050"/>
              </a:xfrm>
              <a:prstGeom prst="rect">
                <a:avLst/>
              </a:prstGeom>
              <a:blipFill rotWithShape="1">
                <a:blip r:embed="rId1"/>
                <a:stretch>
                  <a:fillRect l="-6" r="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5.5 </a:t>
            </a:r>
            <a:r>
              <a:rPr lang="en-US" altLang="zh-CN" kern="0" dirty="0" smtClean="0"/>
              <a:t>Gram-Schmidt</a:t>
            </a:r>
            <a:r>
              <a:rPr lang="en-US" altLang="zh-CN" kern="0" dirty="0"/>
              <a:t>(</a:t>
            </a:r>
            <a:r>
              <a:rPr lang="zh-CN" altLang="en-US" kern="0" dirty="0"/>
              <a:t>正交化</a:t>
            </a:r>
            <a:r>
              <a:rPr lang="en-US" altLang="zh-CN" kern="0" dirty="0"/>
              <a:t>)</a:t>
            </a:r>
            <a:r>
              <a:rPr lang="zh-CN" altLang="en-US" kern="0" dirty="0"/>
              <a:t>算法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953000" y="2463800"/>
                <a:ext cx="1707515" cy="374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f>
                            <m:fPr>
                              <m:type m:val="lin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463800"/>
                <a:ext cx="1707515" cy="3740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99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99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286000" y="1295400"/>
                <a:ext cx="7924800" cy="11849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假设第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次迭代成立</a:t>
                </a:r>
                <a:r>
                  <a:rPr lang="zh-CN" altLang="en-US" sz="2200" dirty="0">
                    <a:ea typeface="微软雅黑" panose="020B0503020204020204" charset="-122"/>
                  </a:rPr>
                  <a:t>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即：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正交化步骤保证有以下关系成立：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1295400"/>
                <a:ext cx="7924800" cy="1184910"/>
              </a:xfrm>
              <a:prstGeom prst="rect">
                <a:avLst/>
              </a:prstGeom>
              <a:blipFill rotWithShape="1">
                <a:blip r:embed="rId1"/>
                <a:stretch>
                  <a:fillRect b="-632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5.5.1 </a:t>
            </a:r>
            <a:r>
              <a:rPr lang="zh-CN" altLang="en-US" kern="0" dirty="0" smtClean="0"/>
              <a:t>算法分析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828800" y="896006"/>
                <a:ext cx="6400800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 smtClean="0">
                    <a:ea typeface="微软雅黑" panose="020B0503020204020204" charset="-122"/>
                  </a:rPr>
                  <a:t>归纳法</a:t>
                </a:r>
                <a:r>
                  <a:rPr lang="zh-CN" altLang="en-US" sz="2200" dirty="0">
                    <a:ea typeface="微软雅黑" panose="020B0503020204020204" charset="-122"/>
                  </a:rPr>
                  <a:t>来证明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是标准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正交的：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896006"/>
                <a:ext cx="6400800" cy="429895"/>
              </a:xfrm>
              <a:prstGeom prst="rect">
                <a:avLst/>
              </a:prstGeom>
              <a:blipFill rotWithShape="1">
                <a:blip r:embed="rId2"/>
                <a:stretch>
                  <a:fillRect t="-5" b="-2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438900" y="1295400"/>
          <a:ext cx="235108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1" name="Equation" r:id="rId3" imgW="24993600" imgH="5486400" progId="Equation.DSMT4">
                  <p:embed/>
                </p:oleObj>
              </mc:Choice>
              <mc:Fallback>
                <p:oleObj name="Equation" r:id="rId3" imgW="24993600" imgH="5486400" progId="Equation.DSMT4">
                  <p:embed/>
                  <p:pic>
                    <p:nvPicPr>
                      <p:cNvPr id="0" name="图片 226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38900" y="1295400"/>
                        <a:ext cx="2351088" cy="51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286000" y="3200400"/>
                <a:ext cx="7924800" cy="6350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等式两边同时乘以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…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3200400"/>
                <a:ext cx="7924800" cy="635000"/>
              </a:xfrm>
              <a:prstGeom prst="rect">
                <a:avLst/>
              </a:prstGeom>
              <a:blipFill rotWithShape="1">
                <a:blip r:embed="rId5"/>
                <a:stretch>
                  <a:fillRect b="-60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2306454" y="4952961"/>
                <a:ext cx="7924800" cy="12541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acc>
                      <m:accPr>
                        <m:chr m:val="̃"/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acc>
                      <m:accPr>
                        <m:chr m:val="̃"/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单位化步骤保证了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f>
                          <m:fPr>
                            <m:type m:val="lin"/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fPr>
                          <m:num>
                            <m:acc>
                              <m:accPr>
                                <m:chr m:val="̃"/>
                                <m:ctrlPr>
                                  <a:rPr lang="en-US" altLang="zh-CN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den>
                        </m:f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,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是标准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正交。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06454" y="4952961"/>
                <a:ext cx="7924800" cy="1254125"/>
              </a:xfrm>
              <a:prstGeom prst="rect">
                <a:avLst/>
              </a:prstGeom>
              <a:blipFill rotWithShape="1">
                <a:blip r:embed="rId6"/>
                <a:stretch>
                  <a:fillRect l="-2" t="-48" r="2" b="-1266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286000" y="2590800"/>
                <a:ext cx="6400800" cy="506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−…−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  <m: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;</m:t>
                    </m:r>
                  </m:oMath>
                </a14:m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590800"/>
                <a:ext cx="6400800" cy="5060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781269" y="3843708"/>
                <a:ext cx="8413750" cy="929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2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−⋯</m:t>
                            </m:r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20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zh-CN" altLang="en-US" sz="22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sz="220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zh-CN" altLang="en-US" sz="22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en-US" sz="2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zh-CN" alt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69" y="3843708"/>
                <a:ext cx="8413750" cy="929005"/>
              </a:xfrm>
              <a:prstGeom prst="rect">
                <a:avLst/>
              </a:prstGeom>
              <a:blipFill rotWithShape="1">
                <a:blip r:embed="rId8"/>
                <a:stretch>
                  <a:fillRect l="-1" t="-6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834744" y="4612652"/>
                <a:ext cx="3491230" cy="480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∵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2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744" y="4612652"/>
                <a:ext cx="3491230" cy="480695"/>
              </a:xfrm>
              <a:prstGeom prst="rect">
                <a:avLst/>
              </a:prstGeom>
              <a:blipFill rotWithShape="1">
                <a:blip r:embed="rId9"/>
                <a:stretch>
                  <a:fillRect l="-7" t="-2" r="7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2" grpId="0"/>
      <p:bldP spid="7" grpId="0" build="p"/>
      <p:bldP spid="9" grpId="0" build="p"/>
      <p:bldP spid="4" grpId="0"/>
      <p:bldP spid="6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286000" y="1934250"/>
                <a:ext cx="792480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的一个线性组合：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1934250"/>
                <a:ext cx="7924800" cy="507365"/>
              </a:xfrm>
              <a:prstGeom prst="rect">
                <a:avLst/>
              </a:prstGeom>
              <a:blipFill rotWithShape="1">
                <a:blip r:embed="rId1"/>
                <a:stretch>
                  <a:fillRect t="-8" b="-1613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5.5.1 </a:t>
            </a:r>
            <a:r>
              <a:rPr lang="zh-CN" altLang="en-US" kern="0" dirty="0" smtClean="0"/>
              <a:t>算法分析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981200" y="990600"/>
                <a:ext cx="6400800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假设</a:t>
                </a:r>
                <a:r>
                  <a:rPr lang="en-US" altLang="zh-CN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Schmidt</a:t>
                </a:r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正交法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未在</a:t>
                </a:r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次</a:t>
                </a:r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迭代提前终止：</a:t>
                </a:r>
                <a:endParaRPr lang="zh-CN" altLang="en-US" sz="22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990600"/>
                <a:ext cx="6400800" cy="429895"/>
              </a:xfrm>
              <a:prstGeom prst="rect">
                <a:avLst/>
              </a:prstGeom>
              <a:blipFill rotWithShape="1">
                <a:blip r:embed="rId2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306454" y="3260615"/>
            <a:ext cx="7924800" cy="507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则有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2286000" y="4038600"/>
                <a:ext cx="807720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归纳假设，每个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都是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的线性组合：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4038600"/>
                <a:ext cx="8077200" cy="507365"/>
              </a:xfrm>
              <a:prstGeom prst="rect">
                <a:avLst/>
              </a:prstGeom>
              <a:blipFill rotWithShape="1">
                <a:blip r:embed="rId3"/>
                <a:stretch>
                  <a:fillRect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286000" y="1455934"/>
                <a:ext cx="6400800" cy="506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−…−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;</m:t>
                    </m:r>
                  </m:oMath>
                </a14:m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55934"/>
                <a:ext cx="6400800" cy="506095"/>
              </a:xfrm>
              <a:prstGeom prst="rect">
                <a:avLst/>
              </a:prstGeom>
              <a:blipFill rotWithShape="1">
                <a:blip r:embed="rId4"/>
                <a:stretch>
                  <a:fillRect t="-102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286500" y="2028012"/>
                <a:ext cx="1717040" cy="406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=</m:t>
                          </m:r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charset="-122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  <m:sub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0" y="2028012"/>
                <a:ext cx="1717040" cy="406400"/>
              </a:xfrm>
              <a:prstGeom prst="rect">
                <a:avLst/>
              </a:prstGeom>
              <a:blipFill rotWithShape="1">
                <a:blip r:embed="rId5"/>
                <a:stretch>
                  <a:fillRect t="-112" b="-1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2286000" y="5867400"/>
                <a:ext cx="792480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通过对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归纳证明，可得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一个线性组合。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5867400"/>
                <a:ext cx="7924800" cy="507365"/>
              </a:xfrm>
              <a:prstGeom prst="rect">
                <a:avLst/>
              </a:prstGeom>
              <a:blipFill rotWithShape="1">
                <a:blip r:embed="rId6"/>
                <a:stretch>
                  <a:fillRect b="-1614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819400" y="2590800"/>
                <a:ext cx="5501005" cy="467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90800"/>
                <a:ext cx="5501005" cy="4679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3124200" y="3276600"/>
                <a:ext cx="6477000" cy="467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−⋯−</m:t>
                          </m:r>
                          <m:d>
                            <m:dPr>
                              <m:ctrlP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2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sz="2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2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276600"/>
                <a:ext cx="6477000" cy="46799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057400" y="4634865"/>
                <a:ext cx="8501380" cy="6311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634865"/>
                <a:ext cx="8501380" cy="6311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1981200" y="5257800"/>
                <a:ext cx="5488305" cy="467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2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257800"/>
                <a:ext cx="5488305" cy="46799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2" grpId="0"/>
      <p:bldP spid="7" grpId="0" build="p"/>
      <p:bldP spid="9" grpId="0" build="p"/>
      <p:bldP spid="11" grpId="0" build="p"/>
      <p:bldP spid="8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5.5.1 </a:t>
            </a:r>
            <a:r>
              <a:rPr lang="zh-CN" altLang="en-US" kern="0" dirty="0" smtClean="0"/>
              <a:t>算法分析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0200" y="990600"/>
                <a:ext cx="6400800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假设</a:t>
                </a:r>
                <a:r>
                  <a:rPr lang="en-US" altLang="zh-CN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Schmidt</a:t>
                </a:r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正交法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未在</a:t>
                </a:r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次</a:t>
                </a:r>
                <a:r>
                  <a:rPr lang="zh-CN" altLang="en-US" sz="2200" dirty="0">
                    <a:latin typeface="Cambria Math" panose="02040503050406030204" pitchFamily="18" charset="0"/>
                    <a:ea typeface="微软雅黑" panose="020B0503020204020204" charset="-122"/>
                  </a:rPr>
                  <a:t>迭代提前终止：</a:t>
                </a:r>
                <a:endParaRPr lang="zh-CN" altLang="en-US" sz="2200" dirty="0">
                  <a:latin typeface="Cambria Math" panose="02040503050406030204" pitchFamily="18" charset="0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0" y="990600"/>
                <a:ext cx="6400800" cy="429895"/>
              </a:xfrm>
              <a:prstGeom prst="rect">
                <a:avLst/>
              </a:prstGeom>
              <a:blipFill rotWithShape="1">
                <a:blip r:embed="rId1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596900" y="2532169"/>
                <a:ext cx="807720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都是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的线性组合</a:t>
                </a:r>
                <a:endParaRPr lang="en-US" altLang="zh-CN" sz="2200" dirty="0" smtClean="0">
                  <a:solidFill>
                    <a:srgbClr val="FF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900" y="2532169"/>
                <a:ext cx="8077200" cy="507365"/>
              </a:xfrm>
              <a:prstGeom prst="rect">
                <a:avLst/>
              </a:prstGeom>
              <a:blipFill rotWithShape="1">
                <a:blip r:embed="rId2"/>
                <a:stretch>
                  <a:fillRect t="-84" b="-1606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13923" y="1681499"/>
                <a:ext cx="6400800" cy="506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−…−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;</m:t>
                    </m:r>
                  </m:oMath>
                </a14:m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3" y="1681499"/>
                <a:ext cx="6400800" cy="506095"/>
              </a:xfrm>
              <a:prstGeom prst="rect">
                <a:avLst/>
              </a:prstGeom>
              <a:blipFill rotWithShape="1">
                <a:blip r:embed="rId3"/>
                <a:stretch>
                  <a:fillRect l="-8" t="-4" r="8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038335" y="4863270"/>
                <a:ext cx="3638550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>
                    <a:ea typeface="微软雅黑" panose="020B0503020204020204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有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是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线性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独立的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。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335" y="4863270"/>
                <a:ext cx="3638550" cy="554355"/>
              </a:xfrm>
              <a:prstGeom prst="rect">
                <a:avLst/>
              </a:prstGeom>
              <a:blipFill rotWithShape="1">
                <a:blip r:embed="rId4"/>
                <a:stretch>
                  <a:fillRect l="-3" t="-79" r="-67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04238" y="3239850"/>
                <a:ext cx="6684523" cy="455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200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sSub>
                      <m:sSubPr>
                        <m:ctrlP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 smtClean="0"/>
                  <a:t>,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38" y="3239850"/>
                <a:ext cx="6684523" cy="455930"/>
              </a:xfrm>
              <a:prstGeom prst="rect">
                <a:avLst/>
              </a:prstGeom>
              <a:blipFill rotWithShape="1">
                <a:blip r:embed="rId5"/>
                <a:stretch>
                  <a:fillRect l="-6" t="-18" r="4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-482600" y="4008737"/>
                <a:ext cx="7620000" cy="506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−…−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;</m:t>
                    </m:r>
                  </m:oMath>
                </a14:m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2600" y="4008737"/>
                <a:ext cx="7620000" cy="506095"/>
              </a:xfrm>
              <a:prstGeom prst="rect">
                <a:avLst/>
              </a:prstGeom>
              <a:blipFill rotWithShape="1">
                <a:blip r:embed="rId6"/>
                <a:stretch>
                  <a:fillRect t="-122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2003642" y="4461423"/>
                <a:ext cx="165862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系数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642" y="4461423"/>
                <a:ext cx="1658620" cy="368300"/>
              </a:xfrm>
              <a:prstGeom prst="rect">
                <a:avLst/>
              </a:prstGeom>
              <a:blipFill rotWithShape="1">
                <a:blip r:embed="rId7"/>
                <a:stretch>
                  <a:fillRect l="-13" t="-149" r="13" b="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1905635" y="3770630"/>
                <a:ext cx="1659255" cy="39751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系数</a:t>
                </a:r>
                <a:endParaRPr lang="zh-CN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635" y="3770630"/>
                <a:ext cx="1659255" cy="3975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6232728" y="3481204"/>
                <a:ext cx="7924800" cy="5683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的一个线性组合：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2728" y="3481204"/>
                <a:ext cx="7924800" cy="568325"/>
              </a:xfrm>
              <a:prstGeom prst="rect">
                <a:avLst/>
              </a:prstGeom>
              <a:blipFill rotWithShape="1">
                <a:blip r:embed="rId9"/>
                <a:stretch>
                  <a:fillRect l="-3" t="-24" r="3" b="-601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019800" y="2535535"/>
                <a:ext cx="6400800" cy="429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 smtClean="0">
                    <a:ea typeface="微软雅黑" panose="020B0503020204020204" charset="-122"/>
                  </a:rPr>
                  <a:t>假设</a:t>
                </a:r>
                <a:r>
                  <a:rPr lang="en-US" altLang="zh-CN" sz="2200" dirty="0">
                    <a:ea typeface="微软雅黑" panose="020B0503020204020204" charset="-122"/>
                  </a:rPr>
                  <a:t>Schmidt</a:t>
                </a:r>
                <a:r>
                  <a:rPr lang="zh-CN" altLang="en-US" sz="2200" dirty="0">
                    <a:ea typeface="微软雅黑" panose="020B0503020204020204" charset="-122"/>
                  </a:rPr>
                  <a:t>正交法在第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𝑗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微软雅黑" panose="020B0503020204020204" charset="-122"/>
                  </a:rPr>
                  <a:t>次</a:t>
                </a:r>
                <a:r>
                  <a:rPr lang="zh-CN" altLang="en-US" sz="2200" dirty="0">
                    <a:ea typeface="微软雅黑" panose="020B0503020204020204" charset="-122"/>
                  </a:rPr>
                  <a:t>迭代提前终止：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2535535"/>
                <a:ext cx="6400800" cy="429895"/>
              </a:xfrm>
              <a:prstGeom prst="rect">
                <a:avLst/>
              </a:prstGeom>
              <a:blipFill rotWithShape="1">
                <a:blip r:embed="rId10"/>
                <a:stretch>
                  <a:fillRect t="-143" b="-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6350000" y="4707590"/>
                <a:ext cx="7924800" cy="13265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每一个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都是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的线性组合。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的线性组合。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0000" y="4707590"/>
                <a:ext cx="7924800" cy="1326515"/>
              </a:xfrm>
              <a:prstGeom prst="rect">
                <a:avLst/>
              </a:prstGeom>
              <a:blipFill rotWithShape="1">
                <a:blip r:embed="rId11"/>
                <a:stretch>
                  <a:fillRect t="-25" b="-734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223000" y="4230103"/>
                <a:ext cx="4371975" cy="487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0" y="4230103"/>
                <a:ext cx="4371975" cy="487045"/>
              </a:xfrm>
              <a:prstGeom prst="rect">
                <a:avLst/>
              </a:prstGeom>
              <a:blipFill rotWithShape="1">
                <a:blip r:embed="rId12"/>
                <a:stretch>
                  <a:fillRect t="-76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740400" y="2968500"/>
                <a:ext cx="6400800" cy="513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−…−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Sup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𝑗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−</m:t>
                        </m:r>
                        <m: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0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;</m:t>
                    </m:r>
                  </m:oMath>
                </a14:m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0" y="2968500"/>
                <a:ext cx="6400800" cy="513715"/>
              </a:xfrm>
              <a:prstGeom prst="rect">
                <a:avLst/>
              </a:prstGeom>
              <a:blipFill rotWithShape="1">
                <a:blip r:embed="rId13"/>
                <a:stretch>
                  <a:fillRect t="-99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5852795" y="2315845"/>
            <a:ext cx="0" cy="4464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12" grpId="0"/>
      <p:bldP spid="399365" grpId="0" build="p"/>
      <p:bldP spid="5" grpId="0"/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5.5.2 </a:t>
            </a:r>
            <a:r>
              <a:rPr lang="zh-CN" altLang="en-US" kern="0" dirty="0" smtClean="0"/>
              <a:t>例子</a:t>
            </a:r>
            <a:endParaRPr lang="zh-CN" altLang="en-US" kern="0" dirty="0"/>
          </a:p>
        </p:txBody>
      </p:sp>
      <p:grpSp>
        <p:nvGrpSpPr>
          <p:cNvPr id="70" name="组合 69"/>
          <p:cNvGrpSpPr/>
          <p:nvPr/>
        </p:nvGrpSpPr>
        <p:grpSpPr>
          <a:xfrm>
            <a:off x="1400059" y="1524000"/>
            <a:ext cx="2286000" cy="1600200"/>
            <a:chOff x="533400" y="990600"/>
            <a:chExt cx="2286000" cy="1600200"/>
          </a:xfrm>
        </p:grpSpPr>
        <p:sp>
          <p:nvSpPr>
            <p:cNvPr id="5" name="椭圆 4"/>
            <p:cNvSpPr/>
            <p:nvPr/>
          </p:nvSpPr>
          <p:spPr bwMode="auto">
            <a:xfrm>
              <a:off x="533400" y="1219200"/>
              <a:ext cx="1371600" cy="1371600"/>
            </a:xfrm>
            <a:prstGeom prst="ellipse">
              <a:avLst/>
            </a:prstGeom>
            <a:noFill/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13" name="直接箭头连接符 12"/>
            <p:cNvCxnSpPr>
              <a:stCxn id="4" idx="0"/>
            </p:cNvCxnSpPr>
            <p:nvPr/>
          </p:nvCxnSpPr>
          <p:spPr bwMode="auto">
            <a:xfrm flipV="1">
              <a:off x="1219200" y="990600"/>
              <a:ext cx="152400" cy="887896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7" name="直接箭头连接符 16"/>
            <p:cNvCxnSpPr>
              <a:stCxn id="4" idx="6"/>
            </p:cNvCxnSpPr>
            <p:nvPr/>
          </p:nvCxnSpPr>
          <p:spPr bwMode="auto">
            <a:xfrm flipV="1">
              <a:off x="1245704" y="1229209"/>
              <a:ext cx="1573696" cy="675791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/>
                <p:cNvSpPr/>
                <p:nvPr/>
              </p:nvSpPr>
              <p:spPr>
                <a:xfrm>
                  <a:off x="846630" y="1348931"/>
                  <a:ext cx="440690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30" y="1348931"/>
                  <a:ext cx="440690" cy="368300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/>
                <p:cNvSpPr/>
                <p:nvPr/>
              </p:nvSpPr>
              <p:spPr>
                <a:xfrm>
                  <a:off x="1973746" y="1509164"/>
                  <a:ext cx="44386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3746" y="1509164"/>
                  <a:ext cx="443865" cy="36830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椭圆 3"/>
            <p:cNvSpPr/>
            <p:nvPr/>
          </p:nvSpPr>
          <p:spPr bwMode="auto">
            <a:xfrm>
              <a:off x="1192696" y="1878496"/>
              <a:ext cx="53008" cy="53008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219200" y="3962400"/>
            <a:ext cx="2286000" cy="1600200"/>
            <a:chOff x="3505200" y="1017104"/>
            <a:chExt cx="2286000" cy="1600200"/>
          </a:xfrm>
        </p:grpSpPr>
        <p:sp>
          <p:nvSpPr>
            <p:cNvPr id="25" name="椭圆 24"/>
            <p:cNvSpPr/>
            <p:nvPr/>
          </p:nvSpPr>
          <p:spPr bwMode="auto">
            <a:xfrm>
              <a:off x="3505200" y="1245704"/>
              <a:ext cx="1371600" cy="1371600"/>
            </a:xfrm>
            <a:prstGeom prst="ellipse">
              <a:avLst/>
            </a:prstGeom>
            <a:noFill/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27" name="直接箭头连接符 26"/>
            <p:cNvCxnSpPr>
              <a:stCxn id="24" idx="0"/>
            </p:cNvCxnSpPr>
            <p:nvPr/>
          </p:nvCxnSpPr>
          <p:spPr bwMode="auto">
            <a:xfrm flipV="1">
              <a:off x="4191000" y="1017104"/>
              <a:ext cx="152400" cy="887896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28" name="直接箭头连接符 27"/>
            <p:cNvCxnSpPr>
              <a:stCxn id="24" idx="6"/>
            </p:cNvCxnSpPr>
            <p:nvPr/>
          </p:nvCxnSpPr>
          <p:spPr bwMode="auto">
            <a:xfrm flipV="1">
              <a:off x="4217504" y="1255713"/>
              <a:ext cx="1573696" cy="675791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/>
                <p:cNvSpPr/>
                <p:nvPr/>
              </p:nvSpPr>
              <p:spPr>
                <a:xfrm>
                  <a:off x="3818430" y="1375435"/>
                  <a:ext cx="43497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430" y="1375435"/>
                  <a:ext cx="434975" cy="36830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/>
                <p:cNvSpPr/>
                <p:nvPr/>
              </p:nvSpPr>
              <p:spPr>
                <a:xfrm>
                  <a:off x="4945546" y="1535668"/>
                  <a:ext cx="44386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5546" y="1535668"/>
                  <a:ext cx="443865" cy="36830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椭圆 23"/>
            <p:cNvSpPr/>
            <p:nvPr/>
          </p:nvSpPr>
          <p:spPr bwMode="auto">
            <a:xfrm>
              <a:off x="4164496" y="1905000"/>
              <a:ext cx="53008" cy="53008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174006" y="4103466"/>
            <a:ext cx="2286000" cy="1371600"/>
            <a:chOff x="6324600" y="1272208"/>
            <a:chExt cx="2286000" cy="1371600"/>
          </a:xfrm>
        </p:grpSpPr>
        <p:sp>
          <p:nvSpPr>
            <p:cNvPr id="33" name="椭圆 32"/>
            <p:cNvSpPr/>
            <p:nvPr/>
          </p:nvSpPr>
          <p:spPr bwMode="auto">
            <a:xfrm>
              <a:off x="6324600" y="1272208"/>
              <a:ext cx="1371600" cy="1371600"/>
            </a:xfrm>
            <a:prstGeom prst="ellipse">
              <a:avLst/>
            </a:prstGeom>
            <a:noFill/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34" name="直接箭头连接符 33"/>
            <p:cNvCxnSpPr>
              <a:stCxn id="32" idx="0"/>
            </p:cNvCxnSpPr>
            <p:nvPr/>
          </p:nvCxnSpPr>
          <p:spPr bwMode="auto">
            <a:xfrm flipV="1">
              <a:off x="7010400" y="1295400"/>
              <a:ext cx="95250" cy="636104"/>
            </a:xfrm>
            <a:prstGeom prst="straightConnector1">
              <a:avLst/>
            </a:prstGeom>
            <a:noFill/>
            <a:ln w="25400" cap="flat" cmpd="sng" algn="ctr">
              <a:solidFill>
                <a:srgbClr val="007F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5" name="直接箭头连接符 34"/>
            <p:cNvCxnSpPr>
              <a:stCxn id="32" idx="6"/>
            </p:cNvCxnSpPr>
            <p:nvPr/>
          </p:nvCxnSpPr>
          <p:spPr bwMode="auto">
            <a:xfrm flipV="1">
              <a:off x="7036904" y="1282217"/>
              <a:ext cx="1573696" cy="675791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矩形 35"/>
                <p:cNvSpPr/>
                <p:nvPr/>
              </p:nvSpPr>
              <p:spPr>
                <a:xfrm>
                  <a:off x="6637830" y="1401939"/>
                  <a:ext cx="43497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830" y="1401939"/>
                  <a:ext cx="434975" cy="36830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矩形 36"/>
                <p:cNvSpPr/>
                <p:nvPr/>
              </p:nvSpPr>
              <p:spPr>
                <a:xfrm>
                  <a:off x="7764946" y="1562172"/>
                  <a:ext cx="44386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946" y="1562172"/>
                  <a:ext cx="443865" cy="36830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椭圆 31"/>
            <p:cNvSpPr/>
            <p:nvPr/>
          </p:nvSpPr>
          <p:spPr bwMode="auto">
            <a:xfrm>
              <a:off x="6983896" y="1931504"/>
              <a:ext cx="53008" cy="53008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5"/>
              <p:cNvSpPr>
                <a:spLocks noChangeArrowheads="1"/>
              </p:cNvSpPr>
              <p:nvPr/>
            </p:nvSpPr>
            <p:spPr bwMode="auto">
              <a:xfrm>
                <a:off x="669131" y="953084"/>
                <a:ext cx="792480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000" kern="0" dirty="0" smtClean="0"/>
                  <a:t>Schmidt</a:t>
                </a:r>
                <a:r>
                  <a:rPr lang="zh-CN" altLang="en-US" sz="2000" kern="0" dirty="0"/>
                  <a:t>正交</a:t>
                </a:r>
                <a:r>
                  <a:rPr lang="zh-CN" altLang="en-US" sz="2000" kern="0" dirty="0" smtClean="0"/>
                  <a:t>法应用在</a:t>
                </a:r>
                <a:r>
                  <a:rPr lang="en-US" altLang="zh-CN" sz="2000" kern="0" dirty="0" smtClean="0"/>
                  <a:t>2</a:t>
                </a:r>
                <a:r>
                  <a:rPr lang="zh-CN" altLang="en-US" sz="2000" kern="0" dirty="0" smtClean="0"/>
                  <a:t>维向量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中：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4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9131" y="953084"/>
                <a:ext cx="7924800" cy="507365"/>
              </a:xfrm>
              <a:prstGeom prst="rect">
                <a:avLst/>
              </a:prstGeom>
              <a:blipFill rotWithShape="1">
                <a:blip r:embed="rId5"/>
                <a:stretch>
                  <a:fillRect l="-6" t="-115" r="6" b="-1603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-122019" y="3239534"/>
                <a:ext cx="51816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 smtClean="0">
                    <a:latin typeface="Calibri" panose="020F0502020204030204" charset="0"/>
                  </a:rPr>
                  <a:t>(1)</a:t>
                </a:r>
                <a:r>
                  <a:rPr lang="zh-CN" altLang="en-US" dirty="0" smtClean="0">
                    <a:latin typeface="Calibri" panose="020F0502020204030204" charset="0"/>
                  </a:rPr>
                  <a:t> 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 panose="020F0502020204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libri" panose="020F0502020204030204" charset="0"/>
                  </a:rPr>
                  <a:t>。灰色的圆圈表示范数为</a:t>
                </a:r>
                <a:r>
                  <a:rPr lang="en-US" altLang="zh-CN" dirty="0">
                    <a:latin typeface="Calibri" panose="020F0502020204030204" charset="0"/>
                  </a:rPr>
                  <a:t>1</a:t>
                </a:r>
                <a:r>
                  <a:rPr lang="zh-CN" altLang="en-US" dirty="0">
                    <a:latin typeface="Calibri" panose="020F0502020204030204" charset="0"/>
                  </a:rPr>
                  <a:t>的点。</a:t>
                </a:r>
                <a:endParaRPr lang="zh-CN" altLang="en-US" sz="1800" dirty="0" smtClean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019" y="3239534"/>
                <a:ext cx="5181600" cy="368300"/>
              </a:xfrm>
              <a:prstGeom prst="rect">
                <a:avLst/>
              </a:prstGeom>
              <a:blipFill rotWithShape="1">
                <a:blip r:embed="rId6"/>
                <a:stretch>
                  <a:fillRect l="2" t="-108" r="10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305317" y="5741019"/>
                <a:ext cx="3733283" cy="46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 smtClean="0">
                    <a:latin typeface="Calibri" panose="020F0502020204030204" charset="0"/>
                  </a:rPr>
                  <a:t>(2)</a:t>
                </a:r>
                <a:r>
                  <a:rPr lang="zh-CN" altLang="en-US" sz="1800" dirty="0" smtClean="0">
                    <a:latin typeface="Calibri" panose="020F0502020204030204" charset="0"/>
                  </a:rPr>
                  <a:t>第</a:t>
                </a:r>
                <a:r>
                  <a:rPr lang="en-US" altLang="zh-CN" sz="1800" dirty="0" smtClean="0">
                    <a:latin typeface="Calibri" panose="020F0502020204030204" charset="0"/>
                  </a:rPr>
                  <a:t>1</a:t>
                </a:r>
                <a:r>
                  <a:rPr lang="zh-CN" altLang="en-US" sz="1800" dirty="0" smtClean="0">
                    <a:latin typeface="Calibri" panose="020F0502020204030204" charset="0"/>
                  </a:rPr>
                  <a:t>次迭代的正交化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：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Calibri" panose="020F0502020204030204" charset="0"/>
                  </a:rPr>
                  <a:t>。</a:t>
                </a:r>
                <a:endParaRPr lang="zh-CN" altLang="en-US" sz="1800" dirty="0" smtClean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17" y="5741019"/>
                <a:ext cx="3733283" cy="469265"/>
              </a:xfrm>
              <a:prstGeom prst="rect">
                <a:avLst/>
              </a:prstGeom>
              <a:blipFill rotWithShape="1">
                <a:blip r:embed="rId7"/>
                <a:stretch>
                  <a:fillRect l="-14" t="-132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787659" y="5741019"/>
            <a:ext cx="26098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charset="0"/>
              </a:rPr>
              <a:t>(3)</a:t>
            </a:r>
            <a:r>
              <a:rPr lang="zh-CN" altLang="en-US" dirty="0" smtClean="0">
                <a:latin typeface="Calibri" panose="020F0502020204030204" charset="0"/>
              </a:rPr>
              <a:t>第</a:t>
            </a:r>
            <a:r>
              <a:rPr lang="en-US" altLang="zh-CN" dirty="0" smtClean="0">
                <a:latin typeface="Calibri" panose="020F0502020204030204" charset="0"/>
              </a:rPr>
              <a:t>1</a:t>
            </a:r>
            <a:r>
              <a:rPr lang="zh-CN" altLang="en-US" dirty="0" smtClean="0">
                <a:latin typeface="Calibri" panose="020F0502020204030204" charset="0"/>
              </a:rPr>
              <a:t>次</a:t>
            </a:r>
            <a:r>
              <a:rPr lang="zh-CN" altLang="en-US" dirty="0">
                <a:latin typeface="Calibri" panose="020F0502020204030204" charset="0"/>
              </a:rPr>
              <a:t>迭代</a:t>
            </a:r>
            <a:r>
              <a:rPr lang="zh-CN" altLang="en-US" dirty="0" smtClean="0">
                <a:latin typeface="Calibri" panose="020F0502020204030204" charset="0"/>
              </a:rPr>
              <a:t>的单位化。</a:t>
            </a:r>
            <a:endParaRPr lang="zh-CN" altLang="en-US" dirty="0"/>
          </a:p>
        </p:txBody>
      </p:sp>
      <p:grpSp>
        <p:nvGrpSpPr>
          <p:cNvPr id="76" name="组合 75"/>
          <p:cNvGrpSpPr/>
          <p:nvPr/>
        </p:nvGrpSpPr>
        <p:grpSpPr>
          <a:xfrm>
            <a:off x="8331200" y="1346200"/>
            <a:ext cx="3458144" cy="1371600"/>
            <a:chOff x="685800" y="3581400"/>
            <a:chExt cx="3458144" cy="13716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矩形 56"/>
                <p:cNvSpPr/>
                <p:nvPr/>
              </p:nvSpPr>
              <p:spPr>
                <a:xfrm>
                  <a:off x="2845369" y="3856854"/>
                  <a:ext cx="1298575" cy="3651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369" y="3856854"/>
                  <a:ext cx="1298575" cy="365125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椭圆 41"/>
            <p:cNvSpPr/>
            <p:nvPr/>
          </p:nvSpPr>
          <p:spPr bwMode="auto">
            <a:xfrm>
              <a:off x="685800" y="3581400"/>
              <a:ext cx="1371600" cy="1371600"/>
            </a:xfrm>
            <a:prstGeom prst="ellipse">
              <a:avLst/>
            </a:prstGeom>
            <a:noFill/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43" name="直接箭头连接符 42"/>
            <p:cNvCxnSpPr>
              <a:stCxn id="41" idx="0"/>
            </p:cNvCxnSpPr>
            <p:nvPr/>
          </p:nvCxnSpPr>
          <p:spPr bwMode="auto">
            <a:xfrm flipV="1">
              <a:off x="1371600" y="3604592"/>
              <a:ext cx="95250" cy="636104"/>
            </a:xfrm>
            <a:prstGeom prst="straightConnector1">
              <a:avLst/>
            </a:prstGeom>
            <a:noFill/>
            <a:ln w="25400" cap="flat" cmpd="sng" algn="ctr">
              <a:solidFill>
                <a:srgbClr val="007F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44" name="直接箭头连接符 43"/>
            <p:cNvCxnSpPr>
              <a:stCxn id="41" idx="6"/>
            </p:cNvCxnSpPr>
            <p:nvPr/>
          </p:nvCxnSpPr>
          <p:spPr bwMode="auto">
            <a:xfrm flipV="1">
              <a:off x="1398104" y="3591409"/>
              <a:ext cx="1573696" cy="675791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矩形 44"/>
                <p:cNvSpPr/>
                <p:nvPr/>
              </p:nvSpPr>
              <p:spPr>
                <a:xfrm>
                  <a:off x="999030" y="3711131"/>
                  <a:ext cx="43497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030" y="3711131"/>
                  <a:ext cx="434975" cy="36830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矩形 45"/>
                <p:cNvSpPr/>
                <p:nvPr/>
              </p:nvSpPr>
              <p:spPr>
                <a:xfrm>
                  <a:off x="2135499" y="3817781"/>
                  <a:ext cx="44386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499" y="3817781"/>
                  <a:ext cx="443865" cy="36830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直接箭头连接符 46"/>
            <p:cNvCxnSpPr/>
            <p:nvPr/>
          </p:nvCxnSpPr>
          <p:spPr bwMode="auto">
            <a:xfrm flipH="1">
              <a:off x="2828923" y="3594519"/>
              <a:ext cx="142877" cy="907079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50" name="直接箭头连接符 49"/>
            <p:cNvCxnSpPr/>
            <p:nvPr/>
          </p:nvCxnSpPr>
          <p:spPr bwMode="auto">
            <a:xfrm>
              <a:off x="1403350" y="4292793"/>
              <a:ext cx="1416050" cy="208805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矩形 55"/>
                <p:cNvSpPr/>
                <p:nvPr/>
              </p:nvSpPr>
              <p:spPr>
                <a:xfrm>
                  <a:off x="1969535" y="4392942"/>
                  <a:ext cx="43751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535" y="4392942"/>
                  <a:ext cx="437515" cy="368300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椭圆 40"/>
            <p:cNvSpPr/>
            <p:nvPr/>
          </p:nvSpPr>
          <p:spPr bwMode="auto">
            <a:xfrm>
              <a:off x="1345096" y="4240696"/>
              <a:ext cx="53008" cy="53008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331200" y="4089400"/>
            <a:ext cx="1371600" cy="1371600"/>
            <a:chOff x="4419600" y="3711131"/>
            <a:chExt cx="1371600" cy="1371600"/>
          </a:xfrm>
        </p:grpSpPr>
        <p:sp>
          <p:nvSpPr>
            <p:cNvPr id="60" name="椭圆 59"/>
            <p:cNvSpPr/>
            <p:nvPr/>
          </p:nvSpPr>
          <p:spPr bwMode="auto">
            <a:xfrm>
              <a:off x="4419600" y="3711131"/>
              <a:ext cx="1371600" cy="1371600"/>
            </a:xfrm>
            <a:prstGeom prst="ellipse">
              <a:avLst/>
            </a:prstGeom>
            <a:noFill/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61" name="直接箭头连接符 60"/>
            <p:cNvCxnSpPr>
              <a:stCxn id="59" idx="0"/>
            </p:cNvCxnSpPr>
            <p:nvPr/>
          </p:nvCxnSpPr>
          <p:spPr bwMode="auto">
            <a:xfrm flipV="1">
              <a:off x="5105400" y="3734323"/>
              <a:ext cx="95250" cy="636104"/>
            </a:xfrm>
            <a:prstGeom prst="straightConnector1">
              <a:avLst/>
            </a:prstGeom>
            <a:noFill/>
            <a:ln w="25400" cap="flat" cmpd="sng" algn="ctr">
              <a:solidFill>
                <a:srgbClr val="007F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矩形 62"/>
                <p:cNvSpPr/>
                <p:nvPr/>
              </p:nvSpPr>
              <p:spPr>
                <a:xfrm>
                  <a:off x="4732830" y="3840862"/>
                  <a:ext cx="43497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830" y="3840862"/>
                  <a:ext cx="434975" cy="368300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接箭头连接符 65"/>
            <p:cNvCxnSpPr/>
            <p:nvPr/>
          </p:nvCxnSpPr>
          <p:spPr bwMode="auto">
            <a:xfrm rot="5400000" flipV="1">
              <a:off x="5409164" y="4141540"/>
              <a:ext cx="95250" cy="636104"/>
            </a:xfrm>
            <a:prstGeom prst="straightConnector1">
              <a:avLst/>
            </a:prstGeom>
            <a:noFill/>
            <a:ln w="25400" cap="flat" cmpd="sng" algn="ctr">
              <a:solidFill>
                <a:srgbClr val="007F00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矩形 70"/>
                <p:cNvSpPr/>
                <p:nvPr/>
              </p:nvSpPr>
              <p:spPr>
                <a:xfrm>
                  <a:off x="5105400" y="4425642"/>
                  <a:ext cx="437515" cy="36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400" y="4425642"/>
                  <a:ext cx="437515" cy="36830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椭圆 58"/>
            <p:cNvSpPr/>
            <p:nvPr/>
          </p:nvSpPr>
          <p:spPr bwMode="auto">
            <a:xfrm>
              <a:off x="5078896" y="4370427"/>
              <a:ext cx="53008" cy="53008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475929" y="2944172"/>
                <a:ext cx="6278011" cy="46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800" dirty="0" smtClean="0">
                    <a:latin typeface="Calibri" panose="020F0502020204030204" charset="0"/>
                  </a:rPr>
                  <a:t>(4)</a:t>
                </a:r>
                <a:r>
                  <a:rPr lang="zh-CN" altLang="en-US" dirty="0" smtClean="0">
                    <a:latin typeface="Calibri" panose="020F0502020204030204" charset="0"/>
                  </a:rPr>
                  <a:t> 第</a:t>
                </a:r>
                <a:r>
                  <a:rPr lang="en-US" altLang="zh-CN" dirty="0" smtClean="0">
                    <a:latin typeface="Calibri" panose="020F0502020204030204" charset="0"/>
                  </a:rPr>
                  <a:t>2</a:t>
                </a:r>
                <a:r>
                  <a:rPr lang="zh-CN" altLang="en-US" dirty="0" smtClean="0">
                    <a:latin typeface="Calibri" panose="020F0502020204030204" charset="0"/>
                  </a:rPr>
                  <a:t>次迭代的正交化：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Calibri" panose="020F0502020204030204" charset="0"/>
                  </a:rPr>
                  <a:t>减去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>
                        <a:latin typeface="Calibri" panose="020F0502020204030204" charset="0"/>
                      </a:rPr>
                      <m:t>与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Calibri" panose="020F0502020204030204" charset="0"/>
                  </a:rPr>
                  <a:t>平行的部分得到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Calibri" panose="020F0502020204030204" charset="0"/>
                  </a:rPr>
                  <a:t>。</a:t>
                </a:r>
                <a:endParaRPr lang="zh-CN" altLang="en-US" sz="1800" dirty="0" smtClean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929" y="2944172"/>
                <a:ext cx="6278011" cy="469265"/>
              </a:xfrm>
              <a:prstGeom prst="rect">
                <a:avLst/>
              </a:prstGeom>
              <a:blipFill rotWithShape="1">
                <a:blip r:embed="rId11"/>
                <a:stretch>
                  <a:fillRect l="-3" t="-66" r="10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7745995" y="5707522"/>
            <a:ext cx="260985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>
                <a:latin typeface="Calibri" panose="020F0502020204030204" charset="0"/>
              </a:rPr>
              <a:t>(5)</a:t>
            </a:r>
            <a:r>
              <a:rPr lang="zh-CN" altLang="en-US" dirty="0" smtClean="0">
                <a:latin typeface="Calibri" panose="020F0502020204030204" charset="0"/>
              </a:rPr>
              <a:t>第</a:t>
            </a:r>
            <a:r>
              <a:rPr lang="en-US" altLang="zh-CN" dirty="0" smtClean="0">
                <a:latin typeface="Calibri" panose="020F0502020204030204" charset="0"/>
              </a:rPr>
              <a:t>2</a:t>
            </a:r>
            <a:r>
              <a:rPr lang="zh-CN" altLang="en-US" dirty="0" smtClean="0">
                <a:latin typeface="Calibri" panose="020F0502020204030204" charset="0"/>
              </a:rPr>
              <a:t>次</a:t>
            </a:r>
            <a:r>
              <a:rPr lang="zh-CN" altLang="en-US" dirty="0">
                <a:latin typeface="Calibri" panose="020F0502020204030204" charset="0"/>
              </a:rPr>
              <a:t>迭代</a:t>
            </a:r>
            <a:r>
              <a:rPr lang="zh-CN" altLang="en-US" dirty="0" smtClean="0">
                <a:latin typeface="Calibri" panose="020F0502020204030204" charset="0"/>
              </a:rPr>
              <a:t>的单位化。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6123940" y="887095"/>
            <a:ext cx="0" cy="2933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920865" y="3782695"/>
            <a:ext cx="0" cy="2642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/>
      <p:bldP spid="2" grpId="0"/>
      <p:bldP spid="49" grpId="0"/>
      <p:bldP spid="3" grpId="0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286000" y="1024275"/>
                <a:ext cx="7924800" cy="5073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次迭代的步骤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1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需要进行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次内积：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1024275"/>
                <a:ext cx="7924800" cy="507365"/>
              </a:xfrm>
              <a:prstGeom prst="rect">
                <a:avLst/>
              </a:prstGeom>
              <a:blipFill rotWithShape="1">
                <a:blip r:embed="rId1"/>
                <a:stretch>
                  <a:fillRect t="-4" b="-161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5.5.3 </a:t>
            </a:r>
            <a:r>
              <a:rPr lang="zh-CN" altLang="en-US" kern="0" dirty="0" smtClean="0"/>
              <a:t>时间复杂度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286000" y="2721723"/>
                <a:ext cx="7924800" cy="1861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acc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需要进行 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2n(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)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次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flop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需要进行 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3n 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次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flop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总共需要：</a:t>
                </a:r>
                <a:endParaRPr lang="en-US" altLang="zh-CN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2721723"/>
                <a:ext cx="7924800" cy="1861820"/>
              </a:xfrm>
              <a:prstGeom prst="rect">
                <a:avLst/>
              </a:prstGeom>
              <a:blipFill rotWithShape="1">
                <a:blip r:embed="rId2"/>
                <a:stretch>
                  <a:fillRect t="-6" b="-1193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667000" y="2127059"/>
                <a:ext cx="389890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需要进行 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−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</m:oMath>
                </a14:m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)(2n-1)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次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flop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127059"/>
                <a:ext cx="3898900" cy="429895"/>
              </a:xfrm>
              <a:prstGeom prst="rect">
                <a:avLst/>
              </a:prstGeom>
              <a:blipFill rotWithShape="1">
                <a:blip r:embed="rId3"/>
                <a:stretch>
                  <a:fillRect t="-103" b="-1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198330" y="4747548"/>
          <a:ext cx="5846923" cy="7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2" name="Equation" r:id="rId4" imgW="81076800" imgH="10668000" progId="Equation.DSMT4">
                  <p:embed/>
                </p:oleObj>
              </mc:Choice>
              <mc:Fallback>
                <p:oleObj name="Equation" r:id="rId4" imgW="81076800" imgH="10668000" progId="Equation.DSMT4">
                  <p:embed/>
                  <p:pic>
                    <p:nvPicPr>
                      <p:cNvPr id="0" name="图片 2773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8330" y="4747548"/>
                        <a:ext cx="5846923" cy="7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2286000" y="5516880"/>
                <a:ext cx="7924800" cy="10388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因此</a:t>
                </a:r>
                <a:r>
                  <a:rPr lang="en-US" altLang="zh-CN" sz="2200" kern="0" dirty="0" smtClean="0"/>
                  <a:t>Schmidt</a:t>
                </a:r>
                <a:r>
                  <a:rPr lang="zh-CN" altLang="en-US" sz="2200" kern="0" dirty="0" smtClean="0"/>
                  <a:t>正交法的时间复杂度为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2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𝑛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𝑘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200" dirty="0" smtClean="0">
                    <a:ea typeface="微软雅黑" panose="020B0503020204020204" charset="-122"/>
                  </a:rPr>
                  <a:t>(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其中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n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为向量维数，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k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为向量个数</a:t>
                </a:r>
                <a:r>
                  <a:rPr lang="en-US" altLang="zh-CN" sz="2200" dirty="0" smtClean="0"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5516880"/>
                <a:ext cx="7924800" cy="1038860"/>
              </a:xfrm>
              <a:prstGeom prst="rect">
                <a:avLst/>
              </a:prstGeom>
              <a:blipFill rotWithShape="1">
                <a:blip r:embed="rId6"/>
                <a:stretch>
                  <a:fillRect b="-513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943600" y="2775195"/>
                <a:ext cx="47244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−…−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;</m:t>
                      </m:r>
                    </m:oMath>
                  </m:oMathPara>
                </a14:m>
                <a:endParaRPr lang="en-US" altLang="zh-CN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775195"/>
                <a:ext cx="4724400" cy="429895"/>
              </a:xfrm>
              <a:prstGeom prst="rect">
                <a:avLst/>
              </a:prstGeom>
              <a:blipFill rotWithShape="1">
                <a:blip r:embed="rId7"/>
                <a:stretch>
                  <a:fillRect t="-57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5105400" y="1524000"/>
                <a:ext cx="2103755" cy="474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524000"/>
                <a:ext cx="2103755" cy="474980"/>
              </a:xfrm>
              <a:prstGeom prst="rect">
                <a:avLst/>
              </a:prstGeom>
              <a:blipFill rotWithShape="1"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build="p"/>
      <p:bldP spid="7" grpId="0" uiExpand="1" build="p"/>
      <p:bldP spid="5" grpId="0"/>
      <p:bldP spid="10" grpId="0" build="p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100728" y="875463"/>
            <a:ext cx="6272378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Calibri" panose="020F0502020204030204" charset="0"/>
              </a:rPr>
              <a:t>矩阵是一个由数字构成的矩阵数组：</a:t>
            </a:r>
            <a:endParaRPr lang="zh-CN" altLang="en-US" sz="2200" dirty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00726" y="1363110"/>
                <a:ext cx="8636873" cy="28816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Calibri" panose="020F0502020204030204" charset="0"/>
                  </a:rPr>
                  <a:t>上述矩阵大小</a:t>
                </a:r>
                <a:r>
                  <a:rPr lang="en-US" altLang="zh-CN" sz="2200" dirty="0">
                    <a:latin typeface="Calibri" panose="020F0502020204030204" charset="0"/>
                  </a:rPr>
                  <a:t>(size)</a:t>
                </a:r>
                <a:r>
                  <a:rPr lang="zh-CN" altLang="en-US" sz="2200" dirty="0">
                    <a:latin typeface="Calibri" panose="020F0502020204030204" charset="0"/>
                  </a:rPr>
                  <a:t>为 </a:t>
                </a:r>
                <a:r>
                  <a:rPr lang="en-US" altLang="zh-CN" sz="2200" dirty="0" smtClean="0">
                    <a:latin typeface="Calibri" panose="020F0502020204030204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200" dirty="0" smtClean="0">
                    <a:latin typeface="Calibri" panose="020F0502020204030204" charset="0"/>
                  </a:rPr>
                  <a:t>4</a:t>
                </a:r>
                <a:r>
                  <a:rPr lang="en-US" altLang="zh-CN" sz="2200" dirty="0">
                    <a:latin typeface="Calibri" panose="020F0502020204030204" charset="0"/>
                  </a:rPr>
                  <a:t>;</a:t>
                </a:r>
                <a:endParaRPr lang="en-US" altLang="zh-CN" sz="220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Calibri" panose="020F0502020204030204" charset="0"/>
                  </a:rPr>
                  <a:t>矩阵的每一个元素</a:t>
                </a:r>
                <a:r>
                  <a:rPr lang="en-US" altLang="zh-CN" sz="2200" dirty="0">
                    <a:latin typeface="Calibri" panose="020F0502020204030204" charset="0"/>
                  </a:rPr>
                  <a:t>(element)</a:t>
                </a:r>
                <a:r>
                  <a:rPr lang="zh-CN" altLang="en-US" sz="2200" dirty="0" smtClean="0">
                    <a:latin typeface="Calibri" panose="020F0502020204030204" charset="0"/>
                  </a:rPr>
                  <a:t>又称为系数</a:t>
                </a:r>
                <a:r>
                  <a:rPr lang="en-US" altLang="zh-CN" sz="2200" dirty="0" smtClean="0">
                    <a:latin typeface="Calibri" panose="020F0502020204030204" charset="0"/>
                  </a:rPr>
                  <a:t>(coefficient);</a:t>
                </a:r>
                <a:endParaRPr lang="en-US" altLang="zh-CN" sz="220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latin typeface="Calibri" panose="020F0502020204030204" charset="0"/>
                  </a:rPr>
                  <a:t> </a:t>
                </a:r>
                <a:r>
                  <a:rPr lang="zh-CN" altLang="en-US" sz="2200" dirty="0" smtClean="0">
                    <a:latin typeface="Calibri" panose="020F0502020204030204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Calibri" panose="020F0502020204030204" charset="0"/>
                  </a:rPr>
                  <a:t>表示矩阵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latin typeface="Calibri" panose="020F0502020204030204" charset="0"/>
                  </a:rPr>
                  <a:t>中第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 smtClean="0">
                    <a:latin typeface="Calibri" panose="020F0502020204030204" charset="0"/>
                  </a:rPr>
                  <a:t>行第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200" dirty="0" smtClean="0">
                    <a:latin typeface="Calibri" panose="020F0502020204030204" charset="0"/>
                  </a:rPr>
                  <a:t>列的元素；</a:t>
                </a:r>
                <a:endParaRPr lang="en-US" altLang="zh-CN" sz="2200" dirty="0" smtClean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Calibri" panose="020F0502020204030204" charset="0"/>
                  </a:rPr>
                  <a:t>实数域</a:t>
                </a:r>
                <a:r>
                  <a:rPr lang="zh-CN" altLang="en-US" sz="2200" dirty="0">
                    <a:latin typeface="Calibri" panose="020F0502020204030204" charset="0"/>
                  </a:rPr>
                  <a:t>中大小为</a:t>
                </a:r>
                <a:r>
                  <a:rPr lang="en-US" altLang="zh-CN" sz="2200" dirty="0">
                    <a:latin typeface="Calibri" panose="020F0502020204030204" charset="0"/>
                  </a:rPr>
                  <a:t>m</a:t>
                </a:r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zh-CN" sz="2200" dirty="0">
                    <a:latin typeface="Calibri" panose="020F0502020204030204" charset="0"/>
                  </a:rPr>
                  <a:t>n</a:t>
                </a:r>
                <a:r>
                  <a:rPr lang="zh-CN" altLang="en-US" sz="2200" dirty="0">
                    <a:latin typeface="Calibri" panose="020F0502020204030204" charset="0"/>
                  </a:rPr>
                  <a:t>的矩阵集合写为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20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Calibri" panose="020F0502020204030204" charset="0"/>
                  </a:rPr>
                  <a:t>复数域中大小为</a:t>
                </a:r>
                <a:r>
                  <a:rPr lang="en-US" altLang="zh-CN" sz="2200" dirty="0">
                    <a:latin typeface="Calibri" panose="020F0502020204030204" charset="0"/>
                  </a:rPr>
                  <a:t>m</a:t>
                </a:r>
                <a:r>
                  <a:rPr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zh-CN" sz="2200" dirty="0">
                    <a:latin typeface="Calibri" panose="020F0502020204030204" charset="0"/>
                  </a:rPr>
                  <a:t>n</a:t>
                </a:r>
                <a:r>
                  <a:rPr lang="zh-CN" altLang="en-US" sz="2200" dirty="0">
                    <a:latin typeface="Calibri" panose="020F0502020204030204" charset="0"/>
                  </a:rPr>
                  <a:t>的矩阵集合写为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20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726" y="1363110"/>
                <a:ext cx="8636873" cy="2881630"/>
              </a:xfrm>
              <a:prstGeom prst="rect">
                <a:avLst/>
              </a:prstGeom>
              <a:blipFill rotWithShape="1">
                <a:blip r:embed="rId1"/>
                <a:stretch>
                  <a:fillRect l="-5" t="-14" r="7" b="-1226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-254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6.1 </a:t>
            </a:r>
            <a:r>
              <a:rPr lang="zh-CN" altLang="en-US" kern="0" dirty="0"/>
              <a:t>矩阵</a:t>
            </a:r>
            <a:endParaRPr lang="zh-CN" altLang="en-US" kern="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451600" y="863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6.2 </a:t>
            </a:r>
            <a:r>
              <a:rPr lang="zh-CN" altLang="en-US" kern="0" dirty="0"/>
              <a:t>矩阵形状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6450727" y="1510463"/>
                <a:ext cx="8679735" cy="5316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标量：不区分一个</a:t>
                </a:r>
                <a:r>
                  <a:rPr lang="en-US" altLang="zh-CN" sz="2200" dirty="0">
                    <a:latin typeface="+mn-ea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1</a:t>
                </a:r>
                <a:r>
                  <a:rPr lang="zh-CN" altLang="en-US" sz="2200" dirty="0">
                    <a:latin typeface="+mn-ea"/>
                  </a:rPr>
                  <a:t>矩阵和一个标量</a:t>
                </a: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向量：不区分一个</a:t>
                </a:r>
                <a:r>
                  <a:rPr lang="en-US" altLang="zh-CN" sz="2200" dirty="0">
                    <a:latin typeface="+mn-ea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1</a:t>
                </a:r>
                <a:r>
                  <a:rPr lang="zh-CN" altLang="en-US" sz="2200" dirty="0">
                    <a:latin typeface="+mn-ea"/>
                  </a:rPr>
                  <a:t>矩阵和一个向量</a:t>
                </a: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行向量和列向量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一个</a:t>
                </a:r>
                <a:r>
                  <a:rPr lang="en-US" altLang="zh-CN" sz="2200" dirty="0">
                    <a:latin typeface="+mn-ea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n</a:t>
                </a:r>
                <a:r>
                  <a:rPr lang="zh-CN" altLang="en-US" sz="2200" dirty="0">
                    <a:latin typeface="+mn-ea"/>
                  </a:rPr>
                  <a:t>矩阵被称为一个行向量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一个</a:t>
                </a:r>
                <a:r>
                  <a:rPr lang="en-US" altLang="zh-CN" sz="2200" dirty="0">
                    <a:latin typeface="+mn-ea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1</a:t>
                </a:r>
                <a:r>
                  <a:rPr lang="zh-CN" altLang="en-US" sz="2200" dirty="0">
                    <a:latin typeface="+mn-ea"/>
                  </a:rPr>
                  <a:t>矩阵杯称为一个列向量</a:t>
                </a: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高形，宽形和方形矩阵，一个大小为</a:t>
                </a:r>
                <a:r>
                  <a:rPr lang="en-US" altLang="zh-CN" sz="2200" dirty="0">
                    <a:latin typeface="+mn-ea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200" dirty="0">
                    <a:latin typeface="+mn-ea"/>
                  </a:rPr>
                  <a:t>n</a:t>
                </a:r>
                <a:r>
                  <a:rPr lang="zh-CN" altLang="en-US" sz="2200" dirty="0">
                    <a:latin typeface="+mn-ea"/>
                  </a:rPr>
                  <a:t>的</a:t>
                </a:r>
                <a:endParaRPr lang="zh-CN" altLang="en-US" sz="2200" dirty="0">
                  <a:latin typeface="+mn-ea"/>
                </a:endParaRPr>
              </a:p>
              <a:p>
                <a:pPr indent="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None/>
                </a:pPr>
                <a:r>
                  <a:rPr lang="zh-CN" altLang="en-US" sz="2200" dirty="0">
                    <a:latin typeface="+mn-ea"/>
                  </a:rPr>
                  <a:t>矩阵为：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高的，如果</a:t>
                </a:r>
                <a:r>
                  <a:rPr lang="en-US" altLang="zh-CN" sz="2200" dirty="0">
                    <a:latin typeface="+mn-ea"/>
                  </a:rPr>
                  <a:t>m&gt;n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宽的，如果</a:t>
                </a:r>
                <a:r>
                  <a:rPr lang="en-US" altLang="zh-CN" sz="2200" dirty="0">
                    <a:latin typeface="+mn-ea"/>
                  </a:rPr>
                  <a:t>m&lt;n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方的，如果</a:t>
                </a:r>
                <a:r>
                  <a:rPr lang="en-US" altLang="zh-CN" sz="2200" dirty="0">
                    <a:latin typeface="+mn-ea"/>
                  </a:rPr>
                  <a:t>m=n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50727" y="1510463"/>
                <a:ext cx="8679735" cy="5316220"/>
              </a:xfrm>
              <a:prstGeom prst="rect">
                <a:avLst/>
              </a:prstGeom>
              <a:blipFill rotWithShape="1">
                <a:blip r:embed="rId2"/>
                <a:stretch>
                  <a:fillRect l="-5" t="-8" r="4" b="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>
            <a:off x="6195695" y="2290445"/>
            <a:ext cx="0" cy="4552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483462" y="285008"/>
                <a:ext cx="86868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例子：在向量空间</a:t>
                </a:r>
                <a14:m>
                  <m:oMath xmlns:m="http://schemas.openxmlformats.org/officeDocument/2006/math">
                    <m:r>
                      <a:rPr lang="en-US" altLang="zh-CN" sz="220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ℝ</m:t>
                    </m:r>
                    <m:r>
                      <a:rPr lang="en-US" altLang="zh-CN" sz="2200" b="0" i="1" baseline="3000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𝑛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上，两</a:t>
                </a:r>
                <a:r>
                  <a:rPr lang="zh-CN" altLang="en-US" sz="2200" dirty="0">
                    <a:ea typeface="微软雅黑" panose="020B0503020204020204" charset="-122"/>
                  </a:rPr>
                  <a:t>个向量对应项相乘之后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求和为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内积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462" y="285008"/>
                <a:ext cx="8686800" cy="338455"/>
              </a:xfrm>
              <a:prstGeom prst="rect">
                <a:avLst/>
              </a:prstGeom>
              <a:blipFill rotWithShape="1">
                <a:blip r:embed="rId1"/>
                <a:stretch>
                  <a:fillRect l="-3" t="-20606" r="3" b="15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1310623" y="648356"/>
                <a:ext cx="6254750" cy="50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23" y="648356"/>
                <a:ext cx="6254750" cy="505460"/>
              </a:xfrm>
              <a:prstGeom prst="rect">
                <a:avLst/>
              </a:prstGeom>
              <a:blipFill rotWithShape="1">
                <a:blip r:embed="rId2"/>
                <a:stretch>
                  <a:fillRect l="-10" t="-4" r="10" b="-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90395" y="1039027"/>
                <a:ext cx="7903785" cy="929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5" y="1039027"/>
                <a:ext cx="7903785" cy="929640"/>
              </a:xfrm>
              <a:prstGeom prst="rect">
                <a:avLst/>
              </a:prstGeom>
              <a:blipFill rotWithShape="1">
                <a:blip r:embed="rId3"/>
                <a:stretch>
                  <a:fillRect l="-2" t="-18" r="1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90396" y="1873054"/>
                <a:ext cx="7948295" cy="1257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.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d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+…+(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nary>
                              <m:naryPr>
                                <m:chr m:val="∑"/>
                                <m:grow m:val="on"/>
                                <m:limLoc m:val="undOvr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nary>
                              <m:naryPr>
                                <m:chr m:val="∑"/>
                                <m:grow m:val="on"/>
                                <m:limLoc m:val="undOvr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6" y="1873054"/>
                <a:ext cx="7948295" cy="1257300"/>
              </a:xfrm>
              <a:prstGeom prst="rect">
                <a:avLst/>
              </a:prstGeom>
              <a:blipFill rotWithShape="1">
                <a:blip r:embed="rId4"/>
                <a:stretch>
                  <a:fillRect l="-2" t="-35" r="2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90396" y="3100540"/>
                <a:ext cx="3405505" cy="392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6" y="3100540"/>
                <a:ext cx="3405505" cy="392430"/>
              </a:xfrm>
              <a:prstGeom prst="rect">
                <a:avLst/>
              </a:prstGeom>
              <a:blipFill rotWithShape="1">
                <a:blip r:embed="rId5"/>
                <a:stretch>
                  <a:fillRect l="-5" t="-120" r="5"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535075" y="3575020"/>
                <a:ext cx="4130040" cy="18999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0" dirty="0" smtClean="0">
                    <a:ea typeface="微软雅黑" panose="020B0503020204020204" charset="-122"/>
                  </a:rPr>
                  <a:t>交换律：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</m:oMath>
                </a14:m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0" dirty="0" smtClean="0">
                    <a:ea typeface="微软雅黑" panose="020B0503020204020204" charset="-122"/>
                  </a:rPr>
                  <a:t>结合律：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𝛾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𝑏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𝛾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sz="2200" b="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0" dirty="0" smtClean="0">
                    <a:ea typeface="微软雅黑" panose="020B0503020204020204" charset="-122"/>
                  </a:rPr>
                  <a:t>分配律：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+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𝑐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𝑐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𝑐</m:t>
                    </m:r>
                  </m:oMath>
                </a14:m>
                <a:endParaRPr lang="en-US" altLang="zh-CN" sz="2200" b="1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075" y="3575020"/>
                <a:ext cx="4130040" cy="1899920"/>
              </a:xfrm>
              <a:prstGeom prst="rect">
                <a:avLst/>
              </a:prstGeom>
              <a:blipFill rotWithShape="1">
                <a:blip r:embed="rId6"/>
                <a:stretch>
                  <a:fillRect l="-10" t="-32" r="-1666" b="-1774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35075" y="5738852"/>
            <a:ext cx="11811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例如</a:t>
            </a:r>
            <a:r>
              <a:rPr lang="zh-CN" altLang="en-US" sz="2200" dirty="0">
                <a:latin typeface="Times New Roman" panose="02020503050405090304" pitchFamily="18" charset="0"/>
                <a:ea typeface="微软雅黑" panose="020B0503020204020204" charset="-122"/>
                <a:cs typeface="Times New Roman" panose="02020503050405090304" pitchFamily="18" charset="0"/>
              </a:rPr>
              <a:t>：</a:t>
            </a:r>
            <a:endParaRPr lang="en-US" altLang="zh-CN" sz="2200" dirty="0" smtClean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893570" y="5842000"/>
          <a:ext cx="49672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Equation" r:id="rId7" imgW="58216800" imgH="6705600" progId="Equation.DSMT4">
                  <p:embed/>
                </p:oleObj>
              </mc:Choice>
              <mc:Fallback>
                <p:oleObj name="Equation" r:id="rId7" imgW="58216800" imgH="67056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93570" y="5842000"/>
                        <a:ext cx="4967287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连接符 15"/>
          <p:cNvCxnSpPr/>
          <p:nvPr/>
        </p:nvCxnSpPr>
        <p:spPr>
          <a:xfrm>
            <a:off x="57785" y="3610610"/>
            <a:ext cx="117455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09340" y="372808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内积性质</a:t>
            </a:r>
            <a:endParaRPr lang="zh-CN" alt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5"/>
              <p:cNvSpPr>
                <a:spLocks noChangeArrowheads="1"/>
              </p:cNvSpPr>
              <p:nvPr/>
            </p:nvSpPr>
            <p:spPr bwMode="auto">
              <a:xfrm>
                <a:off x="6624955" y="3779520"/>
                <a:ext cx="5408930" cy="19856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0" dirty="0" smtClean="0">
                    <a:ea typeface="微软雅黑" panose="020B0503020204020204" charset="-122"/>
                  </a:rPr>
                  <a:t>选出第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b="0" dirty="0" smtClean="0">
                    <a:ea typeface="微软雅黑" panose="020B0503020204020204" charset="-122"/>
                  </a:rPr>
                  <a:t>项：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0" dirty="0" smtClean="0">
                    <a:ea typeface="微软雅黑" panose="020B0503020204020204" charset="-122"/>
                  </a:rPr>
                  <a:t>向量每一项之和：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𝟏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…+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200" b="0" dirty="0" smtClean="0">
                  <a:ea typeface="微软雅黑" panose="020B0503020204020204" charset="-122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0" dirty="0" smtClean="0">
                    <a:ea typeface="微软雅黑" panose="020B0503020204020204" charset="-122"/>
                  </a:rPr>
                  <a:t>向量每一项的平方和：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…+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200" b="1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4955" y="3779520"/>
                <a:ext cx="5408930" cy="1985645"/>
              </a:xfrm>
              <a:prstGeom prst="rect">
                <a:avLst/>
              </a:prstGeom>
              <a:blipFill rotWithShape="1">
                <a:blip r:embed="rId9"/>
                <a:stretch>
                  <a:fillRect r="-1784" b="-1199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 build="p"/>
      <p:bldP spid="9" grpId="0"/>
      <p:bldP spid="19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6.3 </a:t>
            </a:r>
            <a:r>
              <a:rPr lang="zh-CN" altLang="en-US" kern="0" dirty="0">
                <a:latin typeface="MSTT31c62400" charset="0"/>
              </a:rPr>
              <a:t>分块矩阵</a:t>
            </a:r>
            <a:endParaRPr lang="zh-CN" altLang="en-US" kern="0" dirty="0">
              <a:latin typeface="MSTT31c62400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354727" y="875463"/>
            <a:ext cx="8679735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Calibri" panose="020F0502020204030204" charset="0"/>
              </a:rPr>
              <a:t>分块矩阵的每一个元都是一个矩阵，例如：</a:t>
            </a:r>
            <a:endParaRPr lang="en-US" altLang="zh-CN" sz="2200" dirty="0">
              <a:latin typeface="Calibri" panose="020F0502020204030204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590800" y="1487652"/>
          <a:ext cx="149860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" name="Equation" r:id="rId1" imgW="1497965" imgH="842645" progId="Equation.DSMT4">
                  <p:embed/>
                </p:oleObj>
              </mc:Choice>
              <mc:Fallback>
                <p:oleObj name="Equation" r:id="rId1" imgW="1497965" imgH="842645" progId="Equation.DSMT4">
                  <p:embed/>
                  <p:pic>
                    <p:nvPicPr>
                      <p:cNvPr id="0" name="图片 214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90800" y="1487652"/>
                        <a:ext cx="1498600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354726" y="2667000"/>
            <a:ext cx="6350873" cy="144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Calibri" panose="020F0502020204030204" charset="0"/>
              </a:rPr>
              <a:t>其中</a:t>
            </a:r>
            <a:r>
              <a:rPr lang="en-US" altLang="zh-CN" sz="2200" dirty="0">
                <a:latin typeface="Calibri" panose="020F0502020204030204" charset="0"/>
              </a:rPr>
              <a:t>B,C,D,E</a:t>
            </a:r>
            <a:r>
              <a:rPr lang="zh-CN" altLang="en-US" sz="2200" dirty="0">
                <a:latin typeface="Calibri" panose="020F0502020204030204" charset="0"/>
              </a:rPr>
              <a:t>都是矩阵</a:t>
            </a:r>
            <a:r>
              <a:rPr lang="en-US" altLang="zh-CN" sz="2200" dirty="0">
                <a:latin typeface="Calibri" panose="020F0502020204030204" charset="0"/>
              </a:rPr>
              <a:t>(</a:t>
            </a:r>
            <a:r>
              <a:rPr lang="zh-CN" altLang="en-US" sz="2200" dirty="0">
                <a:latin typeface="Calibri" panose="020F0502020204030204" charset="0"/>
              </a:rPr>
              <a:t>被称为矩阵</a:t>
            </a:r>
            <a:r>
              <a:rPr lang="en-US" altLang="zh-CN" sz="2200" dirty="0">
                <a:latin typeface="Calibri" panose="020F0502020204030204" charset="0"/>
              </a:rPr>
              <a:t>A</a:t>
            </a:r>
            <a:r>
              <a:rPr lang="zh-CN" altLang="en-US" sz="2200" dirty="0">
                <a:latin typeface="Calibri" panose="020F0502020204030204" charset="0"/>
              </a:rPr>
              <a:t>的子矩阵</a:t>
            </a:r>
            <a:r>
              <a:rPr lang="en-US" altLang="zh-CN" sz="2200" dirty="0">
                <a:latin typeface="Calibri" panose="020F0502020204030204" charset="0"/>
              </a:rPr>
              <a:t>)</a:t>
            </a:r>
            <a:endParaRPr lang="en-US" altLang="zh-CN" sz="2200" dirty="0">
              <a:latin typeface="Calibri" panose="020F0502020204030204" charset="0"/>
            </a:endParaRPr>
          </a:p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Calibri" panose="020F0502020204030204" charset="0"/>
              </a:rPr>
              <a:t>位于同一</a:t>
            </a:r>
            <a:r>
              <a:rPr lang="zh-CN" altLang="en-US" sz="2200" dirty="0">
                <a:solidFill>
                  <a:srgbClr val="FF0000"/>
                </a:solidFill>
                <a:latin typeface="Calibri" panose="020F0502020204030204" charset="0"/>
              </a:rPr>
              <a:t>行</a:t>
            </a:r>
            <a:r>
              <a:rPr lang="zh-CN" altLang="en-US" sz="2200" dirty="0">
                <a:latin typeface="Calibri" panose="020F0502020204030204" charset="0"/>
              </a:rPr>
              <a:t>的子矩阵</a:t>
            </a:r>
            <a:r>
              <a:rPr lang="zh-CN" altLang="en-US" sz="2200" dirty="0">
                <a:solidFill>
                  <a:srgbClr val="FF0000"/>
                </a:solidFill>
                <a:latin typeface="Calibri" panose="020F0502020204030204" charset="0"/>
              </a:rPr>
              <a:t>行维度</a:t>
            </a:r>
            <a:r>
              <a:rPr lang="zh-CN" altLang="en-US" sz="2200" dirty="0">
                <a:latin typeface="Calibri" panose="020F0502020204030204" charset="0"/>
              </a:rPr>
              <a:t>必须</a:t>
            </a:r>
            <a:r>
              <a:rPr lang="zh-CN" altLang="en-US" sz="2200" dirty="0" smtClean="0">
                <a:latin typeface="Calibri" panose="020F0502020204030204" charset="0"/>
              </a:rPr>
              <a:t>相等</a:t>
            </a:r>
            <a:endParaRPr lang="en-US" altLang="zh-CN" sz="2400" dirty="0">
              <a:latin typeface="Calibri" panose="020F0502020204030204" charset="0"/>
            </a:endParaRPr>
          </a:p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Calibri" panose="020F0502020204030204" charset="0"/>
              </a:rPr>
              <a:t>位于同一</a:t>
            </a:r>
            <a:r>
              <a:rPr lang="zh-CN" altLang="en-US" sz="2200" dirty="0">
                <a:solidFill>
                  <a:srgbClr val="FF0000"/>
                </a:solidFill>
                <a:latin typeface="Calibri" panose="020F0502020204030204" charset="0"/>
              </a:rPr>
              <a:t>列</a:t>
            </a:r>
            <a:r>
              <a:rPr lang="zh-CN" altLang="en-US" sz="2200" dirty="0">
                <a:latin typeface="Calibri" panose="020F0502020204030204" charset="0"/>
              </a:rPr>
              <a:t>的子矩阵</a:t>
            </a:r>
            <a:r>
              <a:rPr lang="zh-CN" altLang="en-US" sz="2200" dirty="0">
                <a:solidFill>
                  <a:srgbClr val="FF0000"/>
                </a:solidFill>
                <a:latin typeface="Calibri" panose="020F0502020204030204" charset="0"/>
              </a:rPr>
              <a:t>列维度</a:t>
            </a:r>
            <a:r>
              <a:rPr lang="zh-CN" altLang="en-US" sz="2200" dirty="0">
                <a:latin typeface="Calibri" panose="020F0502020204030204" charset="0"/>
              </a:rPr>
              <a:t>必须</a:t>
            </a:r>
            <a:r>
              <a:rPr lang="zh-CN" altLang="en-US" sz="2200" dirty="0" smtClean="0">
                <a:latin typeface="Calibri" panose="020F0502020204030204" charset="0"/>
              </a:rPr>
              <a:t>相等</a:t>
            </a:r>
            <a:endParaRPr lang="en-US" altLang="zh-CN" sz="2200" dirty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203200" y="4499610"/>
                <a:ext cx="7035165" cy="121475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latin typeface="+mn-ea"/>
                  </a:rPr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>
                    <a:latin typeface="+mn-ea"/>
                  </a:rPr>
                  <a:t>，可通过</a:t>
                </a:r>
                <a:r>
                  <a:rPr lang="zh-CN" altLang="en-US" sz="2200" b="0" kern="0" dirty="0">
                    <a:latin typeface="+mn-ea"/>
                  </a:rPr>
                  <a:t>其列向量</a:t>
                </a:r>
                <a:r>
                  <a:rPr lang="en-US" altLang="zh-CN" sz="2200" b="0" kern="0" dirty="0">
                    <a:latin typeface="+mn-ea"/>
                  </a:rPr>
                  <a:t>(m-vector)</a:t>
                </a:r>
                <a:r>
                  <a:rPr lang="zh-CN" altLang="en-US" sz="2200" b="0" kern="0" dirty="0">
                    <a:latin typeface="+mn-ea"/>
                  </a:rPr>
                  <a:t>进行表示</a:t>
                </a:r>
                <a:r>
                  <a:rPr lang="en-US" altLang="zh-CN" sz="2200" b="0" kern="0" dirty="0">
                    <a:latin typeface="+mn-ea"/>
                  </a:rPr>
                  <a:t>,</a:t>
                </a:r>
                <a:r>
                  <a:rPr lang="zh-CN" altLang="en-US" sz="2200" b="0" kern="0" dirty="0">
                    <a:latin typeface="+mn-ea"/>
                  </a:rPr>
                  <a:t>假设其</a:t>
                </a:r>
                <a:r>
                  <a:rPr lang="zh-CN" altLang="en-US" sz="2200" b="0" kern="0" dirty="0">
                    <a:solidFill>
                      <a:srgbClr val="C00000"/>
                    </a:solidFill>
                    <a:latin typeface="+mn-ea"/>
                  </a:rPr>
                  <a:t>列向量</a:t>
                </a:r>
                <a:r>
                  <a:rPr lang="zh-CN" altLang="en-US" sz="2200" b="0" kern="0" dirty="0">
                    <a:latin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b="0" i="1" kern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b="0" kern="0" dirty="0" smtClean="0"/>
                  <a:t>，则有</a:t>
                </a:r>
                <a:endParaRPr lang="en-US" altLang="zh-CN" b="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zh-CN" altLang="en-US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4499610"/>
                <a:ext cx="7035165" cy="1214755"/>
              </a:xfrm>
              <a:prstGeom prst="rect">
                <a:avLst/>
              </a:prstGeom>
              <a:blipFill rotWithShape="1">
                <a:blip r:embed="rId3"/>
                <a:stretch>
                  <a:fillRect b="-7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5918200" y="4967605"/>
                <a:ext cx="7035165" cy="62039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dirty="0" smtClean="0">
                    <a:latin typeface="+mn-ea"/>
                  </a:rPr>
                  <a:t>或者通过</a:t>
                </a:r>
                <a:r>
                  <a:rPr lang="zh-CN" altLang="en-US" sz="2200" b="0" dirty="0">
                    <a:latin typeface="+mn-ea"/>
                  </a:rPr>
                  <a:t>其</a:t>
                </a:r>
                <a:r>
                  <a:rPr lang="zh-CN" altLang="en-US" sz="2200" b="0" dirty="0">
                    <a:solidFill>
                      <a:srgbClr val="C00000"/>
                    </a:solidFill>
                    <a:latin typeface="+mn-ea"/>
                  </a:rPr>
                  <a:t>行向量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200" b="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200" b="0" dirty="0">
                    <a:latin typeface="+mn-ea"/>
                  </a:rPr>
                  <a:t>进行表示</a:t>
                </a:r>
                <a:r>
                  <a:rPr lang="zh-CN" altLang="en-US" b="0" dirty="0">
                    <a:latin typeface="+mn-ea"/>
                  </a:rPr>
                  <a:t>：</a:t>
                </a:r>
                <a:endParaRPr lang="en-US" altLang="zh-CN" b="0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zh-CN" sz="2200" b="0" kern="0" dirty="0">
                  <a:latin typeface="+mn-ea"/>
                </a:endParaRPr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200" y="4967605"/>
                <a:ext cx="7035165" cy="620395"/>
              </a:xfrm>
              <a:prstGeom prst="rect">
                <a:avLst/>
              </a:prstGeom>
              <a:blipFill rotWithShape="1">
                <a:blip r:embed="rId4"/>
                <a:stretch>
                  <a:fillRect b="-3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870200" y="5511800"/>
                <a:ext cx="2113280" cy="44831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200" y="5511800"/>
                <a:ext cx="2113280" cy="448310"/>
              </a:xfrm>
              <a:prstGeom prst="rect">
                <a:avLst/>
              </a:prstGeom>
              <a:blipFill rotWithShape="1">
                <a:blip r:embed="rId5"/>
                <a:stretch>
                  <a:fillRect r="-8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162800" y="5537200"/>
                <a:ext cx="3474720" cy="108902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5537200"/>
                <a:ext cx="3474720" cy="1089025"/>
              </a:xfrm>
              <a:prstGeom prst="rect">
                <a:avLst/>
              </a:prstGeom>
              <a:blipFill rotWithShape="1">
                <a:blip r:embed="rId6"/>
                <a:stretch>
                  <a:fillRect r="-9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03200" y="41313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矩阵的行表示和列表示</a:t>
            </a:r>
            <a:r>
              <a:rPr lang="en-US" altLang="zh-CN"/>
              <a:t>：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065" y="84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6.5 </a:t>
            </a:r>
            <a:r>
              <a:rPr lang="zh-CN" altLang="en-US" kern="0" dirty="0">
                <a:latin typeface="MSTT31c62400" charset="0"/>
              </a:rPr>
              <a:t>特殊矩阵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5"/>
              <p:cNvSpPr>
                <a:spLocks noChangeArrowheads="1"/>
              </p:cNvSpPr>
              <p:nvPr/>
            </p:nvSpPr>
            <p:spPr bwMode="auto">
              <a:xfrm>
                <a:off x="393065" y="939800"/>
                <a:ext cx="8679735" cy="1353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零矩阵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所有元素都为</a:t>
                </a:r>
                <a:r>
                  <a:rPr lang="en-US" altLang="zh-CN" sz="2200" dirty="0">
                    <a:latin typeface="+mn-ea"/>
                  </a:rPr>
                  <a:t>0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写为</a:t>
                </a:r>
                <a:r>
                  <a:rPr lang="en-US" altLang="zh-CN" sz="2200" dirty="0">
                    <a:latin typeface="+mn-ea"/>
                  </a:rPr>
                  <a:t>0</a:t>
                </a:r>
                <a:r>
                  <a:rPr lang="zh-CN" altLang="en-US" sz="2200" dirty="0">
                    <a:latin typeface="+mn-ea"/>
                  </a:rPr>
                  <a:t>或者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065" y="939800"/>
                <a:ext cx="8679735" cy="1353820"/>
              </a:xfrm>
              <a:prstGeom prst="rect">
                <a:avLst/>
              </a:prstGeom>
              <a:blipFill rotWithShape="1">
                <a:blip r:embed="rId1"/>
                <a:stretch>
                  <a:fillRect t="-657" r="6" b="-54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366791" y="2921000"/>
                <a:ext cx="8679735" cy="1861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单位矩阵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为方形</a:t>
                </a:r>
                <a:r>
                  <a:rPr lang="zh-CN" altLang="en-US" sz="2200" dirty="0">
                    <a:latin typeface="+mn-ea"/>
                  </a:rPr>
                  <a:t>矩阵，其中对角线元素为</a:t>
                </a:r>
                <a:r>
                  <a:rPr lang="en-US" altLang="zh-CN" sz="2200" dirty="0">
                    <a:latin typeface="+mn-ea"/>
                  </a:rPr>
                  <a:t>1</a:t>
                </a:r>
                <a:r>
                  <a:rPr lang="zh-CN" altLang="en-US" sz="2200" dirty="0">
                    <a:latin typeface="+mn-ea"/>
                  </a:rPr>
                  <a:t>，其它元素为</a:t>
                </a:r>
                <a:r>
                  <a:rPr lang="en-US" altLang="zh-CN" sz="2200" dirty="0">
                    <a:latin typeface="+mn-ea"/>
                  </a:rPr>
                  <a:t>0</a:t>
                </a:r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写为：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1" dirty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或者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200" dirty="0">
                  <a:latin typeface="+mn-ea"/>
                </a:endParaRPr>
              </a:p>
              <a:p>
                <a:pPr marL="800100" lvl="1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dirty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zh-CN" sz="22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+mn-ea"/>
                  </a:rPr>
                  <a:t>的每</a:t>
                </a:r>
                <a:r>
                  <a:rPr lang="zh-CN" altLang="en-US" sz="2200" dirty="0">
                    <a:latin typeface="+mn-ea"/>
                  </a:rPr>
                  <a:t>一列是一个单位向量，例如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791" y="2921000"/>
                <a:ext cx="8679735" cy="1861820"/>
              </a:xfrm>
              <a:prstGeom prst="rect">
                <a:avLst/>
              </a:prstGeom>
              <a:blipFill rotWithShape="1">
                <a:blip r:embed="rId2"/>
                <a:stretch>
                  <a:fillRect l="-5" t="-477" r="4" b="-832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755265" y="5054600"/>
          <a:ext cx="2596101" cy="1002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2" name="Equation" r:id="rId3" imgW="44196000" imgH="17068800" progId="Equation.DSMT4">
                  <p:embed/>
                </p:oleObj>
              </mc:Choice>
              <mc:Fallback>
                <p:oleObj name="Equation" r:id="rId3" imgW="44196000" imgH="17068800" progId="Equation.DSMT4">
                  <p:embed/>
                  <p:pic>
                    <p:nvPicPr>
                      <p:cNvPr id="0" name="图片 226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5265" y="5054600"/>
                        <a:ext cx="2596101" cy="1002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969000" y="-42876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6.6 </a:t>
            </a:r>
            <a:r>
              <a:rPr lang="zh-CN" altLang="en-US" kern="0" dirty="0">
                <a:latin typeface="MSTT31c62400" charset="0"/>
              </a:rPr>
              <a:t>对称和</a:t>
            </a:r>
            <a:r>
              <a:rPr lang="en-US" altLang="zh-CN" kern="0" dirty="0">
                <a:latin typeface="MSTT31c62400" charset="0"/>
              </a:rPr>
              <a:t>Hermitian</a:t>
            </a:r>
            <a:r>
              <a:rPr lang="zh-CN" altLang="en-US" kern="0" dirty="0">
                <a:latin typeface="MSTT31c62400" charset="0"/>
              </a:rPr>
              <a:t>矩阵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6323727" y="621463"/>
                <a:ext cx="8679735" cy="3435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对称矩阵：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3727" y="621463"/>
                <a:ext cx="8679735" cy="343535"/>
              </a:xfrm>
              <a:prstGeom prst="rect">
                <a:avLst/>
              </a:prstGeom>
              <a:blipFill rotWithShape="1">
                <a:blip r:embed="rId5"/>
                <a:stretch>
                  <a:fillRect l="-5" t="-126" r="4" b="-1688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6323726" y="2992161"/>
                <a:ext cx="8679735" cy="3854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latin typeface="+mn-ea"/>
                  </a:rPr>
                  <a:t>Hermitian</a:t>
                </a:r>
                <a:r>
                  <a:rPr lang="zh-CN" altLang="en-US" sz="2200" dirty="0">
                    <a:latin typeface="+mn-ea"/>
                  </a:rPr>
                  <a:t>矩阵：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n-ea"/>
                  </a:rPr>
                  <a:t>(</a:t>
                </a:r>
                <a:r>
                  <a:rPr lang="zh-CN" altLang="en-US" sz="2200" dirty="0">
                    <a:latin typeface="+mn-ea"/>
                  </a:rPr>
                  <a:t>共轭复数</a:t>
                </a:r>
                <a:r>
                  <a:rPr lang="en-US" altLang="zh-CN" sz="2200" dirty="0">
                    <a:latin typeface="+mn-ea"/>
                  </a:rPr>
                  <a:t>)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3726" y="2992161"/>
                <a:ext cx="8679735" cy="385445"/>
              </a:xfrm>
              <a:prstGeom prst="rect">
                <a:avLst/>
              </a:prstGeom>
              <a:blipFill rotWithShape="1">
                <a:blip r:embed="rId6"/>
                <a:stretch>
                  <a:fillRect l="-5" t="-11" r="4" b="-427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8102600" y="1191722"/>
                <a:ext cx="4032885" cy="1061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600" y="1191722"/>
                <a:ext cx="4032885" cy="1061720"/>
              </a:xfrm>
              <a:prstGeom prst="rect">
                <a:avLst/>
              </a:prstGeom>
              <a:blipFill rotWithShape="1">
                <a:blip r:embed="rId7"/>
                <a:stretch>
                  <a:fillRect t="-44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8109527" y="3784600"/>
                <a:ext cx="3613150" cy="1061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527" y="3784600"/>
                <a:ext cx="3613150" cy="1061720"/>
              </a:xfrm>
              <a:prstGeom prst="rect">
                <a:avLst/>
              </a:prstGeom>
              <a:blipFill rotWithShape="1">
                <a:blip r:embed="rId8"/>
                <a:stretch>
                  <a:fillRect l="-16" r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5513070" y="118745"/>
            <a:ext cx="0" cy="303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346950" y="3533775"/>
            <a:ext cx="0" cy="3186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83820"/>
            <a:ext cx="7567930" cy="70612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6.9 </a:t>
            </a:r>
            <a:r>
              <a:rPr lang="zh-CN" altLang="en-US" kern="0" dirty="0">
                <a:latin typeface="MSTT31c62400" charset="0"/>
              </a:rPr>
              <a:t>矩阵转置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304800" y="829310"/>
                <a:ext cx="8128635" cy="460502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矩阵</a:t>
                </a:r>
                <a:r>
                  <a:rPr lang="en-US" altLang="zh-CN" sz="2200" b="0" kern="0" dirty="0"/>
                  <a:t>A</a:t>
                </a:r>
                <a:r>
                  <a:rPr lang="zh-CN" altLang="en-US" sz="2200" b="0" kern="0" dirty="0"/>
                  <a:t>的转置表示为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200" b="0" kern="0" dirty="0"/>
                  <a:t>,</a:t>
                </a:r>
                <a:r>
                  <a:rPr lang="zh-CN" altLang="en-US" sz="2200" b="0" kern="0" dirty="0" smtClean="0"/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，其被定义为：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b="0" i="1" kern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200" b="0" i="1" kern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200" b="0" kern="0" dirty="0"/>
              </a:p>
              <a:p>
                <a:r>
                  <a:rPr lang="zh-CN" altLang="en-US" sz="2200" b="0" kern="0" dirty="0"/>
                  <a:t>转置将原矩阵的行向量转化为</a:t>
                </a:r>
                <a:r>
                  <a:rPr lang="zh-CN" altLang="en-US" sz="2200" b="0" kern="0" dirty="0" smtClean="0"/>
                  <a:t>列向量</a:t>
                </a:r>
                <a:endParaRPr lang="en-US" altLang="zh-CN" sz="2200" b="0" kern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b="0" dirty="0">
                    <a:latin typeface="+mn-ea"/>
                  </a:rPr>
                  <a:t>对称矩阵满足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200" b="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altLang="zh-CN" sz="1800" b="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zh-CN" altLang="en-US" sz="18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829310"/>
                <a:ext cx="8128635" cy="46050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591300" y="1227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6.10 </a:t>
            </a:r>
            <a:r>
              <a:rPr lang="zh-CN" altLang="en-US" kern="0" dirty="0">
                <a:latin typeface="MSTT31c62400" charset="0"/>
              </a:rPr>
              <a:t>共轭转置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4368800" y="1972191"/>
                <a:ext cx="7896225" cy="497205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矩阵</a:t>
                </a:r>
                <a14:m>
                  <m:oMath xmlns:m="http://schemas.openxmlformats.org/officeDocument/2006/math"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/>
                  <a:t>的共轭转置表示为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altLang="zh-CN" sz="2200" b="0" kern="0" dirty="0"/>
                  <a:t>,</a:t>
                </a:r>
                <a:r>
                  <a:rPr lang="zh-CN" altLang="en-US" sz="2200" b="0" kern="0" dirty="0" smtClean="0"/>
                  <a:t>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，</a:t>
                </a:r>
                <a:r>
                  <a:rPr lang="zh-CN" altLang="en-US" sz="2200" b="0" kern="0" dirty="0" smtClean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200" b="0" i="1" kern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，其被定义为：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200" b="0" i="1" ker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b="0" i="1" kern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kern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200" b="0" kern="0" dirty="0"/>
              </a:p>
              <a:p>
                <a:r>
                  <a:rPr lang="zh-CN" altLang="en-US" sz="2200" b="0" kern="0" dirty="0"/>
                  <a:t>例如矩阵</a:t>
                </a:r>
                <a:r>
                  <a:rPr lang="en-US" altLang="zh-CN" sz="2200" b="0" kern="0" dirty="0" smtClean="0"/>
                  <a:t>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，</a:t>
                </a:r>
                <a:r>
                  <a:rPr lang="zh-CN" altLang="en-US" sz="2200" b="0" kern="0" dirty="0"/>
                  <a:t>则其共轭转置为一个</a:t>
                </a:r>
                <a:r>
                  <a:rPr lang="en-US" altLang="zh-CN" sz="2200" b="0" kern="0" dirty="0"/>
                  <a:t>n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zh-CN" sz="2200" b="0" kern="0" dirty="0"/>
                  <a:t>m</a:t>
                </a:r>
                <a:r>
                  <a:rPr lang="zh-CN" altLang="en-US" sz="2200" b="0" kern="0" dirty="0"/>
                  <a:t>矩阵</a:t>
                </a: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b="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kern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ker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ker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b="0" dirty="0">
                    <a:latin typeface="+mn-ea"/>
                  </a:rPr>
                  <a:t>Hermitian</a:t>
                </a:r>
                <a:r>
                  <a:rPr lang="zh-CN" altLang="en-US" b="0" dirty="0">
                    <a:latin typeface="+mn-ea"/>
                  </a:rPr>
                  <a:t>矩阵满足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altLang="zh-CN" sz="2200" b="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altLang="zh-CN" sz="1800" b="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zh-CN" altLang="en-US" sz="1800" b="0" kern="0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1972191"/>
                <a:ext cx="7896225" cy="4972050"/>
              </a:xfrm>
              <a:prstGeom prst="rect">
                <a:avLst/>
              </a:prstGeom>
              <a:blipFill rotWithShape="1">
                <a:blip r:embed="rId2"/>
                <a:stretch>
                  <a:fillRect t="-10" b="-2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629400" y="3251200"/>
                <a:ext cx="3626485" cy="1445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51200"/>
                <a:ext cx="3626485" cy="14452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>
            <a:off x="4261485" y="2155190"/>
            <a:ext cx="0" cy="11252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159885" y="3900170"/>
            <a:ext cx="0" cy="2769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2700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6.12 </a:t>
            </a:r>
            <a:r>
              <a:rPr lang="zh-CN" altLang="en-US" kern="0" dirty="0">
                <a:latin typeface="MSTT31c62400" charset="0"/>
              </a:rPr>
              <a:t>矩阵乘法性质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76200" y="965200"/>
                <a:ext cx="7896225" cy="497205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结合律：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endParaRPr lang="en-US" altLang="zh-CN" b="0" dirty="0"/>
              </a:p>
              <a:p>
                <a:r>
                  <a:rPr lang="zh-CN" altLang="en-US" sz="2200" b="0" kern="0" dirty="0"/>
                  <a:t>分配律：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endParaRPr lang="en-US" altLang="zh-CN" b="0" dirty="0" smtClean="0"/>
              </a:p>
              <a:p>
                <a:endParaRPr lang="en-US" altLang="zh-CN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，</a:t>
                </a: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 b="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endParaRPr lang="en-US" altLang="zh-CN" sz="2000" b="0" dirty="0" smtClean="0"/>
              </a:p>
              <a:p>
                <a:endParaRPr lang="en-US" altLang="zh-CN" sz="2000" b="0" dirty="0"/>
              </a:p>
              <a:p>
                <a:r>
                  <a:rPr lang="zh-CN" altLang="en-US" sz="2000" b="0" dirty="0">
                    <a:solidFill>
                      <a:srgbClr val="FF0000"/>
                    </a:solidFill>
                  </a:rPr>
                  <a:t>一般情况下</a:t>
                </a:r>
                <a:r>
                  <a:rPr lang="zh-CN" altLang="en-US" sz="2000" b="0" dirty="0"/>
                  <a:t>：</a:t>
                </a: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endParaRPr lang="en-US" altLang="zh-CN" sz="2000" b="0" dirty="0" smtClean="0"/>
              </a:p>
              <a:p>
                <a:endParaRPr lang="en-US" altLang="zh-CN" sz="2000" b="0" dirty="0"/>
              </a:p>
              <a:p>
                <a:r>
                  <a:rPr lang="zh-CN" altLang="en-US" sz="2000" b="0" dirty="0"/>
                  <a:t>对于方阵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b="0" dirty="0"/>
                  <a:t>有，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𝐼𝐴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b="0" dirty="0"/>
              </a:p>
              <a:p>
                <a:endParaRPr lang="en-US" altLang="zh-CN" sz="2200" b="0" kern="0" dirty="0"/>
              </a:p>
              <a:p>
                <a:endParaRPr lang="zh-CN" altLang="en-US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965200"/>
                <a:ext cx="7896225" cy="49720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4944533" y="990600"/>
                <a:ext cx="7896225" cy="5334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zh-CN" altLang="en-US" sz="2200" b="0" kern="0" dirty="0"/>
                  <a:t>是矩阵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列向量</a:t>
                </a:r>
                <a:r>
                  <a:rPr lang="zh-CN" altLang="en-US" sz="2200" b="0" kern="0" dirty="0"/>
                  <a:t>的线性组合</a:t>
                </a:r>
                <a:endParaRPr lang="en-US" altLang="zh-CN" sz="2200" b="0" kern="0" dirty="0"/>
              </a:p>
              <a:p>
                <a:endParaRPr lang="zh-CN" altLang="en-US" sz="22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533" y="990600"/>
                <a:ext cx="7896225" cy="533400"/>
              </a:xfrm>
              <a:prstGeom prst="rect">
                <a:avLst/>
              </a:prstGeom>
              <a:blipFill rotWithShape="1">
                <a:blip r:embed="rId2"/>
                <a:stretch>
                  <a:fillRect l="-5" r="5" b="-5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334000" y="1752600"/>
                <a:ext cx="6781800" cy="1332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 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 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752600"/>
                <a:ext cx="6781800" cy="13328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/>
              <p:cNvSpPr txBox="1"/>
              <p:nvPr/>
            </p:nvSpPr>
            <p:spPr>
              <a:xfrm>
                <a:off x="4826000" y="3606800"/>
                <a:ext cx="7896225" cy="5334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和一</a:t>
                </a:r>
                <a:r>
                  <a:rPr lang="zh-CN" altLang="en-US" sz="2200" b="0" kern="0" dirty="0" smtClean="0"/>
                  <a:t>个向量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的积为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00" y="3606800"/>
                <a:ext cx="7896225" cy="5334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121400" y="4368800"/>
                <a:ext cx="4803775" cy="137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0" y="4368800"/>
                <a:ext cx="4803775" cy="137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>
          <a:xfrm>
            <a:off x="4653280" y="911860"/>
            <a:ext cx="0" cy="5248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2400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6.15 </a:t>
            </a:r>
            <a:r>
              <a:rPr lang="zh-CN" altLang="en-US" kern="0" dirty="0">
                <a:latin typeface="MSTT31c62400" charset="0"/>
              </a:rPr>
              <a:t>矩阵</a:t>
            </a:r>
            <a:r>
              <a:rPr lang="en-US" altLang="zh-CN" kern="0" dirty="0">
                <a:latin typeface="MSTT31c62400" charset="0"/>
              </a:rPr>
              <a:t>-</a:t>
            </a:r>
            <a:r>
              <a:rPr lang="zh-CN" altLang="en-US" kern="0" dirty="0">
                <a:latin typeface="MSTT31c62400" charset="0"/>
              </a:rPr>
              <a:t>向量乘积函数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752600" y="1295400"/>
                <a:ext cx="8534400" cy="45720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给定矩阵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，定义函数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zh-CN" altLang="en-US" sz="2200" b="0" i="1" kern="0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b="0" kern="0" dirty="0"/>
              </a:p>
              <a:p>
                <a:r>
                  <a:rPr lang="zh-CN" altLang="en-US" sz="2200" b="0" kern="0" dirty="0"/>
                  <a:t>该函数为一个线性函数：</a:t>
                </a:r>
                <a:r>
                  <a:rPr lang="en-US" altLang="zh-CN" sz="2200" b="0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𝐴𝑥</m:t>
                        </m:r>
                      </m:e>
                    </m:d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𝐴𝑦</m:t>
                        </m:r>
                      </m:e>
                    </m:d>
                  </m:oMath>
                </a14:m>
                <a:endParaRPr lang="en-US" altLang="zh-CN" sz="2200" b="0" kern="0" dirty="0"/>
              </a:p>
              <a:p>
                <a:r>
                  <a:rPr lang="zh-CN" altLang="en-US" sz="2200" b="0" kern="0" dirty="0"/>
                  <a:t>任意一个</a:t>
                </a:r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线性函数</a:t>
                </a:r>
                <a:r>
                  <a:rPr lang="zh-CN" altLang="en-US" sz="2200" b="0" kern="0" dirty="0"/>
                  <a:t>都可以写成矩阵</a:t>
                </a:r>
                <a:r>
                  <a:rPr lang="en-US" altLang="zh-CN" sz="2200" b="0" kern="0" dirty="0"/>
                  <a:t>-</a:t>
                </a:r>
                <a:r>
                  <a:rPr lang="zh-CN" altLang="en-US" sz="2200" b="0" kern="0" dirty="0"/>
                  <a:t>向量乘积函数的形式</a:t>
                </a: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r>
                  <a:rPr lang="zh-CN" altLang="en-US" sz="2200" b="0" kern="0" dirty="0"/>
                  <a:t>因此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b="0" kern="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200" b="0" i="1" kern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 …</m:t>
                    </m:r>
                    <m:r>
                      <m:rPr>
                        <m:lit/>
                      </m:rP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2200" b="0" kern="0" dirty="0"/>
                  <a:t>	</a:t>
                </a:r>
                <a:endParaRPr lang="zh-CN" altLang="en-US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0"/>
                <a:ext cx="8534400" cy="4572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743200" y="2895600"/>
                <a:ext cx="5638800" cy="1706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begChr m:val="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   </m:t>
                                </m:r>
                                <m:r>
                                  <a:rPr lang="en-US" altLang="zh-CN" sz="2200" b="0" i="0" smtClean="0">
                                    <a:latin typeface="Cambria Math" panose="02040503050406030204" pitchFamily="18" charset="0"/>
                                  </a:rPr>
                                  <m:t>            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)+⋯+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=[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 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⋯</m:t>
                            </m:r>
                            <m:r>
                              <m:rPr>
                                <m:nor/>
                              </m:r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 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)]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895600"/>
                <a:ext cx="5638800" cy="1706245"/>
              </a:xfrm>
              <a:prstGeom prst="rect">
                <a:avLst/>
              </a:prstGeom>
              <a:blipFill rotWithShape="1">
                <a:blip r:embed="rId2"/>
                <a:stretch>
                  <a:fillRect r="-3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54000" y="84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 smtClean="0">
                <a:latin typeface="MSTT31c62400" charset="0"/>
              </a:rPr>
              <a:t>6.15 </a:t>
            </a:r>
            <a:r>
              <a:rPr lang="zh-CN" altLang="en-US" kern="0" dirty="0">
                <a:latin typeface="MSTT31c62400" charset="0"/>
              </a:rPr>
              <a:t>矩阵向量乘积复杂度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471805" y="965200"/>
                <a:ext cx="8534400" cy="44196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和向量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的乘</a:t>
                </a:r>
                <a:r>
                  <a:rPr lang="zh-CN" altLang="en-US" sz="2200" b="0" kern="0" dirty="0" smtClean="0"/>
                  <a:t>积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b="0" kern="0" dirty="0" smtClean="0"/>
                  <a:t>，需要</a:t>
                </a:r>
                <a:r>
                  <a:rPr lang="en-US" altLang="zh-CN" sz="2200" b="0" kern="0" dirty="0"/>
                  <a:t>(2n-1)m </a:t>
                </a:r>
                <a:r>
                  <a:rPr lang="en-US" altLang="zh-CN" sz="2200" b="0" kern="0" dirty="0" smtClean="0"/>
                  <a:t>flops</a:t>
                </a:r>
                <a:r>
                  <a:rPr lang="zh-CN" altLang="en-US" sz="2200" b="0" kern="0" dirty="0" smtClean="0"/>
                  <a:t>；</a:t>
                </a:r>
                <a:endParaRPr lang="en-US" altLang="zh-CN" sz="2200" b="0" kern="0" dirty="0"/>
              </a:p>
              <a:p>
                <a:r>
                  <a:rPr lang="zh-CN" altLang="en-US" sz="2200" b="0" kern="0" dirty="0"/>
                  <a:t>乘积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，每个</a:t>
                </a:r>
                <a:r>
                  <a:rPr lang="zh-CN" altLang="en-US" sz="2200" b="0" kern="0" dirty="0"/>
                  <a:t>元素需要做向量内积</a:t>
                </a:r>
                <a:r>
                  <a:rPr lang="zh-CN" altLang="en-US" sz="2200" b="0" kern="0" dirty="0" smtClean="0"/>
                  <a:t>，</a:t>
                </a:r>
                <a:r>
                  <a:rPr lang="zh-CN" altLang="en-US" sz="2200" b="0" kern="0" dirty="0"/>
                  <a:t>需要</a:t>
                </a:r>
                <a:r>
                  <a:rPr lang="en-US" altLang="zh-CN" sz="2200" b="0" kern="0" dirty="0" smtClean="0"/>
                  <a:t> 2n-1 flops</a:t>
                </a:r>
                <a:r>
                  <a:rPr lang="zh-CN" altLang="en-US" sz="2200" b="0" kern="0" dirty="0" smtClean="0"/>
                  <a:t>；</a:t>
                </a:r>
                <a:endParaRPr lang="en-US" altLang="zh-CN" sz="2200" b="0" kern="0" dirty="0" smtClean="0"/>
              </a:p>
              <a:p>
                <a:r>
                  <a:rPr lang="zh-CN" altLang="en-US" sz="2200" b="0" kern="0" dirty="0" smtClean="0"/>
                  <a:t>当</a:t>
                </a:r>
                <a:r>
                  <a:rPr lang="en-US" altLang="zh-CN" sz="2200" b="0" kern="0" dirty="0"/>
                  <a:t>n</a:t>
                </a:r>
                <a:r>
                  <a:rPr lang="zh-CN" altLang="en-US" sz="2200" b="0" kern="0" dirty="0"/>
                  <a:t>足够大时，复杂度近似于</a:t>
                </a:r>
                <a:r>
                  <a:rPr lang="en-US" altLang="zh-CN" sz="2200" b="0" kern="0" dirty="0" smtClean="0"/>
                  <a:t>2mn</a:t>
                </a:r>
                <a:r>
                  <a:rPr lang="zh-CN" altLang="en-US" sz="2200" b="0" kern="0" dirty="0" smtClean="0"/>
                  <a:t>；</a:t>
                </a:r>
                <a:endParaRPr lang="en-US" altLang="zh-CN" sz="2200" b="0" kern="0" dirty="0"/>
              </a:p>
              <a:p>
                <a:r>
                  <a:rPr lang="zh-CN" altLang="en-US" sz="2200" b="0" kern="0" dirty="0"/>
                  <a:t>特殊情况</a:t>
                </a:r>
                <a:endParaRPr lang="en-US" altLang="zh-CN" sz="2200" b="0" kern="0" dirty="0"/>
              </a:p>
              <a:p>
                <a:pPr lvl="1"/>
                <a:r>
                  <a:rPr lang="en-US" altLang="zh-CN" sz="1800" kern="0" dirty="0"/>
                  <a:t>A</a:t>
                </a:r>
                <a:r>
                  <a:rPr lang="zh-CN" altLang="en-US" sz="1800" kern="0" dirty="0"/>
                  <a:t>为对角矩阵：</a:t>
                </a:r>
                <a:r>
                  <a:rPr lang="en-US" altLang="zh-CN" sz="1800" kern="0" dirty="0"/>
                  <a:t>n flops</a:t>
                </a:r>
                <a:endParaRPr lang="en-US" altLang="zh-CN" sz="1800" kern="0" dirty="0"/>
              </a:p>
              <a:p>
                <a:pPr lvl="1"/>
                <a:r>
                  <a:rPr lang="en-US" altLang="zh-CN" sz="1800" b="0" kern="0" dirty="0"/>
                  <a:t>A</a:t>
                </a:r>
                <a:r>
                  <a:rPr lang="zh-CN" altLang="en-US" sz="1800" b="0" kern="0" dirty="0"/>
                  <a:t>为下三角矩阵：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b="0" kern="0" dirty="0"/>
                  <a:t>flops</a:t>
                </a:r>
                <a:endParaRPr lang="en-US" altLang="zh-CN" sz="1800" b="0" kern="0" dirty="0"/>
              </a:p>
              <a:p>
                <a:pPr lvl="1"/>
                <a:r>
                  <a:rPr lang="en-US" altLang="zh-CN" sz="1800" kern="0" dirty="0"/>
                  <a:t>A</a:t>
                </a:r>
                <a:r>
                  <a:rPr lang="zh-CN" altLang="en-US" sz="1800" kern="0" dirty="0" smtClean="0"/>
                  <a:t>为</a:t>
                </a:r>
                <a:r>
                  <a:rPr lang="zh-CN" altLang="en-US" sz="1800" kern="0" dirty="0"/>
                  <a:t>稀疏</a:t>
                </a:r>
                <a:r>
                  <a:rPr lang="zh-CN" altLang="en-US" sz="1800" kern="0" dirty="0" smtClean="0"/>
                  <a:t>矩阵</a:t>
                </a:r>
                <a:r>
                  <a:rPr lang="zh-CN" altLang="en-US" sz="1800" kern="0" dirty="0"/>
                  <a:t>时：</a:t>
                </a:r>
                <a:r>
                  <a:rPr lang="en-US" altLang="zh-CN" sz="1800" kern="0" dirty="0"/>
                  <a:t>flops &lt;&lt; 2mn</a:t>
                </a:r>
                <a:endParaRPr lang="en-US" altLang="zh-CN" sz="18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5" y="965200"/>
                <a:ext cx="8534400" cy="44196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2"/>
              <p:cNvSpPr txBox="1">
                <a:spLocks noChangeArrowheads="1"/>
              </p:cNvSpPr>
              <p:nvPr/>
            </p:nvSpPr>
            <p:spPr>
              <a:xfrm>
                <a:off x="4911725" y="2286304"/>
                <a:ext cx="7591425" cy="762000"/>
              </a:xfrm>
              <a:prstGeom prst="rect">
                <a:avLst/>
              </a:prstGeom>
            </p:spPr>
            <p:txBody>
              <a:bodyPr lIns="91440" tIns="45720" rIns="91440" bIns="45720" anchor="ctr"/>
              <a:lstStyle>
                <a:lvl1pPr marL="119380" indent="-11938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1"/>
                    </a:solidFill>
                    <a:latin typeface="Calibri" panose="020F0502020204030204" charset="0"/>
                    <a:ea typeface="+mj-ea"/>
                    <a:cs typeface="+mj-cs"/>
                  </a:defRPr>
                </a:lvl1pPr>
                <a:lvl2pPr marL="119380" indent="-11938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9380" indent="-11938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19380" indent="-11938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119380" indent="-11938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57658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103378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149098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194818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3600" b="1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eaLnBrk="1" hangingPunct="1"/>
                <a:r>
                  <a:rPr lang="en-US" altLang="zh-CN" kern="0" dirty="0">
                    <a:latin typeface="MSTT31c62400" charset="0"/>
                  </a:rPr>
                  <a:t>6.16 </a:t>
                </a:r>
                <a:r>
                  <a:rPr lang="zh-CN" altLang="en-US" kern="0" dirty="0">
                    <a:latin typeface="MSTT31c62400" charset="0"/>
                  </a:rPr>
                  <a:t>例子</a:t>
                </a:r>
                <a:r>
                  <a:rPr lang="en-US" altLang="zh-CN" kern="0" dirty="0">
                    <a:latin typeface="MSTT31c62400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 kern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kern="0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1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1" i="1" kern="0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zh-CN" b="1" i="1" kern="0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1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1" i="1" kern="0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kern="0" dirty="0">
                    <a:latin typeface="MSTT31c62400" charset="0"/>
                  </a:rPr>
                  <a:t>)</a:t>
                </a:r>
                <a:endParaRPr lang="zh-CN" altLang="en-US" kern="0" dirty="0">
                  <a:latin typeface="MSTT31c62400" charset="0"/>
                </a:endParaRPr>
              </a:p>
            </p:txBody>
          </p:sp>
        </mc:Choice>
        <mc:Fallback>
          <p:sp>
            <p:nvSpPr>
              <p:cNvPr id="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725" y="2286304"/>
                <a:ext cx="7591425" cy="762000"/>
              </a:xfrm>
              <a:prstGeom prst="rect">
                <a:avLst/>
              </a:prstGeom>
              <a:blipFill rotWithShape="1">
                <a:blip r:embed="rId2"/>
                <a:stretch>
                  <a:fillRect t="-40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4546600" y="3048000"/>
                <a:ext cx="85344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2000" i="1" kern="0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200" b="0" kern="0" dirty="0"/>
                  <a:t>颠倒向量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b="0" kern="0" dirty="0"/>
                  <a:t>中的元素的顺序，一个线性函数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altLang="zh-CN" sz="2200" b="0" kern="0" dirty="0"/>
                  <a:t>,</a:t>
                </a:r>
                <a:r>
                  <a:rPr lang="zh-CN" altLang="en-US" sz="2200" b="0" kern="0" dirty="0"/>
                  <a:t>其中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600" y="3048000"/>
                <a:ext cx="8534400" cy="457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/>
              <p:nvPr/>
            </p:nvSpPr>
            <p:spPr>
              <a:xfrm>
                <a:off x="4546600" y="5037666"/>
                <a:ext cx="8534400" cy="2785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2000" i="1" kern="0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200" b="0" kern="0" dirty="0"/>
                  <a:t>对向量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b="0" kern="0" dirty="0"/>
                  <a:t>中的元素进行升序排序，</a:t>
                </a:r>
                <a:r>
                  <a:rPr lang="zh-CN" altLang="en-US" sz="2200" b="0" kern="0" dirty="0" smtClean="0"/>
                  <a:t>非线性</a:t>
                </a:r>
                <a:r>
                  <a:rPr lang="en-US" altLang="zh-CN" sz="2200" b="0" kern="0" dirty="0" smtClean="0"/>
                  <a:t>;</a:t>
                </a:r>
                <a:endParaRPr lang="en-US" altLang="zh-CN" sz="2200" b="0" kern="0" dirty="0" smtClean="0"/>
              </a:p>
              <a:p>
                <a14:m>
                  <m:oMath xmlns:m="http://schemas.openxmlformats.org/officeDocument/2006/math"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200" b="0" kern="0" dirty="0"/>
                  <a:t>将向量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b="0" kern="0" dirty="0"/>
                  <a:t>中的元素替换成相应的绝对值，</a:t>
                </a:r>
                <a:r>
                  <a:rPr lang="zh-CN" altLang="en-US" sz="2200" b="0" kern="0" dirty="0" smtClean="0"/>
                  <a:t>非线性</a:t>
                </a:r>
                <a:r>
                  <a:rPr lang="en-US" altLang="zh-CN" sz="2200" b="0" kern="0" dirty="0" smtClean="0"/>
                  <a:t>;</a:t>
                </a: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600" y="5037666"/>
                <a:ext cx="8534400" cy="2785533"/>
              </a:xfrm>
              <a:prstGeom prst="rect">
                <a:avLst/>
              </a:prstGeom>
              <a:blipFill rotWithShape="1">
                <a:blip r:embed="rId4"/>
                <a:stretch>
                  <a:fillRect t="-8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994400" y="3710845"/>
                <a:ext cx="5045710" cy="900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00" y="3710845"/>
                <a:ext cx="5045710" cy="900430"/>
              </a:xfrm>
              <a:prstGeom prst="rect">
                <a:avLst/>
              </a:prstGeom>
              <a:blipFill rotWithShape="1">
                <a:blip r:embed="rId5"/>
                <a:stretch>
                  <a:fillRect t="-60" r="-3348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>
            <a:off x="4523105" y="2469515"/>
            <a:ext cx="0" cy="4350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6.17 </a:t>
            </a:r>
            <a:r>
              <a:rPr lang="zh-CN" altLang="en-US" kern="0" dirty="0">
                <a:latin typeface="MSTT31c62400" charset="0"/>
              </a:rPr>
              <a:t>反转和循环移位</a:t>
            </a:r>
            <a:endParaRPr lang="zh-CN" altLang="en-US" kern="0" dirty="0">
              <a:latin typeface="MSTT31c62400" charset="0"/>
            </a:endParaRPr>
          </a:p>
        </p:txBody>
      </p:sp>
      <p:sp>
        <p:nvSpPr>
          <p:cNvPr id="3" name="内容占位符 2"/>
          <p:cNvSpPr txBox="1"/>
          <p:nvPr/>
        </p:nvSpPr>
        <p:spPr>
          <a:xfrm>
            <a:off x="-25400" y="1143000"/>
            <a:ext cx="8534400" cy="45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/>
              <a:t>反转矩阵</a:t>
            </a:r>
            <a:endParaRPr lang="en-US" altLang="zh-CN" sz="2200" b="0" kern="0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-25400" y="3784057"/>
            <a:ext cx="8534400" cy="45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/>
              <a:t>循环移位矩阵</a:t>
            </a:r>
            <a:endParaRPr lang="en-US" altLang="zh-CN" sz="2200" b="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27000" y="1752600"/>
                <a:ext cx="4827270" cy="1644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⋰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1752600"/>
                <a:ext cx="4827270" cy="1644015"/>
              </a:xfrm>
              <a:prstGeom prst="rect">
                <a:avLst/>
              </a:prstGeom>
              <a:blipFill rotWithShape="1">
                <a:blip r:embed="rId1"/>
                <a:stretch>
                  <a:fillRect r="-2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27000" y="4267200"/>
                <a:ext cx="4827270" cy="1644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4267200"/>
                <a:ext cx="4827270" cy="1644015"/>
              </a:xfrm>
              <a:prstGeom prst="rect">
                <a:avLst/>
              </a:prstGeom>
              <a:blipFill rotWithShape="1">
                <a:blip r:embed="rId2"/>
                <a:stretch>
                  <a:fillRect r="-2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96900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6.18 </a:t>
            </a:r>
            <a:r>
              <a:rPr lang="zh-CN" altLang="en-US" kern="0" dirty="0">
                <a:latin typeface="MSTT31c62400" charset="0"/>
              </a:rPr>
              <a:t>平面旋转</a:t>
            </a:r>
            <a:endParaRPr lang="zh-CN" altLang="en-US" kern="0" dirty="0">
              <a:latin typeface="MSTT31c62400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864600" y="1295400"/>
          <a:ext cx="2222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5" name="Equation" r:id="rId3" imgW="32004000" imgH="10972800" progId="Equation.DSMT4">
                  <p:embed/>
                </p:oleObj>
              </mc:Choice>
              <mc:Fallback>
                <p:oleObj name="Equation" r:id="rId3" imgW="32004000" imgH="10972800" progId="Equation.DSMT4">
                  <p:embed/>
                  <p:pic>
                    <p:nvPicPr>
                      <p:cNvPr id="0" name="图片 3493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64600" y="1295400"/>
                        <a:ext cx="2222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2"/>
              <p:cNvSpPr txBox="1"/>
              <p:nvPr/>
            </p:nvSpPr>
            <p:spPr>
              <a:xfrm>
                <a:off x="6426200" y="2590800"/>
                <a:ext cx="85344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en-US" altLang="zh-CN" sz="2200" b="0" kern="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b="0" kern="0" dirty="0"/>
                  <a:t>将向量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b="0" kern="0" dirty="0"/>
                  <a:t>进行旋转，角度为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200" b="0" kern="0" dirty="0"/>
              </a:p>
            </p:txBody>
          </p:sp>
        </mc:Choice>
        <mc:Fallback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0" y="2590800"/>
                <a:ext cx="8534400" cy="4572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550" y="3200400"/>
            <a:ext cx="4038600" cy="2653743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5715635" y="140970"/>
            <a:ext cx="0" cy="6537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2400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6.19 </a:t>
            </a:r>
            <a:r>
              <a:rPr lang="zh-CN" altLang="en-US" kern="0" dirty="0">
                <a:latin typeface="MSTT31c62400" charset="0"/>
              </a:rPr>
              <a:t>节点弧关联矩阵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752600" y="1066800"/>
                <a:ext cx="8534400" cy="9144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假设有向图</a:t>
                </a:r>
                <a:r>
                  <a:rPr lang="en-US" altLang="zh-CN" sz="2200" b="0" kern="0" dirty="0"/>
                  <a:t>G</a:t>
                </a:r>
                <a:r>
                  <a:rPr lang="zh-CN" altLang="en-US" sz="2200" b="0" kern="0" dirty="0"/>
                  <a:t>有</a:t>
                </a:r>
                <a:r>
                  <a:rPr lang="en-US" altLang="zh-CN" sz="2200" b="0" kern="0" dirty="0"/>
                  <a:t>m</a:t>
                </a:r>
                <a:r>
                  <a:rPr lang="zh-CN" altLang="en-US" sz="2200" b="0" kern="0" dirty="0"/>
                  <a:t>个</a:t>
                </a:r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顶点</a:t>
                </a:r>
                <a:r>
                  <a:rPr lang="zh-CN" altLang="en-US" sz="2200" b="0" kern="0" dirty="0"/>
                  <a:t>，</a:t>
                </a:r>
                <a:r>
                  <a:rPr lang="en-US" altLang="zh-CN" sz="2200" b="0" kern="0" dirty="0"/>
                  <a:t>n</a:t>
                </a:r>
                <a:r>
                  <a:rPr lang="zh-CN" altLang="en-US" sz="2200" b="0" kern="0" dirty="0"/>
                  <a:t>条</a:t>
                </a:r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弧</a:t>
                </a:r>
                <a:endParaRPr lang="en-US" altLang="zh-CN" sz="2200" b="0" kern="0" dirty="0">
                  <a:solidFill>
                    <a:srgbClr val="FF0000"/>
                  </a:solidFill>
                </a:endParaRPr>
              </a:p>
              <a:p>
                <a:r>
                  <a:rPr lang="zh-CN" altLang="en-US" sz="2200" b="0" kern="0" dirty="0" smtClean="0"/>
                  <a:t>则关联矩阵</a:t>
                </a:r>
                <a:r>
                  <a:rPr lang="en-US" altLang="zh-CN" sz="2200" b="0" kern="0" dirty="0"/>
                  <a:t>A</a:t>
                </a:r>
                <a:r>
                  <a:rPr lang="zh-CN" altLang="en-US" sz="2200" b="0" kern="0" dirty="0"/>
                  <a:t>大小为</a:t>
                </a:r>
                <a:r>
                  <a:rPr lang="en-US" altLang="zh-CN" sz="2200" b="0" kern="0" dirty="0"/>
                  <a:t>m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200" b="0" kern="0" dirty="0"/>
                  <a:t>n</a:t>
                </a:r>
                <a:r>
                  <a:rPr lang="zh-CN" altLang="en-US" sz="2200" b="0" kern="0" dirty="0" smtClean="0"/>
                  <a:t>，其中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066800"/>
                <a:ext cx="8534400" cy="9144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55" y="3425853"/>
            <a:ext cx="3196289" cy="2705100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248400" y="4038600"/>
          <a:ext cx="279505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6" name="Equation" r:id="rId3" imgW="42367200" imgH="21945600" progId="Equation.DSMT4">
                  <p:embed/>
                </p:oleObj>
              </mc:Choice>
              <mc:Fallback>
                <p:oleObj name="Equation" r:id="rId3" imgW="42367200" imgH="21945600" progId="Equation.DSMT4">
                  <p:embed/>
                  <p:pic>
                    <p:nvPicPr>
                      <p:cNvPr id="0" name="图片 360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8400" y="4038600"/>
                        <a:ext cx="279505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810000" y="2057400"/>
                <a:ext cx="3300730" cy="97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 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如果点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是弧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的终点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如果点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是弧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的起点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 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其它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057400"/>
                <a:ext cx="3300730" cy="9779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2400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6.20 </a:t>
            </a:r>
            <a:r>
              <a:rPr lang="zh-CN" altLang="en-US" kern="0" dirty="0">
                <a:latin typeface="MSTT31c62400" charset="0"/>
              </a:rPr>
              <a:t>向量卷积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752600" y="1066800"/>
                <a:ext cx="85344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和向量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的</a:t>
                </a:r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卷积</a:t>
                </a:r>
                <a:r>
                  <a:rPr lang="zh-CN" altLang="en-US" sz="2200" b="0" kern="0" dirty="0"/>
                  <a:t>是一个</a:t>
                </a:r>
                <a:r>
                  <a:rPr lang="en-US" altLang="zh-CN" sz="2200" b="0" kern="0" dirty="0" smtClean="0"/>
                  <a:t>(n+m-1)</a:t>
                </a:r>
                <a:r>
                  <a:rPr lang="zh-CN" altLang="en-US" sz="2200" b="0" kern="0" dirty="0"/>
                  <a:t>维</a:t>
                </a:r>
                <a:r>
                  <a:rPr lang="zh-CN" altLang="en-US" sz="2200" b="0" kern="0" dirty="0" smtClean="0"/>
                  <a:t>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066800"/>
                <a:ext cx="8534400" cy="4572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1752600" y="2429390"/>
                <a:ext cx="3657600" cy="92340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记为</a:t>
                </a:r>
                <a:r>
                  <a:rPr lang="en-US" altLang="zh-CN" sz="2200" b="0" kern="0" dirty="0"/>
                  <a:t>c=</a:t>
                </a:r>
                <a:r>
                  <a:rPr lang="en-US" altLang="zh-CN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b="0" kern="0" dirty="0"/>
                  <a:t>*b</a:t>
                </a:r>
                <a:endParaRPr lang="en-US" altLang="zh-CN" sz="2200" b="0" kern="0" dirty="0"/>
              </a:p>
              <a:p>
                <a:r>
                  <a:rPr lang="zh-CN" altLang="en-US" sz="2200" b="0" kern="0" dirty="0"/>
                  <a:t>例如：</a:t>
                </a:r>
                <a:r>
                  <a:rPr lang="en-US" altLang="zh-CN" sz="2200" b="0" kern="0" dirty="0"/>
                  <a:t>n=4</a:t>
                </a:r>
                <a:r>
                  <a:rPr lang="zh-CN" altLang="en-US" sz="2200" b="0" kern="0" dirty="0"/>
                  <a:t>，</a:t>
                </a:r>
                <a:r>
                  <a:rPr lang="en-US" altLang="zh-CN" sz="2200" b="0" kern="0" dirty="0"/>
                  <a:t>m=3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29390"/>
                <a:ext cx="3657600" cy="923409"/>
              </a:xfrm>
              <a:prstGeom prst="rect">
                <a:avLst/>
              </a:prstGeom>
              <a:blipFill rotWithShape="1">
                <a:blip r:embed="rId2"/>
                <a:stretch>
                  <a:fillRect t="-56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124200" y="3276600"/>
          <a:ext cx="2946463" cy="3116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5" name="Equation" r:id="rId3" imgW="31699200" imgH="33528000" progId="Equation.DSMT4">
                  <p:embed/>
                </p:oleObj>
              </mc:Choice>
              <mc:Fallback>
                <p:oleObj name="Equation" r:id="rId3" imgW="31699200" imgH="33528000" progId="Equation.DSMT4">
                  <p:embed/>
                  <p:pic>
                    <p:nvPicPr>
                      <p:cNvPr id="0" name="图片 3706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3276600"/>
                        <a:ext cx="2946463" cy="3116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7696200" y="2133600"/>
            <a:ext cx="2362200" cy="342900"/>
            <a:chOff x="6172200" y="2667000"/>
            <a:chExt cx="2362200" cy="342900"/>
          </a:xfrm>
        </p:grpSpPr>
        <p:sp>
          <p:nvSpPr>
            <p:cNvPr id="6" name="矩形 5"/>
            <p:cNvSpPr/>
            <p:nvPr/>
          </p:nvSpPr>
          <p:spPr bwMode="auto">
            <a:xfrm>
              <a:off x="6172200" y="2743200"/>
              <a:ext cx="2362200" cy="2286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>
              <a:off x="6781800" y="27432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7391400" y="27432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8001000" y="27432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6400800" y="26670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66" name="Equation" r:id="rId5" imgW="3657600" imgH="5486400" progId="Equation.DSMT4">
                    <p:embed/>
                  </p:oleObj>
                </mc:Choice>
                <mc:Fallback>
                  <p:oleObj name="Equation" r:id="rId5" imgW="3657600" imgH="5486400" progId="Equation.DSMT4">
                    <p:embed/>
                    <p:pic>
                      <p:nvPicPr>
                        <p:cNvPr id="0" name="图片 3706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400800" y="26670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7000875" y="26670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67" name="Equation" r:id="rId7" imgW="3962400" imgH="5486400" progId="Equation.DSMT4">
                    <p:embed/>
                  </p:oleObj>
                </mc:Choice>
                <mc:Fallback>
                  <p:oleObj name="Equation" r:id="rId7" imgW="3962400" imgH="5486400" progId="Equation.DSMT4">
                    <p:embed/>
                    <p:pic>
                      <p:nvPicPr>
                        <p:cNvPr id="0" name="图片 3706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000875" y="26670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7620000" y="26670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68" name="Equation" r:id="rId9" imgW="3962400" imgH="5486400" progId="Equation.DSMT4">
                    <p:embed/>
                  </p:oleObj>
                </mc:Choice>
                <mc:Fallback>
                  <p:oleObj name="Equation" r:id="rId9" imgW="3962400" imgH="5486400" progId="Equation.DSMT4">
                    <p:embed/>
                    <p:pic>
                      <p:nvPicPr>
                        <p:cNvPr id="0" name="图片 3706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620000" y="26670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8153400" y="26670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69" name="Equation" r:id="rId11" imgW="3962400" imgH="5486400" progId="Equation.DSMT4">
                    <p:embed/>
                  </p:oleObj>
                </mc:Choice>
                <mc:Fallback>
                  <p:oleObj name="Equation" r:id="rId11" imgW="3962400" imgH="5486400" progId="Equation.DSMT4">
                    <p:embed/>
                    <p:pic>
                      <p:nvPicPr>
                        <p:cNvPr id="0" name="图片 3706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153400" y="26670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/>
          <p:cNvGrpSpPr/>
          <p:nvPr/>
        </p:nvGrpSpPr>
        <p:grpSpPr>
          <a:xfrm>
            <a:off x="7696200" y="2514600"/>
            <a:ext cx="1828800" cy="381000"/>
            <a:chOff x="6172200" y="3429000"/>
            <a:chExt cx="1828800" cy="381000"/>
          </a:xfrm>
        </p:grpSpPr>
        <p:sp>
          <p:nvSpPr>
            <p:cNvPr id="21" name="矩形 20"/>
            <p:cNvSpPr/>
            <p:nvPr/>
          </p:nvSpPr>
          <p:spPr bwMode="auto">
            <a:xfrm>
              <a:off x="6172200" y="3505200"/>
              <a:ext cx="1828800" cy="228600"/>
            </a:xfrm>
            <a:prstGeom prst="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 bwMode="auto">
            <a:xfrm>
              <a:off x="6781800" y="35052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7391400" y="35052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aphicFrame>
          <p:nvGraphicFramePr>
            <p:cNvPr id="25" name="对象 24"/>
            <p:cNvGraphicFramePr>
              <a:graphicFrameLocks noChangeAspect="1"/>
            </p:cNvGraphicFramePr>
            <p:nvPr/>
          </p:nvGraphicFramePr>
          <p:xfrm>
            <a:off x="6410325" y="3467100"/>
            <a:ext cx="2095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70" name="Equation" r:id="rId13" imgW="3352800" imgH="5486400" progId="Equation.DSMT4">
                    <p:embed/>
                  </p:oleObj>
                </mc:Choice>
                <mc:Fallback>
                  <p:oleObj name="Equation" r:id="rId13" imgW="3352800" imgH="5486400" progId="Equation.DSMT4">
                    <p:embed/>
                    <p:pic>
                      <p:nvPicPr>
                        <p:cNvPr id="0" name="图片 3706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410325" y="3467100"/>
                          <a:ext cx="2095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7010400" y="34671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71" name="Equation" r:id="rId15" imgW="3657600" imgH="5486400" progId="Equation.DSMT4">
                    <p:embed/>
                  </p:oleObj>
                </mc:Choice>
                <mc:Fallback>
                  <p:oleObj name="Equation" r:id="rId15" imgW="3657600" imgH="5486400" progId="Equation.DSMT4">
                    <p:embed/>
                    <p:pic>
                      <p:nvPicPr>
                        <p:cNvPr id="0" name="图片 37070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7010400" y="34671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7629525" y="34290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72" name="Equation" r:id="rId17" imgW="3657600" imgH="5486400" progId="Equation.DSMT4">
                    <p:embed/>
                  </p:oleObj>
                </mc:Choice>
                <mc:Fallback>
                  <p:oleObj name="Equation" r:id="rId17" imgW="3657600" imgH="5486400" progId="Equation.DSMT4">
                    <p:embed/>
                    <p:pic>
                      <p:nvPicPr>
                        <p:cNvPr id="0" name="图片 3707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629525" y="34290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7" name="组合 126"/>
          <p:cNvGrpSpPr/>
          <p:nvPr/>
        </p:nvGrpSpPr>
        <p:grpSpPr>
          <a:xfrm>
            <a:off x="6629400" y="2895600"/>
            <a:ext cx="3657600" cy="609600"/>
            <a:chOff x="5105400" y="3124200"/>
            <a:chExt cx="3657600" cy="609600"/>
          </a:xfrm>
        </p:grpSpPr>
        <p:sp>
          <p:nvSpPr>
            <p:cNvPr id="31" name="矩形 30"/>
            <p:cNvSpPr/>
            <p:nvPr/>
          </p:nvSpPr>
          <p:spPr bwMode="auto">
            <a:xfrm>
              <a:off x="6324600" y="3200400"/>
              <a:ext cx="2438400" cy="2286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 bwMode="auto">
            <a:xfrm>
              <a:off x="6934200" y="32004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直接连接符 32"/>
            <p:cNvCxnSpPr/>
            <p:nvPr/>
          </p:nvCxnSpPr>
          <p:spPr bwMode="auto">
            <a:xfrm>
              <a:off x="7543800" y="32004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8153400" y="32004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aphicFrame>
          <p:nvGraphicFramePr>
            <p:cNvPr id="35" name="对象 34"/>
            <p:cNvGraphicFramePr>
              <a:graphicFrameLocks noChangeAspect="1"/>
            </p:cNvGraphicFramePr>
            <p:nvPr/>
          </p:nvGraphicFramePr>
          <p:xfrm>
            <a:off x="6553200" y="31242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73" name="Equation" r:id="rId19" imgW="3657600" imgH="5486400" progId="Equation.DSMT4">
                    <p:embed/>
                  </p:oleObj>
                </mc:Choice>
                <mc:Fallback>
                  <p:oleObj name="Equation" r:id="rId19" imgW="3657600" imgH="5486400" progId="Equation.DSMT4">
                    <p:embed/>
                    <p:pic>
                      <p:nvPicPr>
                        <p:cNvPr id="0" name="图片 3707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53200" y="31242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7153275" y="31242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74" name="Equation" r:id="rId20" imgW="3962400" imgH="5486400" progId="Equation.DSMT4">
                    <p:embed/>
                  </p:oleObj>
                </mc:Choice>
                <mc:Fallback>
                  <p:oleObj name="Equation" r:id="rId20" imgW="3962400" imgH="5486400" progId="Equation.DSMT4">
                    <p:embed/>
                    <p:pic>
                      <p:nvPicPr>
                        <p:cNvPr id="0" name="图片 3707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153275" y="31242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7772400" y="31242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75" name="Equation" r:id="rId21" imgW="3962400" imgH="5486400" progId="Equation.DSMT4">
                    <p:embed/>
                  </p:oleObj>
                </mc:Choice>
                <mc:Fallback>
                  <p:oleObj name="Equation" r:id="rId21" imgW="3962400" imgH="5486400" progId="Equation.DSMT4">
                    <p:embed/>
                    <p:pic>
                      <p:nvPicPr>
                        <p:cNvPr id="0" name="图片 3707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772400" y="31242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/>
            <p:cNvGraphicFramePr>
              <a:graphicFrameLocks noChangeAspect="1"/>
            </p:cNvGraphicFramePr>
            <p:nvPr/>
          </p:nvGraphicFramePr>
          <p:xfrm>
            <a:off x="8305800" y="31242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76" name="Equation" r:id="rId22" imgW="3962400" imgH="5486400" progId="Equation.DSMT4">
                    <p:embed/>
                  </p:oleObj>
                </mc:Choice>
                <mc:Fallback>
                  <p:oleObj name="Equation" r:id="rId22" imgW="3962400" imgH="5486400" progId="Equation.DSMT4">
                    <p:embed/>
                    <p:pic>
                      <p:nvPicPr>
                        <p:cNvPr id="0" name="图片 3707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305800" y="31242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9" name="组合 38"/>
            <p:cNvGrpSpPr/>
            <p:nvPr/>
          </p:nvGrpSpPr>
          <p:grpSpPr>
            <a:xfrm>
              <a:off x="5105400" y="3352800"/>
              <a:ext cx="1828800" cy="381000"/>
              <a:chOff x="6172200" y="3429000"/>
              <a:chExt cx="1828800" cy="381000"/>
            </a:xfrm>
          </p:grpSpPr>
          <p:sp>
            <p:nvSpPr>
              <p:cNvPr id="40" name="矩形 39"/>
              <p:cNvSpPr/>
              <p:nvPr/>
            </p:nvSpPr>
            <p:spPr bwMode="auto">
              <a:xfrm>
                <a:off x="6172200" y="3505200"/>
                <a:ext cx="1828800" cy="22860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rtlCol="0" anchor="ctr" anchorCtr="1" compatLnSpc="1"/>
              <a:lstStyle/>
              <a:p>
                <a:pPr marL="0" marR="0" indent="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dirty="0" smtClean="0">
                  <a:latin typeface="Calibri" panose="020F0502020204030204" charset="0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 bwMode="auto">
              <a:xfrm>
                <a:off x="67818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直接连接符 41"/>
              <p:cNvCxnSpPr/>
              <p:nvPr/>
            </p:nvCxnSpPr>
            <p:spPr bwMode="auto">
              <a:xfrm>
                <a:off x="73914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aphicFrame>
            <p:nvGraphicFramePr>
              <p:cNvPr id="43" name="对象 42"/>
              <p:cNvGraphicFramePr>
                <a:graphicFrameLocks noChangeAspect="1"/>
              </p:cNvGraphicFramePr>
              <p:nvPr/>
            </p:nvGraphicFramePr>
            <p:xfrm>
              <a:off x="64008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77" name="Equation" r:id="rId23" imgW="3657600" imgH="5486400" progId="Equation.DSMT4">
                      <p:embed/>
                    </p:oleObj>
                  </mc:Choice>
                  <mc:Fallback>
                    <p:oleObj name="Equation" r:id="rId23" imgW="3657600" imgH="5486400" progId="Equation.DSMT4">
                      <p:embed/>
                      <p:pic>
                        <p:nvPicPr>
                          <p:cNvPr id="0" name="图片 37076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64008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/>
              <p:cNvGraphicFramePr>
                <a:graphicFrameLocks noChangeAspect="1"/>
              </p:cNvGraphicFramePr>
              <p:nvPr/>
            </p:nvGraphicFramePr>
            <p:xfrm>
              <a:off x="70104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78" name="Equation" r:id="rId25" imgW="3657600" imgH="5486400" progId="Equation.DSMT4">
                      <p:embed/>
                    </p:oleObj>
                  </mc:Choice>
                  <mc:Fallback>
                    <p:oleObj name="Equation" r:id="rId25" imgW="3657600" imgH="5486400" progId="Equation.DSMT4">
                      <p:embed/>
                      <p:pic>
                        <p:nvPicPr>
                          <p:cNvPr id="0" name="图片 37077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70104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/>
              <p:cNvGraphicFramePr>
                <a:graphicFrameLocks noChangeAspect="1"/>
              </p:cNvGraphicFramePr>
              <p:nvPr/>
            </p:nvGraphicFramePr>
            <p:xfrm>
              <a:off x="7639050" y="3429000"/>
              <a:ext cx="2095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79" name="Equation" r:id="rId26" imgW="3352800" imgH="5486400" progId="Equation.DSMT4">
                      <p:embed/>
                    </p:oleObj>
                  </mc:Choice>
                  <mc:Fallback>
                    <p:oleObj name="Equation" r:id="rId26" imgW="3352800" imgH="5486400" progId="Equation.DSMT4">
                      <p:embed/>
                      <p:pic>
                        <p:nvPicPr>
                          <p:cNvPr id="0" name="图片 37078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7639050" y="3429000"/>
                            <a:ext cx="20955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29" name="组合 128"/>
          <p:cNvGrpSpPr/>
          <p:nvPr/>
        </p:nvGrpSpPr>
        <p:grpSpPr>
          <a:xfrm>
            <a:off x="7239000" y="3505200"/>
            <a:ext cx="3048000" cy="571500"/>
            <a:chOff x="5715000" y="3657600"/>
            <a:chExt cx="3048000" cy="571500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6934200" y="37338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直接连接符 49"/>
            <p:cNvCxnSpPr/>
            <p:nvPr/>
          </p:nvCxnSpPr>
          <p:spPr bwMode="auto">
            <a:xfrm>
              <a:off x="7543800" y="37338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直接连接符 50"/>
            <p:cNvCxnSpPr/>
            <p:nvPr/>
          </p:nvCxnSpPr>
          <p:spPr bwMode="auto">
            <a:xfrm>
              <a:off x="8153400" y="37338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8" name="组合 127"/>
            <p:cNvGrpSpPr/>
            <p:nvPr/>
          </p:nvGrpSpPr>
          <p:grpSpPr>
            <a:xfrm>
              <a:off x="5715000" y="3657600"/>
              <a:ext cx="3048000" cy="533400"/>
              <a:chOff x="5715000" y="3657600"/>
              <a:chExt cx="3048000" cy="533400"/>
            </a:xfrm>
          </p:grpSpPr>
          <p:grpSp>
            <p:nvGrpSpPr>
              <p:cNvPr id="126" name="组合 125"/>
              <p:cNvGrpSpPr/>
              <p:nvPr/>
            </p:nvGrpSpPr>
            <p:grpSpPr>
              <a:xfrm>
                <a:off x="6324600" y="3657600"/>
                <a:ext cx="2438400" cy="342900"/>
                <a:chOff x="6324600" y="3657600"/>
                <a:chExt cx="2438400" cy="342900"/>
              </a:xfrm>
            </p:grpSpPr>
            <p:sp>
              <p:nvSpPr>
                <p:cNvPr id="48" name="矩形 47"/>
                <p:cNvSpPr/>
                <p:nvPr/>
              </p:nvSpPr>
              <p:spPr bwMode="auto">
                <a:xfrm>
                  <a:off x="6324600" y="3733800"/>
                  <a:ext cx="2438400" cy="228600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txBody>
                <a:bodyPr vert="horz" wrap="square" lIns="91440" tIns="45720" rIns="91440" bIns="45720" numCol="1" rtlCol="0" anchor="ctr" anchorCtr="1" compatLnSpc="1"/>
                <a:lstStyle/>
                <a:p>
                  <a:pPr marL="0" marR="0" indent="0" algn="ctr" defTabSz="914400" rtl="0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CN" altLang="en-US" dirty="0" smtClean="0">
                    <a:latin typeface="Calibri" panose="020F0502020204030204" charset="0"/>
                  </a:endParaRPr>
                </a:p>
              </p:txBody>
            </p:sp>
            <p:graphicFrame>
              <p:nvGraphicFramePr>
                <p:cNvPr id="52" name="对象 51"/>
                <p:cNvGraphicFramePr>
                  <a:graphicFrameLocks noChangeAspect="1"/>
                </p:cNvGraphicFramePr>
                <p:nvPr/>
              </p:nvGraphicFramePr>
              <p:xfrm>
                <a:off x="6553200" y="3657600"/>
                <a:ext cx="228600" cy="342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080" name="Equation" r:id="rId28" imgW="3657600" imgH="5486400" progId="Equation.DSMT4">
                        <p:embed/>
                      </p:oleObj>
                    </mc:Choice>
                    <mc:Fallback>
                      <p:oleObj name="Equation" r:id="rId28" imgW="3657600" imgH="5486400" progId="Equation.DSMT4">
                        <p:embed/>
                        <p:pic>
                          <p:nvPicPr>
                            <p:cNvPr id="0" name="图片 37079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53200" y="3657600"/>
                              <a:ext cx="228600" cy="342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3" name="对象 52"/>
                <p:cNvGraphicFramePr>
                  <a:graphicFrameLocks noChangeAspect="1"/>
                </p:cNvGraphicFramePr>
                <p:nvPr/>
              </p:nvGraphicFramePr>
              <p:xfrm>
                <a:off x="7153275" y="3657600"/>
                <a:ext cx="247650" cy="342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081" name="Equation" r:id="rId29" imgW="3962400" imgH="5486400" progId="Equation.DSMT4">
                        <p:embed/>
                      </p:oleObj>
                    </mc:Choice>
                    <mc:Fallback>
                      <p:oleObj name="Equation" r:id="rId29" imgW="3962400" imgH="5486400" progId="Equation.DSMT4">
                        <p:embed/>
                        <p:pic>
                          <p:nvPicPr>
                            <p:cNvPr id="0" name="图片 37080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153275" y="3657600"/>
                              <a:ext cx="247650" cy="342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4" name="对象 53"/>
                <p:cNvGraphicFramePr>
                  <a:graphicFrameLocks noChangeAspect="1"/>
                </p:cNvGraphicFramePr>
                <p:nvPr/>
              </p:nvGraphicFramePr>
              <p:xfrm>
                <a:off x="7772400" y="3657600"/>
                <a:ext cx="247650" cy="342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082" name="Equation" r:id="rId30" imgW="3962400" imgH="5486400" progId="Equation.DSMT4">
                        <p:embed/>
                      </p:oleObj>
                    </mc:Choice>
                    <mc:Fallback>
                      <p:oleObj name="Equation" r:id="rId30" imgW="3962400" imgH="5486400" progId="Equation.DSMT4">
                        <p:embed/>
                        <p:pic>
                          <p:nvPicPr>
                            <p:cNvPr id="0" name="图片 37081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772400" y="3657600"/>
                              <a:ext cx="247650" cy="342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5" name="对象 54"/>
                <p:cNvGraphicFramePr>
                  <a:graphicFrameLocks noChangeAspect="1"/>
                </p:cNvGraphicFramePr>
                <p:nvPr/>
              </p:nvGraphicFramePr>
              <p:xfrm>
                <a:off x="8305800" y="3657600"/>
                <a:ext cx="247650" cy="342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083" name="Equation" r:id="rId31" imgW="3962400" imgH="5486400" progId="Equation.DSMT4">
                        <p:embed/>
                      </p:oleObj>
                    </mc:Choice>
                    <mc:Fallback>
                      <p:oleObj name="Equation" r:id="rId31" imgW="3962400" imgH="5486400" progId="Equation.DSMT4">
                        <p:embed/>
                        <p:pic>
                          <p:nvPicPr>
                            <p:cNvPr id="0" name="图片 37082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05800" y="3657600"/>
                              <a:ext cx="247650" cy="342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7" name="矩形 56"/>
              <p:cNvSpPr/>
              <p:nvPr/>
            </p:nvSpPr>
            <p:spPr bwMode="auto">
              <a:xfrm>
                <a:off x="5715000" y="3962400"/>
                <a:ext cx="1828800" cy="22860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rtlCol="0" anchor="ctr" anchorCtr="1" compatLnSpc="1"/>
              <a:lstStyle/>
              <a:p>
                <a:pPr marL="0" marR="0" indent="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dirty="0" smtClean="0">
                  <a:latin typeface="Calibri" panose="020F0502020204030204" charset="0"/>
                </a:endParaRPr>
              </a:p>
            </p:txBody>
          </p:sp>
        </p:grpSp>
        <p:cxnSp>
          <p:nvCxnSpPr>
            <p:cNvPr id="58" name="直接连接符 57"/>
            <p:cNvCxnSpPr/>
            <p:nvPr/>
          </p:nvCxnSpPr>
          <p:spPr bwMode="auto">
            <a:xfrm>
              <a:off x="6324600" y="39624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直接连接符 58"/>
            <p:cNvCxnSpPr/>
            <p:nvPr/>
          </p:nvCxnSpPr>
          <p:spPr bwMode="auto">
            <a:xfrm>
              <a:off x="6934200" y="39624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aphicFrame>
          <p:nvGraphicFramePr>
            <p:cNvPr id="60" name="对象 59"/>
            <p:cNvGraphicFramePr>
              <a:graphicFrameLocks noChangeAspect="1"/>
            </p:cNvGraphicFramePr>
            <p:nvPr/>
          </p:nvGraphicFramePr>
          <p:xfrm>
            <a:off x="5943600" y="38862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84" name="Equation" r:id="rId32" imgW="3657600" imgH="5486400" progId="Equation.DSMT4">
                    <p:embed/>
                  </p:oleObj>
                </mc:Choice>
                <mc:Fallback>
                  <p:oleObj name="Equation" r:id="rId32" imgW="3657600" imgH="5486400" progId="Equation.DSMT4">
                    <p:embed/>
                    <p:pic>
                      <p:nvPicPr>
                        <p:cNvPr id="0" name="图片 37083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5943600" y="38862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/>
            <p:cNvGraphicFramePr>
              <a:graphicFrameLocks noChangeAspect="1"/>
            </p:cNvGraphicFramePr>
            <p:nvPr/>
          </p:nvGraphicFramePr>
          <p:xfrm>
            <a:off x="6553200" y="38862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85" name="Equation" r:id="rId34" imgW="3657600" imgH="5486400" progId="Equation.DSMT4">
                    <p:embed/>
                  </p:oleObj>
                </mc:Choice>
                <mc:Fallback>
                  <p:oleObj name="Equation" r:id="rId34" imgW="3657600" imgH="5486400" progId="Equation.DSMT4">
                    <p:embed/>
                    <p:pic>
                      <p:nvPicPr>
                        <p:cNvPr id="0" name="图片 3708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553200" y="38862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/>
            <p:cNvGraphicFramePr>
              <a:graphicFrameLocks noChangeAspect="1"/>
            </p:cNvGraphicFramePr>
            <p:nvPr/>
          </p:nvGraphicFramePr>
          <p:xfrm>
            <a:off x="7181850" y="3886200"/>
            <a:ext cx="2095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86" name="Equation" r:id="rId35" imgW="3352800" imgH="5486400" progId="Equation.DSMT4">
                    <p:embed/>
                  </p:oleObj>
                </mc:Choice>
                <mc:Fallback>
                  <p:oleObj name="Equation" r:id="rId35" imgW="3352800" imgH="5486400" progId="Equation.DSMT4">
                    <p:embed/>
                    <p:pic>
                      <p:nvPicPr>
                        <p:cNvPr id="0" name="图片 37085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7181850" y="3886200"/>
                          <a:ext cx="2095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0" name="组合 129"/>
          <p:cNvGrpSpPr/>
          <p:nvPr/>
        </p:nvGrpSpPr>
        <p:grpSpPr>
          <a:xfrm>
            <a:off x="7848600" y="4191000"/>
            <a:ext cx="2438400" cy="609600"/>
            <a:chOff x="6324600" y="4191000"/>
            <a:chExt cx="2438400" cy="609600"/>
          </a:xfrm>
        </p:grpSpPr>
        <p:sp>
          <p:nvSpPr>
            <p:cNvPr id="64" name="矩形 63"/>
            <p:cNvSpPr/>
            <p:nvPr/>
          </p:nvSpPr>
          <p:spPr bwMode="auto">
            <a:xfrm>
              <a:off x="6324600" y="4267200"/>
              <a:ext cx="2438400" cy="2286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 bwMode="auto">
            <a:xfrm>
              <a:off x="6934200" y="42672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直接连接符 65"/>
            <p:cNvCxnSpPr/>
            <p:nvPr/>
          </p:nvCxnSpPr>
          <p:spPr bwMode="auto">
            <a:xfrm>
              <a:off x="7543800" y="42672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直接连接符 66"/>
            <p:cNvCxnSpPr/>
            <p:nvPr/>
          </p:nvCxnSpPr>
          <p:spPr bwMode="auto">
            <a:xfrm>
              <a:off x="8153400" y="42672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aphicFrame>
          <p:nvGraphicFramePr>
            <p:cNvPr id="68" name="对象 67"/>
            <p:cNvGraphicFramePr>
              <a:graphicFrameLocks noChangeAspect="1"/>
            </p:cNvGraphicFramePr>
            <p:nvPr/>
          </p:nvGraphicFramePr>
          <p:xfrm>
            <a:off x="6553200" y="41910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87" name="Equation" r:id="rId37" imgW="3657600" imgH="5486400" progId="Equation.DSMT4">
                    <p:embed/>
                  </p:oleObj>
                </mc:Choice>
                <mc:Fallback>
                  <p:oleObj name="Equation" r:id="rId37" imgW="3657600" imgH="5486400" progId="Equation.DSMT4">
                    <p:embed/>
                    <p:pic>
                      <p:nvPicPr>
                        <p:cNvPr id="0" name="图片 3708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53200" y="41910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对象 68"/>
            <p:cNvGraphicFramePr>
              <a:graphicFrameLocks noChangeAspect="1"/>
            </p:cNvGraphicFramePr>
            <p:nvPr/>
          </p:nvGraphicFramePr>
          <p:xfrm>
            <a:off x="7153275" y="41910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88" name="Equation" r:id="rId38" imgW="3962400" imgH="5486400" progId="Equation.DSMT4">
                    <p:embed/>
                  </p:oleObj>
                </mc:Choice>
                <mc:Fallback>
                  <p:oleObj name="Equation" r:id="rId38" imgW="3962400" imgH="5486400" progId="Equation.DSMT4">
                    <p:embed/>
                    <p:pic>
                      <p:nvPicPr>
                        <p:cNvPr id="0" name="图片 37087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153275" y="41910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对象 69"/>
            <p:cNvGraphicFramePr>
              <a:graphicFrameLocks noChangeAspect="1"/>
            </p:cNvGraphicFramePr>
            <p:nvPr/>
          </p:nvGraphicFramePr>
          <p:xfrm>
            <a:off x="7772400" y="41910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89" name="Equation" r:id="rId39" imgW="3962400" imgH="5486400" progId="Equation.DSMT4">
                    <p:embed/>
                  </p:oleObj>
                </mc:Choice>
                <mc:Fallback>
                  <p:oleObj name="Equation" r:id="rId39" imgW="3962400" imgH="5486400" progId="Equation.DSMT4">
                    <p:embed/>
                    <p:pic>
                      <p:nvPicPr>
                        <p:cNvPr id="0" name="图片 3708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772400" y="41910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对象 70"/>
            <p:cNvGraphicFramePr>
              <a:graphicFrameLocks noChangeAspect="1"/>
            </p:cNvGraphicFramePr>
            <p:nvPr/>
          </p:nvGraphicFramePr>
          <p:xfrm>
            <a:off x="8305800" y="41910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0" name="Equation" r:id="rId40" imgW="3962400" imgH="5486400" progId="Equation.DSMT4">
                    <p:embed/>
                  </p:oleObj>
                </mc:Choice>
                <mc:Fallback>
                  <p:oleObj name="Equation" r:id="rId40" imgW="3962400" imgH="5486400" progId="Equation.DSMT4">
                    <p:embed/>
                    <p:pic>
                      <p:nvPicPr>
                        <p:cNvPr id="0" name="图片 3708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305800" y="41910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2" name="组合 71"/>
            <p:cNvGrpSpPr/>
            <p:nvPr/>
          </p:nvGrpSpPr>
          <p:grpSpPr>
            <a:xfrm>
              <a:off x="6324600" y="4419600"/>
              <a:ext cx="1828800" cy="381000"/>
              <a:chOff x="6172200" y="3429000"/>
              <a:chExt cx="1828800" cy="381000"/>
            </a:xfrm>
          </p:grpSpPr>
          <p:sp>
            <p:nvSpPr>
              <p:cNvPr id="73" name="矩形 72"/>
              <p:cNvSpPr/>
              <p:nvPr/>
            </p:nvSpPr>
            <p:spPr bwMode="auto">
              <a:xfrm>
                <a:off x="6172200" y="3505200"/>
                <a:ext cx="1828800" cy="22860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rtlCol="0" anchor="ctr" anchorCtr="1" compatLnSpc="1"/>
              <a:lstStyle/>
              <a:p>
                <a:pPr marL="0" marR="0" indent="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dirty="0" smtClean="0">
                  <a:latin typeface="Calibri" panose="020F0502020204030204" charset="0"/>
                </a:endParaRPr>
              </a:p>
            </p:txBody>
          </p:sp>
          <p:cxnSp>
            <p:nvCxnSpPr>
              <p:cNvPr id="74" name="直接连接符 73"/>
              <p:cNvCxnSpPr/>
              <p:nvPr/>
            </p:nvCxnSpPr>
            <p:spPr bwMode="auto">
              <a:xfrm>
                <a:off x="67818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>
                <a:off x="73914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aphicFrame>
            <p:nvGraphicFramePr>
              <p:cNvPr id="76" name="对象 75"/>
              <p:cNvGraphicFramePr>
                <a:graphicFrameLocks noChangeAspect="1"/>
              </p:cNvGraphicFramePr>
              <p:nvPr/>
            </p:nvGraphicFramePr>
            <p:xfrm>
              <a:off x="64008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91" name="Equation" r:id="rId41" imgW="3657600" imgH="5486400" progId="Equation.DSMT4">
                      <p:embed/>
                    </p:oleObj>
                  </mc:Choice>
                  <mc:Fallback>
                    <p:oleObj name="Equation" r:id="rId41" imgW="3657600" imgH="5486400" progId="Equation.DSMT4">
                      <p:embed/>
                      <p:pic>
                        <p:nvPicPr>
                          <p:cNvPr id="0" name="图片 37090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64008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7" name="对象 76"/>
              <p:cNvGraphicFramePr>
                <a:graphicFrameLocks noChangeAspect="1"/>
              </p:cNvGraphicFramePr>
              <p:nvPr/>
            </p:nvGraphicFramePr>
            <p:xfrm>
              <a:off x="70104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92" name="Equation" r:id="rId42" imgW="3657600" imgH="5486400" progId="Equation.DSMT4">
                      <p:embed/>
                    </p:oleObj>
                  </mc:Choice>
                  <mc:Fallback>
                    <p:oleObj name="Equation" r:id="rId42" imgW="3657600" imgH="5486400" progId="Equation.DSMT4">
                      <p:embed/>
                      <p:pic>
                        <p:nvPicPr>
                          <p:cNvPr id="0" name="图片 37091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70104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" name="对象 77"/>
              <p:cNvGraphicFramePr>
                <a:graphicFrameLocks noChangeAspect="1"/>
              </p:cNvGraphicFramePr>
              <p:nvPr/>
            </p:nvGraphicFramePr>
            <p:xfrm>
              <a:off x="7639050" y="3429000"/>
              <a:ext cx="2095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93" name="Equation" r:id="rId43" imgW="3352800" imgH="5486400" progId="Equation.DSMT4">
                      <p:embed/>
                    </p:oleObj>
                  </mc:Choice>
                  <mc:Fallback>
                    <p:oleObj name="Equation" r:id="rId43" imgW="3352800" imgH="5486400" progId="Equation.DSMT4">
                      <p:embed/>
                      <p:pic>
                        <p:nvPicPr>
                          <p:cNvPr id="0" name="图片 37092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7639050" y="3429000"/>
                            <a:ext cx="20955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31" name="组合 130"/>
          <p:cNvGrpSpPr/>
          <p:nvPr/>
        </p:nvGrpSpPr>
        <p:grpSpPr>
          <a:xfrm>
            <a:off x="7010400" y="4800600"/>
            <a:ext cx="2438400" cy="609600"/>
            <a:chOff x="5486400" y="4800600"/>
            <a:chExt cx="2438400" cy="609600"/>
          </a:xfrm>
        </p:grpSpPr>
        <p:sp>
          <p:nvSpPr>
            <p:cNvPr id="80" name="矩形 79"/>
            <p:cNvSpPr/>
            <p:nvPr/>
          </p:nvSpPr>
          <p:spPr bwMode="auto">
            <a:xfrm>
              <a:off x="5486400" y="4876800"/>
              <a:ext cx="2438400" cy="2286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 bwMode="auto">
            <a:xfrm>
              <a:off x="6096000" y="48768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直接连接符 81"/>
            <p:cNvCxnSpPr/>
            <p:nvPr/>
          </p:nvCxnSpPr>
          <p:spPr bwMode="auto">
            <a:xfrm>
              <a:off x="6705600" y="48768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直接连接符 82"/>
            <p:cNvCxnSpPr/>
            <p:nvPr/>
          </p:nvCxnSpPr>
          <p:spPr bwMode="auto">
            <a:xfrm>
              <a:off x="7315200" y="48768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aphicFrame>
          <p:nvGraphicFramePr>
            <p:cNvPr id="84" name="对象 83"/>
            <p:cNvGraphicFramePr>
              <a:graphicFrameLocks noChangeAspect="1"/>
            </p:cNvGraphicFramePr>
            <p:nvPr/>
          </p:nvGraphicFramePr>
          <p:xfrm>
            <a:off x="5715000" y="48006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4" name="Equation" r:id="rId44" imgW="3657600" imgH="5486400" progId="Equation.DSMT4">
                    <p:embed/>
                  </p:oleObj>
                </mc:Choice>
                <mc:Fallback>
                  <p:oleObj name="Equation" r:id="rId44" imgW="3657600" imgH="5486400" progId="Equation.DSMT4">
                    <p:embed/>
                    <p:pic>
                      <p:nvPicPr>
                        <p:cNvPr id="0" name="图片 3709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715000" y="48006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对象 84"/>
            <p:cNvGraphicFramePr>
              <a:graphicFrameLocks noChangeAspect="1"/>
            </p:cNvGraphicFramePr>
            <p:nvPr/>
          </p:nvGraphicFramePr>
          <p:xfrm>
            <a:off x="6315075" y="48006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5" name="Equation" r:id="rId45" imgW="3962400" imgH="5486400" progId="Equation.DSMT4">
                    <p:embed/>
                  </p:oleObj>
                </mc:Choice>
                <mc:Fallback>
                  <p:oleObj name="Equation" r:id="rId45" imgW="3962400" imgH="5486400" progId="Equation.DSMT4">
                    <p:embed/>
                    <p:pic>
                      <p:nvPicPr>
                        <p:cNvPr id="0" name="图片 3709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315075" y="48006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对象 85"/>
            <p:cNvGraphicFramePr>
              <a:graphicFrameLocks noChangeAspect="1"/>
            </p:cNvGraphicFramePr>
            <p:nvPr/>
          </p:nvGraphicFramePr>
          <p:xfrm>
            <a:off x="6934200" y="48006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6" name="Equation" r:id="rId46" imgW="3962400" imgH="5486400" progId="Equation.DSMT4">
                    <p:embed/>
                  </p:oleObj>
                </mc:Choice>
                <mc:Fallback>
                  <p:oleObj name="Equation" r:id="rId46" imgW="3962400" imgH="5486400" progId="Equation.DSMT4">
                    <p:embed/>
                    <p:pic>
                      <p:nvPicPr>
                        <p:cNvPr id="0" name="图片 3709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934200" y="48006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对象 86"/>
            <p:cNvGraphicFramePr>
              <a:graphicFrameLocks noChangeAspect="1"/>
            </p:cNvGraphicFramePr>
            <p:nvPr/>
          </p:nvGraphicFramePr>
          <p:xfrm>
            <a:off x="7467600" y="48006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7" name="Equation" r:id="rId47" imgW="3962400" imgH="5486400" progId="Equation.DSMT4">
                    <p:embed/>
                  </p:oleObj>
                </mc:Choice>
                <mc:Fallback>
                  <p:oleObj name="Equation" r:id="rId47" imgW="3962400" imgH="5486400" progId="Equation.DSMT4">
                    <p:embed/>
                    <p:pic>
                      <p:nvPicPr>
                        <p:cNvPr id="0" name="图片 3709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467600" y="48006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8" name="组合 87"/>
            <p:cNvGrpSpPr/>
            <p:nvPr/>
          </p:nvGrpSpPr>
          <p:grpSpPr>
            <a:xfrm>
              <a:off x="6096000" y="5029200"/>
              <a:ext cx="1828800" cy="381000"/>
              <a:chOff x="6172200" y="3429000"/>
              <a:chExt cx="1828800" cy="381000"/>
            </a:xfrm>
          </p:grpSpPr>
          <p:sp>
            <p:nvSpPr>
              <p:cNvPr id="89" name="矩形 88"/>
              <p:cNvSpPr/>
              <p:nvPr/>
            </p:nvSpPr>
            <p:spPr bwMode="auto">
              <a:xfrm>
                <a:off x="6172200" y="3505200"/>
                <a:ext cx="1828800" cy="22860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rtlCol="0" anchor="ctr" anchorCtr="1" compatLnSpc="1"/>
              <a:lstStyle/>
              <a:p>
                <a:pPr marL="0" marR="0" indent="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dirty="0" smtClean="0">
                  <a:latin typeface="Calibri" panose="020F0502020204030204" charset="0"/>
                </a:endParaRPr>
              </a:p>
            </p:txBody>
          </p:sp>
          <p:cxnSp>
            <p:nvCxnSpPr>
              <p:cNvPr id="90" name="直接连接符 89"/>
              <p:cNvCxnSpPr/>
              <p:nvPr/>
            </p:nvCxnSpPr>
            <p:spPr bwMode="auto">
              <a:xfrm>
                <a:off x="67818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直接连接符 90"/>
              <p:cNvCxnSpPr/>
              <p:nvPr/>
            </p:nvCxnSpPr>
            <p:spPr bwMode="auto">
              <a:xfrm>
                <a:off x="73914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aphicFrame>
            <p:nvGraphicFramePr>
              <p:cNvPr id="92" name="对象 91"/>
              <p:cNvGraphicFramePr>
                <a:graphicFrameLocks noChangeAspect="1"/>
              </p:cNvGraphicFramePr>
              <p:nvPr/>
            </p:nvGraphicFramePr>
            <p:xfrm>
              <a:off x="64008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98" name="Equation" r:id="rId48" imgW="3657600" imgH="5486400" progId="Equation.DSMT4">
                      <p:embed/>
                    </p:oleObj>
                  </mc:Choice>
                  <mc:Fallback>
                    <p:oleObj name="Equation" r:id="rId48" imgW="3657600" imgH="5486400" progId="Equation.DSMT4">
                      <p:embed/>
                      <p:pic>
                        <p:nvPicPr>
                          <p:cNvPr id="0" name="图片 37097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64008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3" name="对象 92"/>
              <p:cNvGraphicFramePr>
                <a:graphicFrameLocks noChangeAspect="1"/>
              </p:cNvGraphicFramePr>
              <p:nvPr/>
            </p:nvGraphicFramePr>
            <p:xfrm>
              <a:off x="70104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099" name="Equation" r:id="rId49" imgW="3657600" imgH="5486400" progId="Equation.DSMT4">
                      <p:embed/>
                    </p:oleObj>
                  </mc:Choice>
                  <mc:Fallback>
                    <p:oleObj name="Equation" r:id="rId49" imgW="3657600" imgH="5486400" progId="Equation.DSMT4">
                      <p:embed/>
                      <p:pic>
                        <p:nvPicPr>
                          <p:cNvPr id="0" name="图片 37098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70104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" name="对象 93"/>
              <p:cNvGraphicFramePr>
                <a:graphicFrameLocks noChangeAspect="1"/>
              </p:cNvGraphicFramePr>
              <p:nvPr/>
            </p:nvGraphicFramePr>
            <p:xfrm>
              <a:off x="7639050" y="3429000"/>
              <a:ext cx="2095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00" name="Equation" r:id="rId50" imgW="3352800" imgH="5486400" progId="Equation.DSMT4">
                      <p:embed/>
                    </p:oleObj>
                  </mc:Choice>
                  <mc:Fallback>
                    <p:oleObj name="Equation" r:id="rId50" imgW="3352800" imgH="5486400" progId="Equation.DSMT4">
                      <p:embed/>
                      <p:pic>
                        <p:nvPicPr>
                          <p:cNvPr id="0" name="图片 37099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7639050" y="3429000"/>
                            <a:ext cx="20955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32" name="组合 131"/>
          <p:cNvGrpSpPr/>
          <p:nvPr/>
        </p:nvGrpSpPr>
        <p:grpSpPr>
          <a:xfrm>
            <a:off x="6248400" y="5410200"/>
            <a:ext cx="3048000" cy="609600"/>
            <a:chOff x="4724400" y="5410200"/>
            <a:chExt cx="3048000" cy="609600"/>
          </a:xfrm>
        </p:grpSpPr>
        <p:sp>
          <p:nvSpPr>
            <p:cNvPr id="96" name="矩形 95"/>
            <p:cNvSpPr/>
            <p:nvPr/>
          </p:nvSpPr>
          <p:spPr bwMode="auto">
            <a:xfrm>
              <a:off x="4724400" y="5486400"/>
              <a:ext cx="2438400" cy="2286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97" name="直接连接符 96"/>
            <p:cNvCxnSpPr/>
            <p:nvPr/>
          </p:nvCxnSpPr>
          <p:spPr bwMode="auto">
            <a:xfrm>
              <a:off x="5334000" y="54864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直接连接符 97"/>
            <p:cNvCxnSpPr/>
            <p:nvPr/>
          </p:nvCxnSpPr>
          <p:spPr bwMode="auto">
            <a:xfrm>
              <a:off x="5943600" y="54864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直接连接符 98"/>
            <p:cNvCxnSpPr/>
            <p:nvPr/>
          </p:nvCxnSpPr>
          <p:spPr bwMode="auto">
            <a:xfrm>
              <a:off x="6553200" y="54864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aphicFrame>
          <p:nvGraphicFramePr>
            <p:cNvPr id="100" name="对象 99"/>
            <p:cNvGraphicFramePr>
              <a:graphicFrameLocks noChangeAspect="1"/>
            </p:cNvGraphicFramePr>
            <p:nvPr/>
          </p:nvGraphicFramePr>
          <p:xfrm>
            <a:off x="4953000" y="54102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1" name="Equation" r:id="rId51" imgW="3657600" imgH="5486400" progId="Equation.DSMT4">
                    <p:embed/>
                  </p:oleObj>
                </mc:Choice>
                <mc:Fallback>
                  <p:oleObj name="Equation" r:id="rId51" imgW="3657600" imgH="5486400" progId="Equation.DSMT4">
                    <p:embed/>
                    <p:pic>
                      <p:nvPicPr>
                        <p:cNvPr id="0" name="图片 3710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953000" y="54102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1" name="对象 100"/>
            <p:cNvGraphicFramePr>
              <a:graphicFrameLocks noChangeAspect="1"/>
            </p:cNvGraphicFramePr>
            <p:nvPr/>
          </p:nvGraphicFramePr>
          <p:xfrm>
            <a:off x="5553075" y="54102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2" name="Equation" r:id="rId52" imgW="3962400" imgH="5486400" progId="Equation.DSMT4">
                    <p:embed/>
                  </p:oleObj>
                </mc:Choice>
                <mc:Fallback>
                  <p:oleObj name="Equation" r:id="rId52" imgW="3962400" imgH="5486400" progId="Equation.DSMT4">
                    <p:embed/>
                    <p:pic>
                      <p:nvPicPr>
                        <p:cNvPr id="0" name="图片 3710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553075" y="54102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对象 101"/>
            <p:cNvGraphicFramePr>
              <a:graphicFrameLocks noChangeAspect="1"/>
            </p:cNvGraphicFramePr>
            <p:nvPr/>
          </p:nvGraphicFramePr>
          <p:xfrm>
            <a:off x="6172200" y="54102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3" name="Equation" r:id="rId53" imgW="3962400" imgH="5486400" progId="Equation.DSMT4">
                    <p:embed/>
                  </p:oleObj>
                </mc:Choice>
                <mc:Fallback>
                  <p:oleObj name="Equation" r:id="rId53" imgW="3962400" imgH="5486400" progId="Equation.DSMT4">
                    <p:embed/>
                    <p:pic>
                      <p:nvPicPr>
                        <p:cNvPr id="0" name="图片 3710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172200" y="54102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" name="对象 102"/>
            <p:cNvGraphicFramePr>
              <a:graphicFrameLocks noChangeAspect="1"/>
            </p:cNvGraphicFramePr>
            <p:nvPr/>
          </p:nvGraphicFramePr>
          <p:xfrm>
            <a:off x="6705600" y="54102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4" name="Equation" r:id="rId54" imgW="3962400" imgH="5486400" progId="Equation.DSMT4">
                    <p:embed/>
                  </p:oleObj>
                </mc:Choice>
                <mc:Fallback>
                  <p:oleObj name="Equation" r:id="rId54" imgW="3962400" imgH="5486400" progId="Equation.DSMT4">
                    <p:embed/>
                    <p:pic>
                      <p:nvPicPr>
                        <p:cNvPr id="0" name="图片 37103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705600" y="54102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4" name="组合 103"/>
            <p:cNvGrpSpPr/>
            <p:nvPr/>
          </p:nvGrpSpPr>
          <p:grpSpPr>
            <a:xfrm>
              <a:off x="5943600" y="5638800"/>
              <a:ext cx="1828800" cy="381000"/>
              <a:chOff x="6172200" y="3429000"/>
              <a:chExt cx="1828800" cy="381000"/>
            </a:xfrm>
          </p:grpSpPr>
          <p:sp>
            <p:nvSpPr>
              <p:cNvPr id="105" name="矩形 104"/>
              <p:cNvSpPr/>
              <p:nvPr/>
            </p:nvSpPr>
            <p:spPr bwMode="auto">
              <a:xfrm>
                <a:off x="6172200" y="3505200"/>
                <a:ext cx="1828800" cy="22860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rtlCol="0" anchor="ctr" anchorCtr="1" compatLnSpc="1"/>
              <a:lstStyle/>
              <a:p>
                <a:pPr marL="0" marR="0" indent="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dirty="0" smtClean="0">
                  <a:latin typeface="Calibri" panose="020F0502020204030204" charset="0"/>
                </a:endParaRPr>
              </a:p>
            </p:txBody>
          </p:sp>
          <p:cxnSp>
            <p:nvCxnSpPr>
              <p:cNvPr id="106" name="直接连接符 105"/>
              <p:cNvCxnSpPr/>
              <p:nvPr/>
            </p:nvCxnSpPr>
            <p:spPr bwMode="auto">
              <a:xfrm>
                <a:off x="67818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直接连接符 106"/>
              <p:cNvCxnSpPr/>
              <p:nvPr/>
            </p:nvCxnSpPr>
            <p:spPr bwMode="auto">
              <a:xfrm>
                <a:off x="73914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aphicFrame>
            <p:nvGraphicFramePr>
              <p:cNvPr id="108" name="对象 107"/>
              <p:cNvGraphicFramePr>
                <a:graphicFrameLocks noChangeAspect="1"/>
              </p:cNvGraphicFramePr>
              <p:nvPr/>
            </p:nvGraphicFramePr>
            <p:xfrm>
              <a:off x="64008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05" name="Equation" r:id="rId55" imgW="3657600" imgH="5486400" progId="Equation.DSMT4">
                      <p:embed/>
                    </p:oleObj>
                  </mc:Choice>
                  <mc:Fallback>
                    <p:oleObj name="Equation" r:id="rId55" imgW="3657600" imgH="5486400" progId="Equation.DSMT4">
                      <p:embed/>
                      <p:pic>
                        <p:nvPicPr>
                          <p:cNvPr id="0" name="图片 37104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64008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9" name="对象 108"/>
              <p:cNvGraphicFramePr>
                <a:graphicFrameLocks noChangeAspect="1"/>
              </p:cNvGraphicFramePr>
              <p:nvPr/>
            </p:nvGraphicFramePr>
            <p:xfrm>
              <a:off x="70104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06" name="Equation" r:id="rId56" imgW="3657600" imgH="5486400" progId="Equation.DSMT4">
                      <p:embed/>
                    </p:oleObj>
                  </mc:Choice>
                  <mc:Fallback>
                    <p:oleObj name="Equation" r:id="rId56" imgW="3657600" imgH="5486400" progId="Equation.DSMT4">
                      <p:embed/>
                      <p:pic>
                        <p:nvPicPr>
                          <p:cNvPr id="0" name="图片 37105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70104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0" name="对象 109"/>
              <p:cNvGraphicFramePr>
                <a:graphicFrameLocks noChangeAspect="1"/>
              </p:cNvGraphicFramePr>
              <p:nvPr/>
            </p:nvGraphicFramePr>
            <p:xfrm>
              <a:off x="7639050" y="3429000"/>
              <a:ext cx="2095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07" name="Equation" r:id="rId57" imgW="3352800" imgH="5486400" progId="Equation.DSMT4">
                      <p:embed/>
                    </p:oleObj>
                  </mc:Choice>
                  <mc:Fallback>
                    <p:oleObj name="Equation" r:id="rId57" imgW="3352800" imgH="5486400" progId="Equation.DSMT4">
                      <p:embed/>
                      <p:pic>
                        <p:nvPicPr>
                          <p:cNvPr id="0" name="图片 37106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7639050" y="3429000"/>
                            <a:ext cx="20955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33" name="组合 132"/>
          <p:cNvGrpSpPr/>
          <p:nvPr/>
        </p:nvGrpSpPr>
        <p:grpSpPr>
          <a:xfrm>
            <a:off x="6400800" y="6019800"/>
            <a:ext cx="3657600" cy="609600"/>
            <a:chOff x="4876800" y="6019800"/>
            <a:chExt cx="3657600" cy="609600"/>
          </a:xfrm>
        </p:grpSpPr>
        <p:sp>
          <p:nvSpPr>
            <p:cNvPr id="111" name="矩形 110"/>
            <p:cNvSpPr/>
            <p:nvPr/>
          </p:nvSpPr>
          <p:spPr bwMode="auto">
            <a:xfrm>
              <a:off x="4876800" y="6096000"/>
              <a:ext cx="2438400" cy="2286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vert="horz" wrap="square" lIns="91440" tIns="45720" rIns="91440" bIns="45720" numCol="1" rtlCol="0" anchor="ctr" anchorCtr="1" compatLnSpc="1"/>
            <a:lstStyle/>
            <a:p>
              <a:pPr marL="0" marR="0" indent="0" algn="ctr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dirty="0" smtClean="0">
                <a:latin typeface="Calibri" panose="020F0502020204030204" charset="0"/>
              </a:endParaRPr>
            </a:p>
          </p:txBody>
        </p:sp>
        <p:cxnSp>
          <p:nvCxnSpPr>
            <p:cNvPr id="112" name="直接连接符 111"/>
            <p:cNvCxnSpPr/>
            <p:nvPr/>
          </p:nvCxnSpPr>
          <p:spPr bwMode="auto">
            <a:xfrm>
              <a:off x="5486400" y="60960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直接连接符 112"/>
            <p:cNvCxnSpPr/>
            <p:nvPr/>
          </p:nvCxnSpPr>
          <p:spPr bwMode="auto">
            <a:xfrm>
              <a:off x="6096000" y="60960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直接连接符 113"/>
            <p:cNvCxnSpPr/>
            <p:nvPr/>
          </p:nvCxnSpPr>
          <p:spPr bwMode="auto">
            <a:xfrm>
              <a:off x="6705600" y="6096000"/>
              <a:ext cx="0" cy="2286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aphicFrame>
          <p:nvGraphicFramePr>
            <p:cNvPr id="115" name="对象 114"/>
            <p:cNvGraphicFramePr>
              <a:graphicFrameLocks noChangeAspect="1"/>
            </p:cNvGraphicFramePr>
            <p:nvPr/>
          </p:nvGraphicFramePr>
          <p:xfrm>
            <a:off x="5105400" y="6019800"/>
            <a:ext cx="2286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8" name="Equation" r:id="rId58" imgW="3657600" imgH="5486400" progId="Equation.DSMT4">
                    <p:embed/>
                  </p:oleObj>
                </mc:Choice>
                <mc:Fallback>
                  <p:oleObj name="Equation" r:id="rId58" imgW="3657600" imgH="5486400" progId="Equation.DSMT4">
                    <p:embed/>
                    <p:pic>
                      <p:nvPicPr>
                        <p:cNvPr id="0" name="图片 3710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105400" y="6019800"/>
                          <a:ext cx="22860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6" name="对象 115"/>
            <p:cNvGraphicFramePr>
              <a:graphicFrameLocks noChangeAspect="1"/>
            </p:cNvGraphicFramePr>
            <p:nvPr/>
          </p:nvGraphicFramePr>
          <p:xfrm>
            <a:off x="5705475" y="60198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9" name="Equation" r:id="rId59" imgW="3962400" imgH="5486400" progId="Equation.DSMT4">
                    <p:embed/>
                  </p:oleObj>
                </mc:Choice>
                <mc:Fallback>
                  <p:oleObj name="Equation" r:id="rId59" imgW="3962400" imgH="5486400" progId="Equation.DSMT4">
                    <p:embed/>
                    <p:pic>
                      <p:nvPicPr>
                        <p:cNvPr id="0" name="图片 3710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705475" y="60198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" name="对象 116"/>
            <p:cNvGraphicFramePr>
              <a:graphicFrameLocks noChangeAspect="1"/>
            </p:cNvGraphicFramePr>
            <p:nvPr/>
          </p:nvGraphicFramePr>
          <p:xfrm>
            <a:off x="6324600" y="60198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10" name="Equation" r:id="rId60" imgW="3962400" imgH="5486400" progId="Equation.DSMT4">
                    <p:embed/>
                  </p:oleObj>
                </mc:Choice>
                <mc:Fallback>
                  <p:oleObj name="Equation" r:id="rId60" imgW="3962400" imgH="5486400" progId="Equation.DSMT4">
                    <p:embed/>
                    <p:pic>
                      <p:nvPicPr>
                        <p:cNvPr id="0" name="图片 3710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324600" y="60198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" name="对象 117"/>
            <p:cNvGraphicFramePr>
              <a:graphicFrameLocks noChangeAspect="1"/>
            </p:cNvGraphicFramePr>
            <p:nvPr/>
          </p:nvGraphicFramePr>
          <p:xfrm>
            <a:off x="6858000" y="6019800"/>
            <a:ext cx="2476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11" name="Equation" r:id="rId61" imgW="3962400" imgH="5486400" progId="Equation.DSMT4">
                    <p:embed/>
                  </p:oleObj>
                </mc:Choice>
                <mc:Fallback>
                  <p:oleObj name="Equation" r:id="rId61" imgW="3962400" imgH="5486400" progId="Equation.DSMT4">
                    <p:embed/>
                    <p:pic>
                      <p:nvPicPr>
                        <p:cNvPr id="0" name="图片 37110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858000" y="6019800"/>
                          <a:ext cx="247650" cy="342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9" name="组合 118"/>
            <p:cNvGrpSpPr/>
            <p:nvPr/>
          </p:nvGrpSpPr>
          <p:grpSpPr>
            <a:xfrm>
              <a:off x="6705600" y="6248400"/>
              <a:ext cx="1828800" cy="381000"/>
              <a:chOff x="6172200" y="3429000"/>
              <a:chExt cx="1828800" cy="381000"/>
            </a:xfrm>
          </p:grpSpPr>
          <p:sp>
            <p:nvSpPr>
              <p:cNvPr id="120" name="矩形 119"/>
              <p:cNvSpPr/>
              <p:nvPr/>
            </p:nvSpPr>
            <p:spPr bwMode="auto">
              <a:xfrm>
                <a:off x="6172200" y="3505200"/>
                <a:ext cx="1828800" cy="228600"/>
              </a:xfrm>
              <a:prstGeom prst="rect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vert="horz" wrap="square" lIns="91440" tIns="45720" rIns="91440" bIns="45720" numCol="1" rtlCol="0" anchor="ctr" anchorCtr="1" compatLnSpc="1"/>
              <a:lstStyle/>
              <a:p>
                <a:pPr marL="0" marR="0" indent="0" algn="ctr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CN" altLang="en-US" dirty="0" smtClean="0">
                  <a:latin typeface="Calibri" panose="020F0502020204030204" charset="0"/>
                </a:endParaRPr>
              </a:p>
            </p:txBody>
          </p:sp>
          <p:cxnSp>
            <p:nvCxnSpPr>
              <p:cNvPr id="121" name="直接连接符 120"/>
              <p:cNvCxnSpPr/>
              <p:nvPr/>
            </p:nvCxnSpPr>
            <p:spPr bwMode="auto">
              <a:xfrm>
                <a:off x="67818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直接连接符 121"/>
              <p:cNvCxnSpPr/>
              <p:nvPr/>
            </p:nvCxnSpPr>
            <p:spPr bwMode="auto">
              <a:xfrm>
                <a:off x="7391400" y="3505200"/>
                <a:ext cx="0" cy="22860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aphicFrame>
            <p:nvGraphicFramePr>
              <p:cNvPr id="123" name="对象 122"/>
              <p:cNvGraphicFramePr>
                <a:graphicFrameLocks noChangeAspect="1"/>
              </p:cNvGraphicFramePr>
              <p:nvPr/>
            </p:nvGraphicFramePr>
            <p:xfrm>
              <a:off x="64008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12" name="Equation" r:id="rId62" imgW="3657600" imgH="5486400" progId="Equation.DSMT4">
                      <p:embed/>
                    </p:oleObj>
                  </mc:Choice>
                  <mc:Fallback>
                    <p:oleObj name="Equation" r:id="rId62" imgW="3657600" imgH="5486400" progId="Equation.DSMT4">
                      <p:embed/>
                      <p:pic>
                        <p:nvPicPr>
                          <p:cNvPr id="0" name="图片 37111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64008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" name="对象 123"/>
              <p:cNvGraphicFramePr>
                <a:graphicFrameLocks noChangeAspect="1"/>
              </p:cNvGraphicFramePr>
              <p:nvPr/>
            </p:nvGraphicFramePr>
            <p:xfrm>
              <a:off x="7010400" y="3467100"/>
              <a:ext cx="2286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13" name="Equation" r:id="rId63" imgW="3657600" imgH="5486400" progId="Equation.DSMT4">
                      <p:embed/>
                    </p:oleObj>
                  </mc:Choice>
                  <mc:Fallback>
                    <p:oleObj name="Equation" r:id="rId63" imgW="3657600" imgH="5486400" progId="Equation.DSMT4">
                      <p:embed/>
                      <p:pic>
                        <p:nvPicPr>
                          <p:cNvPr id="0" name="图片 37112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7010400" y="3467100"/>
                            <a:ext cx="22860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5" name="对象 124"/>
              <p:cNvGraphicFramePr>
                <a:graphicFrameLocks noChangeAspect="1"/>
              </p:cNvGraphicFramePr>
              <p:nvPr/>
            </p:nvGraphicFramePr>
            <p:xfrm>
              <a:off x="7639050" y="3429000"/>
              <a:ext cx="20955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114" name="Equation" r:id="rId64" imgW="3352800" imgH="5486400" progId="Equation.DSMT4">
                      <p:embed/>
                    </p:oleObj>
                  </mc:Choice>
                  <mc:Fallback>
                    <p:oleObj name="Equation" r:id="rId64" imgW="3352800" imgH="5486400" progId="Equation.DSMT4">
                      <p:embed/>
                      <p:pic>
                        <p:nvPicPr>
                          <p:cNvPr id="0" name="图片 37113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7639050" y="3429000"/>
                            <a:ext cx="209550" cy="3429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819400" y="1447800"/>
                <a:ext cx="4905375" cy="894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447800"/>
                <a:ext cx="4905375" cy="894715"/>
              </a:xfrm>
              <a:prstGeom prst="rect">
                <a:avLst/>
              </a:prstGeom>
              <a:blipFill rotWithShape="1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2400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6.21 </a:t>
            </a:r>
            <a:r>
              <a:rPr lang="zh-CN" altLang="en-US" kern="0" dirty="0">
                <a:latin typeface="MSTT31c62400" charset="0"/>
              </a:rPr>
              <a:t>向量卷积性质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752600" y="1066800"/>
                <a:ext cx="85344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假设向量</a:t>
                </a:r>
                <a14:m>
                  <m:oMath xmlns:m="http://schemas.openxmlformats.org/officeDocument/2006/math">
                    <m:r>
                      <a:rPr lang="en-US" altLang="zh-CN" sz="2800" i="1" kern="0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b="0" kern="0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kern="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b="0" kern="0" dirty="0"/>
                  <a:t>分别</a:t>
                </a:r>
                <a:r>
                  <a:rPr lang="zh-CN" altLang="en-US" sz="2200" b="0" kern="0" dirty="0" smtClean="0"/>
                  <a:t>是多项式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sz="2200" b="0" i="1" kern="0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 kern="0" dirty="0"/>
                  <a:t>的系数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066800"/>
                <a:ext cx="8534400" cy="457200"/>
              </a:xfrm>
              <a:prstGeom prst="rect">
                <a:avLst/>
              </a:prstGeom>
              <a:blipFill rotWithShape="1">
                <a:blip r:embed="rId1"/>
                <a:stretch>
                  <a:fillRect b="-19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1752600" y="2362200"/>
                <a:ext cx="8534400" cy="3124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则</a:t>
                </a:r>
                <a:r>
                  <a:rPr lang="en-US" altLang="zh-CN" sz="2200" b="0" kern="0" dirty="0"/>
                  <a:t>c=</a:t>
                </a:r>
                <a:r>
                  <a:rPr lang="en-US" altLang="zh-CN" sz="2000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 kern="0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000" i="1" kern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b="0" kern="0" dirty="0"/>
                  <a:t>*b</a:t>
                </a:r>
                <a:r>
                  <a:rPr lang="zh-CN" altLang="en-US" sz="2200" b="0" kern="0" dirty="0"/>
                  <a:t>是多项式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 kern="0" dirty="0"/>
                  <a:t>的</a:t>
                </a:r>
                <a:r>
                  <a:rPr lang="zh-CN" altLang="en-US" sz="2200" b="0" kern="0" dirty="0" smtClean="0"/>
                  <a:t>系数</a:t>
                </a:r>
                <a:endParaRPr lang="en-US" altLang="zh-CN" sz="2200" b="0" kern="0" dirty="0" smtClean="0"/>
              </a:p>
              <a:p>
                <a:endParaRPr lang="en-US" altLang="zh-CN" sz="2200" b="0" kern="0" dirty="0"/>
              </a:p>
              <a:p>
                <a:r>
                  <a:rPr lang="zh-CN" altLang="en-US" sz="2200" b="0" kern="0" dirty="0"/>
                  <a:t>性质：</a:t>
                </a:r>
                <a:endParaRPr lang="en-US" altLang="zh-CN" sz="2200" b="0" kern="0" dirty="0"/>
              </a:p>
              <a:p>
                <a:pPr lvl="1"/>
                <a:r>
                  <a:rPr lang="zh-CN" altLang="en-US" sz="1800" kern="0" dirty="0"/>
                  <a:t>对称性：</a:t>
                </a:r>
                <a:r>
                  <a:rPr lang="en-US" altLang="zh-CN" sz="1800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i="1" kern="0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1800" b="0" kern="0" dirty="0"/>
              </a:p>
              <a:p>
                <a:pPr lvl="1"/>
                <a:r>
                  <a:rPr lang="zh-CN" altLang="en-US" sz="1800" b="0" kern="0" dirty="0"/>
                  <a:t>结合律：</a:t>
                </a:r>
                <a:r>
                  <a:rPr lang="en-US" altLang="zh-CN" sz="1800" kern="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kern="0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 kern="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800" i="1" kern="0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kern="0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1800" b="0" i="1" kern="0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sz="1800" b="0" kern="0" dirty="0"/>
              </a:p>
              <a:p>
                <a:pPr lvl="1"/>
                <a:r>
                  <a:rPr lang="zh-CN" altLang="en-US" sz="1800" kern="0" dirty="0"/>
                  <a:t>如果</a:t>
                </a:r>
                <a14:m>
                  <m:oMath xmlns:m="http://schemas.openxmlformats.org/officeDocument/2006/math">
                    <m:r>
                      <a:rPr lang="en-US" altLang="zh-CN" sz="1800" i="1" kern="0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 kern="0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800" i="1" kern="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1800" b="0" kern="0" dirty="0"/>
                  <a:t>=0</a:t>
                </a:r>
                <a:r>
                  <a:rPr lang="zh-CN" altLang="en-US" sz="1800" b="0" kern="0" dirty="0"/>
                  <a:t>，</a:t>
                </a:r>
                <a:r>
                  <a:rPr lang="zh-CN" altLang="en-US" sz="1800" b="0" kern="0" dirty="0" smtClean="0"/>
                  <a:t>则 </a:t>
                </a:r>
                <a:r>
                  <a:rPr lang="en-US" altLang="zh-CN" sz="1800" b="0" i="1" kern="0" dirty="0" smtClean="0"/>
                  <a:t>a</a:t>
                </a:r>
                <a:r>
                  <a:rPr lang="en-US" altLang="zh-CN" sz="1800" b="0" kern="0" dirty="0" smtClean="0"/>
                  <a:t>=</a:t>
                </a:r>
                <a:r>
                  <a:rPr lang="en-US" altLang="zh-CN" sz="1800" kern="0" dirty="0" smtClean="0"/>
                  <a:t>0</a:t>
                </a:r>
                <a:r>
                  <a:rPr lang="zh-CN" altLang="en-US" sz="1800" kern="0" dirty="0"/>
                  <a:t>，</a:t>
                </a:r>
                <a:r>
                  <a:rPr lang="zh-CN" altLang="en-US" sz="1800" kern="0" dirty="0" smtClean="0"/>
                  <a:t>或者 </a:t>
                </a:r>
                <a:r>
                  <a:rPr lang="en-US" altLang="zh-CN" sz="1800" kern="0" dirty="0" smtClean="0"/>
                  <a:t>b=0</a:t>
                </a:r>
                <a:endParaRPr lang="en-US" altLang="zh-CN" sz="18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362200"/>
                <a:ext cx="8534400" cy="31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743200" y="3124200"/>
                <a:ext cx="7162800" cy="372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 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124200"/>
                <a:ext cx="7162800" cy="3727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743200" y="1676400"/>
                <a:ext cx="5356860" cy="423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676400"/>
                <a:ext cx="5356860" cy="423545"/>
              </a:xfrm>
              <a:prstGeom prst="rect">
                <a:avLst/>
              </a:prstGeom>
              <a:blipFill rotWithShape="1">
                <a:blip r:embed="rId4"/>
                <a:stretch>
                  <a:fillRect b="-3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06705" y="175895"/>
            <a:ext cx="10240645" cy="5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1.4.3</a:t>
            </a:r>
            <a:r>
              <a:rPr lang="zh-CN" altLang="en-US" dirty="0" smtClean="0"/>
              <a:t>柯西</a:t>
            </a:r>
            <a:r>
              <a:rPr lang="en-US" altLang="zh-CN" dirty="0"/>
              <a:t>—</a:t>
            </a:r>
            <a:r>
              <a:rPr lang="zh-CN" altLang="en-US" dirty="0"/>
              <a:t>施瓦茨</a:t>
            </a:r>
            <a:r>
              <a:rPr lang="en-US" altLang="zh-CN" dirty="0"/>
              <a:t>Cauchy-</a:t>
            </a:r>
            <a:r>
              <a:rPr lang="en-US" altLang="zh-CN" dirty="0" err="1"/>
              <a:t>Schwartzn</a:t>
            </a:r>
            <a:r>
              <a:rPr lang="zh-CN" altLang="en-US" dirty="0" smtClean="0"/>
              <a:t>不等式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209800" y="1676400"/>
                <a:ext cx="3821430" cy="596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当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等式成立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676400"/>
                <a:ext cx="3821430" cy="5962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752600" y="838200"/>
                <a:ext cx="7162800" cy="596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设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·,·</m:t>
                          </m:r>
                        </m:e>
                      </m:d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是向量空间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上的内积，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，则有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838200"/>
                <a:ext cx="7162800" cy="5962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038600" y="1219200"/>
                <a:ext cx="2980690" cy="450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〈"/>
                          <m:endChr m:val="〉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1219200"/>
                <a:ext cx="2980690" cy="4502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2227475" y="2324118"/>
                <a:ext cx="2380615" cy="469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证明：令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，则有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475" y="2324118"/>
                <a:ext cx="2380615" cy="469265"/>
              </a:xfrm>
              <a:prstGeom prst="rect">
                <a:avLst/>
              </a:prstGeom>
              <a:blipFill rotWithShape="1">
                <a:blip r:embed="rId4"/>
                <a:stretch>
                  <a:fillRect l="-22" t="-4" r="22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2318269" y="2801034"/>
                <a:ext cx="2411730" cy="39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269" y="2801034"/>
                <a:ext cx="2411730" cy="398780"/>
              </a:xfrm>
              <a:prstGeom prst="rect">
                <a:avLst/>
              </a:prstGeom>
              <a:blipFill rotWithShape="1">
                <a:blip r:embed="rId5"/>
                <a:stretch>
                  <a:fillRect l="-22" t="-12" r="22"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4617412" y="2824380"/>
                <a:ext cx="4163060" cy="389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12" y="2824380"/>
                <a:ext cx="4163060" cy="389890"/>
              </a:xfrm>
              <a:prstGeom prst="rect">
                <a:avLst/>
              </a:prstGeom>
              <a:blipFill rotWithShape="1">
                <a:blip r:embed="rId6"/>
                <a:stretch>
                  <a:fillRect l="-8" t="-137" r="-99" b="-3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512028" y="3324255"/>
                <a:ext cx="3300730" cy="389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028" y="3324255"/>
                <a:ext cx="3300730" cy="389890"/>
              </a:xfrm>
              <a:prstGeom prst="rect">
                <a:avLst/>
              </a:prstGeom>
              <a:blipFill rotWithShape="1">
                <a:blip r:embed="rId7"/>
                <a:stretch>
                  <a:fillRect l="-18" t="-8" r="18" b="-3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2265273" y="3814067"/>
                <a:ext cx="4958715" cy="511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则有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273" y="3814067"/>
                <a:ext cx="4958715" cy="511810"/>
              </a:xfrm>
              <a:prstGeom prst="rect">
                <a:avLst/>
              </a:prstGeom>
              <a:blipFill rotWithShape="1">
                <a:blip r:embed="rId8"/>
                <a:stretch>
                  <a:fillRect l="-5" t="-50" r="5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2321287" y="4371488"/>
                <a:ext cx="3644900" cy="389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nor/>
                        </m:rPr>
                        <a:rPr lang="en-US" altLang="zh-CN" sz="2000" b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4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87" y="4371488"/>
                <a:ext cx="3644900" cy="389890"/>
              </a:xfrm>
              <a:prstGeom prst="rect">
                <a:avLst/>
              </a:prstGeom>
              <a:blipFill rotWithShape="1">
                <a:blip r:embed="rId9"/>
                <a:stretch>
                  <a:fillRect l="-10" t="-38" r="10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5952424" y="4344517"/>
                <a:ext cx="2854960" cy="3898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⟹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424" y="4344517"/>
                <a:ext cx="2854960" cy="389890"/>
              </a:xfrm>
              <a:prstGeom prst="rect">
                <a:avLst/>
              </a:prstGeom>
              <a:blipFill rotWithShape="1">
                <a:blip r:embed="rId10"/>
                <a:stretch>
                  <a:fillRect l="-20" t="-124" r="-647" b="-3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2133600" y="4956913"/>
                <a:ext cx="7237022" cy="511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当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〈"/>
                              <m:endChr m:val="〉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时，即有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CN" sz="2000" b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956913"/>
                <a:ext cx="7237022" cy="511810"/>
              </a:xfrm>
              <a:prstGeom prst="rect">
                <a:avLst/>
              </a:prstGeom>
              <a:blipFill rotWithShape="1">
                <a:blip r:embed="rId11"/>
                <a:stretch>
                  <a:fillRect t="-20" r="8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2209800" y="5561283"/>
                <a:ext cx="6248400" cy="511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也即</m:t>
                      </m:r>
                      <m:d>
                        <m:dPr>
                          <m:begChr m:val="〈"/>
                          <m:endChr m:val="〉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，因此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，即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561283"/>
                <a:ext cx="6248400" cy="511810"/>
              </a:xfrm>
              <a:prstGeom prst="rect">
                <a:avLst/>
              </a:prstGeom>
              <a:blipFill rotWithShape="1">
                <a:blip r:embed="rId12"/>
                <a:stretch>
                  <a:fillRect t="-115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6.22 </a:t>
            </a:r>
            <a:r>
              <a:rPr lang="zh-CN" altLang="en-US" kern="0" dirty="0">
                <a:latin typeface="MSTT31c62400" charset="0"/>
              </a:rPr>
              <a:t>向量和</a:t>
            </a:r>
            <a:r>
              <a:rPr lang="en-US" altLang="zh-CN" kern="0" dirty="0">
                <a:latin typeface="MSTT31c62400" charset="0"/>
              </a:rPr>
              <a:t>Toeplitz</a:t>
            </a:r>
            <a:r>
              <a:rPr lang="zh-CN" altLang="en-US" kern="0" dirty="0">
                <a:latin typeface="MSTT31c62400" charset="0"/>
              </a:rPr>
              <a:t>矩阵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228600" y="1066800"/>
                <a:ext cx="8534400" cy="1600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如果固定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200" b="0" kern="0" dirty="0"/>
                  <a:t>,</a:t>
                </a:r>
                <a:r>
                  <a:rPr lang="zh-CN" altLang="en-US" sz="2200" b="0" kern="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b="0" kern="0" dirty="0"/>
                  <a:t>是一个线性函数</a:t>
                </a:r>
                <a:endParaRPr lang="en-US" altLang="zh-CN" sz="2200" b="0" kern="0" dirty="0"/>
              </a:p>
              <a:p>
                <a:r>
                  <a:rPr lang="zh-CN" altLang="en-US" sz="2200" b="0" kern="0" dirty="0"/>
                  <a:t>如果固定</a:t>
                </a:r>
                <a:r>
                  <a:rPr lang="en-US" altLang="zh-CN" sz="2200" b="0" kern="0" dirty="0"/>
                  <a:t>b,</a:t>
                </a:r>
                <a:r>
                  <a:rPr lang="zh-CN" altLang="en-US" sz="2200" b="0" kern="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b="0" kern="0" dirty="0"/>
                  <a:t>是一个线性函数</a:t>
                </a:r>
                <a:endParaRPr lang="en-US" altLang="zh-CN" sz="2200" b="0" kern="0" dirty="0"/>
              </a:p>
              <a:p>
                <a:r>
                  <a:rPr lang="zh-CN" altLang="en-US" sz="2200" b="0" kern="0" dirty="0"/>
                  <a:t>例子：</a:t>
                </a:r>
                <a:r>
                  <a:rPr lang="en-US" altLang="zh-CN" sz="2200" b="0" kern="0" dirty="0"/>
                  <a:t>4</a:t>
                </a:r>
                <a:r>
                  <a:rPr lang="zh-CN" altLang="en-US" sz="2200" b="0" kern="0" dirty="0"/>
                  <a:t>维向量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b="0" kern="0" dirty="0"/>
                  <a:t>和</a:t>
                </a:r>
                <a:r>
                  <a:rPr lang="en-US" altLang="zh-CN" sz="2200" b="0" kern="0" dirty="0"/>
                  <a:t>3</a:t>
                </a:r>
                <a:r>
                  <a:rPr lang="zh-CN" altLang="en-US" sz="2200" b="0" kern="0" dirty="0"/>
                  <a:t>维向量</a:t>
                </a:r>
                <a:r>
                  <a:rPr lang="en-US" altLang="zh-CN" sz="2200" b="0" kern="0" dirty="0"/>
                  <a:t>b</a:t>
                </a:r>
                <a:r>
                  <a:rPr lang="zh-CN" altLang="en-US" sz="2200" b="0" kern="0" dirty="0"/>
                  <a:t>，则</a:t>
                </a:r>
                <a:r>
                  <a:rPr lang="en-US" altLang="zh-CN" sz="2200" b="0" kern="0" dirty="0"/>
                  <a:t>c= 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b="0" kern="0" dirty="0"/>
                  <a:t>*b</a:t>
                </a: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66800"/>
                <a:ext cx="8534400" cy="1600200"/>
              </a:xfrm>
              <a:prstGeom prst="rect">
                <a:avLst/>
              </a:prstGeom>
              <a:blipFill rotWithShape="1">
                <a:blip r:embed="rId1"/>
                <a:stretch>
                  <a:fillRect b="-6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/>
          <p:nvPr/>
        </p:nvSpPr>
        <p:spPr>
          <a:xfrm>
            <a:off x="228600" y="4724400"/>
            <a:ext cx="8534400" cy="45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/>
              <a:t>上述的矩阵向量乘积中的矩阵被称为</a:t>
            </a:r>
            <a:r>
              <a:rPr lang="en-US" altLang="zh-CN" sz="2200" b="0" kern="0" dirty="0"/>
              <a:t>Toeplitz</a:t>
            </a:r>
            <a:r>
              <a:rPr lang="zh-CN" altLang="en-US" sz="2200" b="0" kern="0" dirty="0"/>
              <a:t>矩阵</a:t>
            </a:r>
            <a:endParaRPr lang="en-US" altLang="zh-CN" sz="2200" b="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-558800" y="2667000"/>
                <a:ext cx="7010400" cy="1744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8800" y="2667000"/>
                <a:ext cx="7010400" cy="17443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588000" y="592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6.23 </a:t>
            </a:r>
            <a:r>
              <a:rPr lang="en-US" altLang="zh-CN" kern="0" dirty="0" err="1">
                <a:latin typeface="MSTT31c62400" charset="0"/>
              </a:rPr>
              <a:t>Vandermonde</a:t>
            </a:r>
            <a:r>
              <a:rPr lang="zh-CN" altLang="en-US" kern="0" dirty="0">
                <a:latin typeface="MSTT31c62400" charset="0"/>
              </a:rPr>
              <a:t>矩阵</a:t>
            </a:r>
            <a:endParaRPr lang="zh-CN" altLang="en-US" kern="0" dirty="0">
              <a:latin typeface="MSTT31c62400" charset="0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5816600" y="1447800"/>
            <a:ext cx="8534400" cy="45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endParaRPr lang="en-US" altLang="zh-CN" sz="2200" b="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/>
              <p:cNvSpPr txBox="1"/>
              <p:nvPr/>
            </p:nvSpPr>
            <p:spPr>
              <a:xfrm>
                <a:off x="5969000" y="1600200"/>
                <a:ext cx="85344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多项式</a:t>
                </a:r>
                <a14:m>
                  <m:oMath xmlns:m="http://schemas.openxmlformats.org/officeDocument/2006/math"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 kern="0" dirty="0" smtClean="0"/>
                  <a:t>其度</a:t>
                </a:r>
                <a:r>
                  <a:rPr lang="zh-CN" altLang="en-US" sz="2200" b="0" kern="0" dirty="0"/>
                  <a:t>为</a:t>
                </a:r>
                <a:r>
                  <a:rPr lang="en-US" altLang="zh-CN" sz="2200" b="0" kern="0" dirty="0"/>
                  <a:t>n-1,</a:t>
                </a:r>
                <a:r>
                  <a:rPr lang="zh-CN" altLang="en-US" sz="2200" b="0" kern="0" dirty="0"/>
                  <a:t>系数为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200" b="0" kern="0" dirty="0"/>
              </a:p>
            </p:txBody>
          </p:sp>
        </mc:Choice>
        <mc:Fallback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0" y="1600200"/>
                <a:ext cx="8534400" cy="457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2"/>
              <p:cNvSpPr txBox="1"/>
              <p:nvPr/>
            </p:nvSpPr>
            <p:spPr>
              <a:xfrm>
                <a:off x="5969000" y="2743200"/>
                <a:ext cx="85344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b="0" kern="0" dirty="0" smtClean="0"/>
                  <a:t>在</a:t>
                </a:r>
                <a:r>
                  <a:rPr lang="en-US" altLang="zh-CN" sz="2200" b="0" kern="0" dirty="0" smtClean="0"/>
                  <a:t>n</a:t>
                </a:r>
                <a:r>
                  <a:rPr lang="zh-CN" altLang="en-US" sz="2200" b="0" kern="0" dirty="0" smtClean="0"/>
                  <a:t>个</a:t>
                </a:r>
                <a:r>
                  <a:rPr lang="zh-CN" altLang="en-US" sz="2200" b="0" kern="0" dirty="0"/>
                  <a:t>点中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200" b="0" i="1" kern="0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200" b="0" kern="0" dirty="0"/>
                  <a:t>的值为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0" y="2743200"/>
                <a:ext cx="8534400" cy="4572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2"/>
          <p:cNvSpPr txBox="1"/>
          <p:nvPr/>
        </p:nvSpPr>
        <p:spPr>
          <a:xfrm>
            <a:off x="5969000" y="5109634"/>
            <a:ext cx="8534400" cy="45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r>
              <a:rPr lang="zh-CN" altLang="en-US" sz="2200" b="0" kern="0" dirty="0"/>
              <a:t>矩阵</a:t>
            </a:r>
            <a:r>
              <a:rPr lang="en-US" altLang="zh-CN" sz="2200" b="0" kern="0" dirty="0"/>
              <a:t>A</a:t>
            </a:r>
            <a:r>
              <a:rPr lang="zh-CN" altLang="en-US" sz="2200" b="0" kern="0" dirty="0"/>
              <a:t>被称为</a:t>
            </a:r>
            <a:r>
              <a:rPr lang="en-US" altLang="zh-CN" sz="2000" kern="0" dirty="0" err="1">
                <a:latin typeface="MSTT31c62400" charset="0"/>
              </a:rPr>
              <a:t>Vandermonde</a:t>
            </a:r>
            <a:r>
              <a:rPr lang="zh-CN" altLang="en-US" sz="2000" kern="0" dirty="0">
                <a:latin typeface="MSTT31c62400" charset="0"/>
              </a:rPr>
              <a:t>矩阵</a:t>
            </a:r>
            <a:endParaRPr lang="en-US" altLang="zh-CN" sz="2200" b="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645400" y="2209800"/>
                <a:ext cx="4673600" cy="422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00" y="2209800"/>
                <a:ext cx="4673600" cy="422910"/>
              </a:xfrm>
              <a:prstGeom prst="rect">
                <a:avLst/>
              </a:prstGeom>
              <a:blipFill rotWithShape="1">
                <a:blip r:embed="rId5"/>
                <a:stretch>
                  <a:fillRect b="-3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645400" y="3352800"/>
                <a:ext cx="4072890" cy="1224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00" y="3352800"/>
                <a:ext cx="4072890" cy="1224915"/>
              </a:xfrm>
              <a:prstGeom prst="rect">
                <a:avLst/>
              </a:prstGeom>
              <a:blipFill rotWithShape="1">
                <a:blip r:embed="rId6"/>
                <a:stretch>
                  <a:fillRect r="-1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8553244" y="5715000"/>
                <a:ext cx="2599055" cy="889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44" y="5715000"/>
                <a:ext cx="2599055" cy="889635"/>
              </a:xfrm>
              <a:prstGeom prst="rect">
                <a:avLst/>
              </a:prstGeom>
              <a:blipFill rotWithShape="1">
                <a:blip r:embed="rId7"/>
                <a:stretch>
                  <a:fillRect l="-17" r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/>
          <p:cNvCxnSpPr/>
          <p:nvPr/>
        </p:nvCxnSpPr>
        <p:spPr>
          <a:xfrm>
            <a:off x="5473065" y="671830"/>
            <a:ext cx="568960" cy="3856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801995" y="5199380"/>
            <a:ext cx="0" cy="1567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24000" y="211124"/>
            <a:ext cx="7591425" cy="76200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>
                <a:latin typeface="MSTT31c62400" charset="0"/>
              </a:rPr>
              <a:t>6.24 </a:t>
            </a:r>
            <a:r>
              <a:rPr lang="zh-CN" altLang="en-US" kern="0" dirty="0">
                <a:latin typeface="MSTT31c62400" charset="0"/>
              </a:rPr>
              <a:t>离散傅里叶变换</a:t>
            </a:r>
            <a:r>
              <a:rPr lang="en-US" altLang="zh-CN" kern="0" dirty="0">
                <a:latin typeface="MSTT31c62400" charset="0"/>
              </a:rPr>
              <a:t>(DFT)</a:t>
            </a:r>
            <a:endParaRPr lang="zh-CN" altLang="en-US" kern="0" dirty="0">
              <a:latin typeface="MSTT31c624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905000" y="1066800"/>
                <a:ext cx="8534400" cy="4572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en-US" altLang="zh-CN" sz="2200" b="0" kern="0" dirty="0"/>
                  <a:t>DFT</a:t>
                </a:r>
                <a:r>
                  <a:rPr lang="zh-CN" altLang="en-US" sz="2200" b="0" kern="0" dirty="0"/>
                  <a:t>将</a:t>
                </a:r>
                <a:r>
                  <a:rPr lang="en-US" altLang="zh-CN" sz="2200" b="0" kern="0" dirty="0"/>
                  <a:t>n</a:t>
                </a:r>
                <a:r>
                  <a:rPr lang="zh-CN" altLang="en-US" sz="2200" b="0" kern="0" dirty="0"/>
                  <a:t>维复向量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b="0" kern="0" dirty="0"/>
                  <a:t>映射为</a:t>
                </a:r>
                <a:r>
                  <a:rPr lang="en-US" altLang="zh-CN" sz="2200" b="0" kern="0" dirty="0"/>
                  <a:t>n</a:t>
                </a:r>
                <a:r>
                  <a:rPr lang="zh-CN" altLang="en-US" sz="2200" b="0" kern="0" dirty="0"/>
                  <a:t>维复向量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200" b="0" i="1" kern="0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200" b="0" i="1" kern="0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200" b="0" i="1" kern="0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sz="2200" b="0" i="1" kern="0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066800"/>
                <a:ext cx="8534400" cy="4572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/>
              <p:nvPr/>
            </p:nvSpPr>
            <p:spPr>
              <a:xfrm>
                <a:off x="1905000" y="4176395"/>
                <a:ext cx="8534400" cy="10668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200" b="0" kern="0" dirty="0"/>
              </a:p>
              <a:p>
                <a:r>
                  <a:rPr lang="en-US" altLang="zh-CN" sz="2200" b="0" kern="0" dirty="0"/>
                  <a:t>DFT</a:t>
                </a:r>
                <a:r>
                  <a:rPr lang="zh-CN" altLang="en-US" sz="2200" b="0" kern="0" dirty="0"/>
                  <a:t>矩阵</a:t>
                </a:r>
                <a:r>
                  <a:rPr lang="en-US" altLang="zh-CN" sz="2200" b="0" kern="0" dirty="0"/>
                  <a:t>W</a:t>
                </a:r>
                <a:r>
                  <a:rPr lang="zh-CN" altLang="en-US" sz="2200" b="0" kern="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b="0" kern="0" dirty="0"/>
                  <a:t>行第</a:t>
                </a:r>
                <a14:m>
                  <m:oMath xmlns:m="http://schemas.openxmlformats.org/officeDocument/2006/math"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200" b="0" kern="0" dirty="0"/>
                  <a:t>列的元素为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𝑘𝑙</m:t>
                        </m:r>
                      </m:sub>
                    </m:sSub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200" b="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200" b="0" kern="0" dirty="0"/>
              </a:p>
              <a:p>
                <a:endParaRPr lang="en-US" altLang="zh-CN" sz="2200" b="0" kern="0" dirty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176395"/>
                <a:ext cx="8534400" cy="1066800"/>
              </a:xfrm>
              <a:prstGeom prst="rect">
                <a:avLst/>
              </a:prstGeom>
              <a:blipFill rotWithShape="1">
                <a:blip r:embed="rId2"/>
                <a:stretch>
                  <a:fillRect b="-22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264285" y="2344420"/>
                <a:ext cx="9816465" cy="16852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−(</m:t>
                                        </m:r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−(</m:t>
                                        </m:r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d>
                                      <m:dPr>
                                        <m:begChr m:val=""/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−(</m:t>
                                        </m:r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)(</m:t>
                                        </m:r>
                                        <m: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zh-CN" altLang="en-US" sz="2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85" y="2344420"/>
                <a:ext cx="9816465" cy="16852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480918" y="5401116"/>
                <a:ext cx="4770120" cy="1184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𝓁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𝓁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zh-CN" altLang="en-US" sz="2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918" y="5401116"/>
                <a:ext cx="4770120" cy="1184910"/>
              </a:xfrm>
              <a:prstGeom prst="rect">
                <a:avLst/>
              </a:prstGeom>
              <a:blipFill rotWithShape="1">
                <a:blip r:embed="rId4"/>
                <a:stretch>
                  <a:fillRect l="-10" t="-37" r="10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276600" y="1371600"/>
                <a:ext cx="5179060" cy="1294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𝓁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𝓁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zh-CN" altLang="en-US" sz="22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371600"/>
                <a:ext cx="5179060" cy="12947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5000" y="1058614"/>
                <a:ext cx="678688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对称矩阵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称为</a:t>
                </a:r>
                <a:r>
                  <a:rPr lang="zh-CN" altLang="en-US" sz="2200" b="1" dirty="0">
                    <a:ea typeface="微软雅黑" panose="020B0503020204020204" charset="-122"/>
                  </a:rPr>
                  <a:t>半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正定矩阵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，满足以下条件：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058614"/>
                <a:ext cx="6786880" cy="338455"/>
              </a:xfrm>
              <a:prstGeom prst="rect">
                <a:avLst/>
              </a:prstGeom>
              <a:blipFill rotWithShape="1">
                <a:blip r:embed="rId1"/>
                <a:stretch>
                  <a:fillRect t="-20" r="-515" b="-1611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905000" y="4191000"/>
                <a:ext cx="6934200" cy="354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注：</a:t>
                </a:r>
                <a:r>
                  <a:rPr lang="zh-CN" altLang="en-US" sz="2200" dirty="0">
                    <a:ea typeface="微软雅黑" panose="020B0503020204020204" charset="-122"/>
                  </a:rPr>
                  <a:t>如果对称矩阵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𝑥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𝐴𝑥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是函数：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4191000"/>
                <a:ext cx="6934200" cy="354330"/>
              </a:xfrm>
              <a:prstGeom prst="rect">
                <a:avLst/>
              </a:prstGeom>
              <a:blipFill rotWithShape="1">
                <a:blip r:embed="rId2"/>
                <a:stretch>
                  <a:fillRect b="-1093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>
                <a:latin typeface="MSTT31c62400" charset="0"/>
              </a:rPr>
              <a:t>6.25</a:t>
            </a:r>
            <a:r>
              <a:rPr lang="en-US" altLang="zh-CN" kern="0" dirty="0" smtClean="0"/>
              <a:t> </a:t>
            </a:r>
            <a:r>
              <a:rPr lang="zh-CN" altLang="en-US" kern="0" dirty="0"/>
              <a:t>半</a:t>
            </a:r>
            <a:r>
              <a:rPr lang="zh-CN" altLang="en-US" kern="0" dirty="0" smtClean="0"/>
              <a:t>正定矩阵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5000" y="2324943"/>
                <a:ext cx="650748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对称矩阵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称为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正定矩阵，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满足以下条件：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2324943"/>
                <a:ext cx="6507480" cy="338455"/>
              </a:xfrm>
              <a:prstGeom prst="rect">
                <a:avLst/>
              </a:prstGeom>
              <a:blipFill rotWithShape="1">
                <a:blip r:embed="rId3"/>
                <a:stretch>
                  <a:fillRect t="-61" r="-537" b="-1607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438400" y="3505199"/>
            <a:ext cx="38150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/>
              <a:t>这是</a:t>
            </a:r>
            <a:r>
              <a:rPr lang="zh-CN" altLang="en-US" sz="2200" dirty="0"/>
              <a:t>半正定矩阵的一个</a:t>
            </a:r>
            <a:r>
              <a:rPr lang="zh-CN" altLang="en-US" sz="2200" dirty="0" smtClean="0"/>
              <a:t>子集。</a:t>
            </a:r>
            <a:endParaRPr lang="zh-CN" altLang="en-US" sz="2200" dirty="0"/>
          </a:p>
        </p:txBody>
      </p:sp>
      <p:sp>
        <p:nvSpPr>
          <p:cNvPr id="12" name="矩形 11"/>
          <p:cNvSpPr/>
          <p:nvPr/>
        </p:nvSpPr>
        <p:spPr>
          <a:xfrm>
            <a:off x="2438400" y="5841613"/>
            <a:ext cx="21386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/>
              <a:t>这叫做</a:t>
            </a:r>
            <a:r>
              <a:rPr lang="zh-CN" altLang="en-US" sz="2200" b="1" dirty="0" smtClean="0"/>
              <a:t>二次型</a:t>
            </a:r>
            <a:r>
              <a:rPr lang="zh-CN" altLang="en-US" sz="2200" dirty="0" smtClean="0"/>
              <a:t>。</a:t>
            </a:r>
            <a:endParaRPr lang="zh-CN" alt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267200" y="1600200"/>
                <a:ext cx="3373120" cy="784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zh-CN" altLang="en-US" sz="2200" i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zh-CN" altLang="en-US" sz="2200" i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zh-CN" altLang="en-US" sz="2200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zh-CN" altLang="en-US" sz="2200" i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 smtClean="0"/>
                  <a:t>,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≠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200" dirty="0"/>
              </a:p>
              <a:p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600200"/>
                <a:ext cx="3373120" cy="7842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114800" y="2841064"/>
                <a:ext cx="2529205" cy="423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841064"/>
                <a:ext cx="2529205" cy="423545"/>
              </a:xfrm>
              <a:prstGeom prst="rect">
                <a:avLst/>
              </a:prstGeom>
              <a:blipFill rotWithShape="1">
                <a:blip r:embed="rId5"/>
                <a:stretch>
                  <a:fillRect t="-17" b="-3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514600" y="4727029"/>
                <a:ext cx="6477000" cy="88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grow m:val="on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4727029"/>
                <a:ext cx="6477000" cy="880110"/>
              </a:xfrm>
              <a:prstGeom prst="rect">
                <a:avLst/>
              </a:prstGeom>
              <a:blipFill rotWithShape="1">
                <a:blip r:embed="rId6"/>
                <a:stretch>
                  <a:fillRect t="-10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 build="p"/>
      <p:bldP spid="9" grpId="0"/>
      <p:bldP spid="12" grpId="0"/>
      <p:bldP spid="2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905000" y="4191000"/>
                <a:ext cx="75438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，矩阵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为半正定矩阵，但不是正定矩阵：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4191000"/>
                <a:ext cx="7543800" cy="338455"/>
              </a:xfrm>
              <a:prstGeom prst="rect">
                <a:avLst/>
              </a:prstGeom>
              <a:blipFill rotWithShape="1">
                <a:blip r:embed="rId1"/>
                <a:stretch>
                  <a:fillRect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>
                <a:latin typeface="MSTT31c62400" charset="0"/>
              </a:rPr>
              <a:t>6.27</a:t>
            </a:r>
            <a:r>
              <a:rPr lang="en-US" altLang="zh-CN" kern="0" dirty="0" smtClean="0"/>
              <a:t> </a:t>
            </a:r>
            <a:r>
              <a:rPr lang="zh-CN" altLang="en-US" kern="0" dirty="0" smtClean="0"/>
              <a:t>半正定矩阵例子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5000" y="3039548"/>
                <a:ext cx="426974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，矩阵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为正定矩阵：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3039548"/>
                <a:ext cx="4269740" cy="338455"/>
              </a:xfrm>
              <a:prstGeom prst="rect">
                <a:avLst/>
              </a:prstGeom>
              <a:blipFill rotWithShape="1">
                <a:blip r:embed="rId2"/>
                <a:stretch>
                  <a:fillRect t="-129" r="-1457" b="-1600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905000" y="5388363"/>
                <a:ext cx="75438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𝑎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&lt;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，矩阵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不是半正定矩阵：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5388363"/>
                <a:ext cx="7543800" cy="338455"/>
              </a:xfrm>
              <a:prstGeom prst="rect">
                <a:avLst/>
              </a:prstGeom>
              <a:blipFill rotWithShape="1">
                <a:blip r:embed="rId3"/>
                <a:stretch>
                  <a:fillRect t="-115" b="-1602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909878" y="1121855"/>
                <a:ext cx="1687195" cy="70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78" y="1121855"/>
                <a:ext cx="1687195" cy="701040"/>
              </a:xfrm>
              <a:prstGeom prst="rect">
                <a:avLst/>
              </a:prstGeom>
              <a:blipFill rotWithShape="1">
                <a:blip r:embed="rId4"/>
                <a:stretch>
                  <a:fillRect l="-3" t="-63" r="3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071634" y="2077669"/>
                <a:ext cx="8166205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9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12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𝑎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34" y="2077669"/>
                <a:ext cx="8166205" cy="460375"/>
              </a:xfrm>
              <a:prstGeom prst="rect">
                <a:avLst/>
              </a:prstGeom>
              <a:blipFill rotWithShape="1">
                <a:blip r:embed="rId5"/>
                <a:stretch>
                  <a:fillRect l="-3" t="-127" r="5" b="-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4481458" y="3535461"/>
                <a:ext cx="2529205" cy="423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20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58" y="3535461"/>
                <a:ext cx="2529205" cy="423545"/>
              </a:xfrm>
              <a:prstGeom prst="rect">
                <a:avLst/>
              </a:prstGeom>
              <a:blipFill rotWithShape="1">
                <a:blip r:embed="rId6"/>
                <a:stretch>
                  <a:fillRect l="-10" t="-98" r="10" b="-3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805814" y="4650641"/>
                <a:ext cx="5943600" cy="598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814" y="4650641"/>
                <a:ext cx="5943600" cy="598805"/>
              </a:xfrm>
              <a:prstGeom prst="rect">
                <a:avLst/>
              </a:prstGeom>
              <a:blipFill rotWithShape="1">
                <a:blip r:embed="rId7"/>
                <a:stretch>
                  <a:fillRect l="-6" t="-90" r="6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886200" y="5859089"/>
                <a:ext cx="2568575" cy="598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859089"/>
                <a:ext cx="2568575" cy="598805"/>
              </a:xfrm>
              <a:prstGeom prst="rect">
                <a:avLst/>
              </a:prstGeom>
              <a:blipFill rotWithShape="1">
                <a:blip r:embed="rId8"/>
                <a:stretch>
                  <a:fillRect t="-9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 build="p"/>
      <p:bldP spid="13" grpId="0" build="p"/>
      <p:bldP spid="14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"/>
              <p:cNvSpPr>
                <a:spLocks noChangeArrowheads="1"/>
              </p:cNvSpPr>
              <p:nvPr/>
            </p:nvSpPr>
            <p:spPr bwMode="auto">
              <a:xfrm>
                <a:off x="1905000" y="4435945"/>
                <a:ext cx="75438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每个半正定矩阵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都有非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负的对角元素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4435945"/>
                <a:ext cx="7543800" cy="338455"/>
              </a:xfrm>
              <a:prstGeom prst="rect">
                <a:avLst/>
              </a:prstGeom>
              <a:blipFill rotWithShape="1">
                <a:blip r:embed="rId1"/>
                <a:stretch>
                  <a:fillRect t="-139" b="-1599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>
                <a:latin typeface="MSTT31c62400" charset="0"/>
              </a:rPr>
              <a:t>6.28</a:t>
            </a:r>
            <a:r>
              <a:rPr lang="en-US" altLang="zh-CN" kern="0" dirty="0" smtClean="0"/>
              <a:t> </a:t>
            </a:r>
            <a:r>
              <a:rPr lang="zh-CN" altLang="en-US" kern="0" dirty="0" smtClean="0"/>
              <a:t>正定矩阵性质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5000" y="1219200"/>
                <a:ext cx="331406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正定矩阵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都是非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奇异的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219200"/>
                <a:ext cx="3314065" cy="338455"/>
              </a:xfrm>
              <a:prstGeom prst="rect">
                <a:avLst/>
              </a:prstGeom>
              <a:blipFill rotWithShape="1">
                <a:blip r:embed="rId2"/>
                <a:stretch>
                  <a:fillRect r="-1878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343068" y="2416563"/>
            <a:ext cx="344297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/>
              <a:t>(</a:t>
            </a:r>
            <a:r>
              <a:rPr lang="zh-CN" altLang="en-US" sz="2200" dirty="0" smtClean="0"/>
              <a:t>最后一步由正定性得到的</a:t>
            </a:r>
            <a:r>
              <a:rPr lang="en-US" altLang="zh-CN" sz="2200" dirty="0" smtClean="0"/>
              <a:t>)</a:t>
            </a:r>
            <a:endParaRPr lang="zh-CN" alt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5"/>
              <p:cNvSpPr>
                <a:spLocks noChangeArrowheads="1"/>
              </p:cNvSpPr>
              <p:nvPr/>
            </p:nvSpPr>
            <p:spPr bwMode="auto">
              <a:xfrm>
                <a:off x="1905000" y="3130214"/>
                <a:ext cx="3593465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正定矩阵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有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正的对角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元素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3130214"/>
                <a:ext cx="3593465" cy="338455"/>
              </a:xfrm>
              <a:prstGeom prst="rect">
                <a:avLst/>
              </a:prstGeom>
              <a:blipFill rotWithShape="1">
                <a:blip r:embed="rId3"/>
                <a:stretch>
                  <a:fillRect t="-88" r="-1732" b="-1604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153867" y="1738623"/>
                <a:ext cx="5424170" cy="453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867" y="1738623"/>
                <a:ext cx="5424170" cy="453390"/>
              </a:xfrm>
              <a:prstGeom prst="rect">
                <a:avLst/>
              </a:prstGeom>
              <a:blipFill rotWithShape="1">
                <a:blip r:embed="rId4"/>
                <a:stretch>
                  <a:fillRect l="-8" t="-139" r="8" b="-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493307" y="3706259"/>
                <a:ext cx="2305050" cy="474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07" y="3706259"/>
                <a:ext cx="2305050" cy="474980"/>
              </a:xfrm>
              <a:prstGeom prst="rect">
                <a:avLst/>
              </a:prstGeom>
              <a:blipFill rotWithShape="1">
                <a:blip r:embed="rId5"/>
                <a:stretch>
                  <a:fillRect l="-2" t="-84" r="2" b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493307" y="5259813"/>
                <a:ext cx="2305050" cy="474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07" y="5259813"/>
                <a:ext cx="2305050" cy="474980"/>
              </a:xfrm>
              <a:prstGeom prst="rect">
                <a:avLst/>
              </a:prstGeom>
              <a:blipFill rotWithShape="1">
                <a:blip r:embed="rId6"/>
                <a:stretch>
                  <a:fillRect l="-2" t="-23" r="2" b="-1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1" grpId="0" build="p"/>
      <p:bldP spid="7" grpId="0"/>
      <p:bldP spid="14" grpId="0" build="p"/>
      <p:bldP spid="2" grpId="0"/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>
                <a:latin typeface="MSTT31c62400" charset="0"/>
              </a:rPr>
              <a:t>6.29</a:t>
            </a:r>
            <a:r>
              <a:rPr lang="en-US" altLang="zh-CN" kern="0" dirty="0" smtClean="0"/>
              <a:t> Gram</a:t>
            </a:r>
            <a:r>
              <a:rPr lang="zh-CN" altLang="en-US" kern="0" dirty="0" smtClean="0"/>
              <a:t>矩阵</a:t>
            </a:r>
            <a:r>
              <a:rPr lang="en-US" altLang="zh-CN" kern="0" dirty="0" smtClean="0"/>
              <a:t> 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905000" y="1219200"/>
                <a:ext cx="25527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 smtClean="0">
                    <a:ea typeface="微软雅黑" panose="020B0503020204020204" charset="-122"/>
                  </a:rPr>
                  <a:t>Gram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的</a:t>
                </a:r>
                <a:r>
                  <a:rPr lang="zh-CN" altLang="en-US" sz="2200" dirty="0">
                    <a:ea typeface="微软雅黑" panose="020B0503020204020204" charset="-122"/>
                  </a:rPr>
                  <a:t>定义：</a:t>
                </a:r>
                <a:endParaRPr lang="zh-CN" altLang="en-US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219200"/>
                <a:ext cx="2552700" cy="338455"/>
              </a:xfrm>
              <a:prstGeom prst="rect">
                <a:avLst/>
              </a:prstGeom>
              <a:blipFill rotWithShape="1">
                <a:blip r:embed="rId1"/>
                <a:stretch>
                  <a:fillRect r="-2438"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905000" y="2439942"/>
            <a:ext cx="4115435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每个</a:t>
            </a:r>
            <a:r>
              <a:rPr lang="en-US" altLang="zh-CN" sz="2200" dirty="0">
                <a:ea typeface="微软雅黑" panose="020B0503020204020204" charset="-122"/>
              </a:rPr>
              <a:t>Gram</a:t>
            </a:r>
            <a:r>
              <a:rPr lang="zh-CN" altLang="en-US" sz="2200" dirty="0" smtClean="0">
                <a:ea typeface="微软雅黑" panose="020B0503020204020204" charset="-122"/>
              </a:rPr>
              <a:t>矩阵</a:t>
            </a:r>
            <a:r>
              <a:rPr lang="zh-CN" altLang="en-US" sz="2200" dirty="0">
                <a:ea typeface="微软雅黑" panose="020B0503020204020204" charset="-122"/>
              </a:rPr>
              <a:t>都是半正定</a:t>
            </a:r>
            <a:r>
              <a:rPr lang="zh-CN" altLang="en-US" sz="2200" dirty="0" smtClean="0">
                <a:ea typeface="微软雅黑" panose="020B0503020204020204" charset="-122"/>
              </a:rPr>
              <a:t>的：</a:t>
            </a:r>
            <a:endParaRPr lang="zh-CN" altLang="en-US" sz="2200" dirty="0" smtClean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438400" y="5145477"/>
                <a:ext cx="491426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/>
                  <a:t>也就是说，</a:t>
                </a:r>
                <a:r>
                  <a:rPr lang="en-US" altLang="zh-CN" sz="2200" dirty="0"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𝐵</m:t>
                    </m:r>
                  </m:oMath>
                </a14:m>
                <a:r>
                  <a:rPr lang="zh-CN" altLang="en-US" sz="2200" dirty="0"/>
                  <a:t>的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列向量是线性无关的</a:t>
                </a:r>
                <a:r>
                  <a:rPr lang="zh-CN" altLang="en-US" sz="2200" dirty="0"/>
                  <a:t>。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145477"/>
                <a:ext cx="4914265" cy="429895"/>
              </a:xfrm>
              <a:prstGeom prst="rect">
                <a:avLst/>
              </a:prstGeom>
              <a:blipFill rotWithShape="1">
                <a:blip r:embed="rId2"/>
                <a:stretch>
                  <a:fillRect t="-17" b="-2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905000" y="3861239"/>
            <a:ext cx="4953635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如果</a:t>
            </a:r>
            <a:r>
              <a:rPr lang="en-US" altLang="zh-CN" sz="2200" dirty="0" smtClean="0">
                <a:ea typeface="微软雅黑" panose="020B0503020204020204" charset="-122"/>
              </a:rPr>
              <a:t>Gram</a:t>
            </a:r>
            <a:r>
              <a:rPr lang="zh-CN" altLang="en-US" sz="2200" dirty="0" smtClean="0">
                <a:ea typeface="微软雅黑" panose="020B0503020204020204" charset="-122"/>
              </a:rPr>
              <a:t>矩阵是正定</a:t>
            </a:r>
            <a:r>
              <a:rPr lang="zh-CN" altLang="en-US" sz="2200" dirty="0">
                <a:ea typeface="微软雅黑" panose="020B0503020204020204" charset="-122"/>
              </a:rPr>
              <a:t>的</a:t>
            </a:r>
            <a:r>
              <a:rPr lang="zh-CN" altLang="en-US" sz="2200" dirty="0" smtClean="0">
                <a:ea typeface="微软雅黑" panose="020B0503020204020204" charset="-122"/>
              </a:rPr>
              <a:t>，则要满足：</a:t>
            </a:r>
            <a:endParaRPr lang="zh-CN" altLang="en-US" sz="2200" dirty="0" smtClean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215809" y="1687864"/>
                <a:ext cx="1376680" cy="453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09" y="1687864"/>
                <a:ext cx="1376680" cy="453390"/>
              </a:xfrm>
              <a:prstGeom prst="rect">
                <a:avLst/>
              </a:prstGeom>
              <a:blipFill rotWithShape="1">
                <a:blip r:embed="rId3"/>
                <a:stretch>
                  <a:fillRect l="-40" t="-7" r="40" b="-4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708547" y="3025101"/>
                <a:ext cx="535622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𝐵𝑥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47" y="3025101"/>
                <a:ext cx="5356225" cy="460375"/>
              </a:xfrm>
              <a:prstGeom prst="rect">
                <a:avLst/>
              </a:prstGeom>
              <a:blipFill rotWithShape="1">
                <a:blip r:embed="rId4"/>
                <a:stretch>
                  <a:fillRect l="-3" t="-129" r="3" b="-4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657600" y="4419925"/>
                <a:ext cx="535622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𝐵𝑥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419925"/>
                <a:ext cx="5356225" cy="460375"/>
              </a:xfrm>
              <a:prstGeom prst="rect">
                <a:avLst/>
              </a:prstGeom>
              <a:blipFill rotWithShape="1">
                <a:blip r:embed="rId5"/>
                <a:stretch>
                  <a:fillRect t="-71" b="-4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" grpId="0"/>
      <p:bldP spid="9" grpId="0" build="p"/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905001" y="914400"/>
                <a:ext cx="8534400" cy="45319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dirty="0" smtClean="0">
                    <a:latin typeface="+mn-ea"/>
                  </a:rPr>
                  <a:t>矩阵范数</a:t>
                </a:r>
                <a:r>
                  <a:rPr lang="en-US" altLang="zh-CN" sz="2200" b="1" dirty="0" smtClean="0">
                    <a:latin typeface="+mn-ea"/>
                  </a:rPr>
                  <a:t>(Matrix norm)</a:t>
                </a:r>
                <a:r>
                  <a:rPr lang="zh-CN" altLang="en-US" sz="2200" dirty="0" smtClean="0">
                    <a:latin typeface="+mn-ea"/>
                  </a:rPr>
                  <a:t>：向量空间中存在一个函数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+mn-ea"/>
                  </a:rPr>
                  <a:t>→</a:t>
                </a:r>
                <a:r>
                  <a:rPr lang="en-US" altLang="zh-CN" sz="2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sz="2200" dirty="0" smtClean="0">
                  <a:latin typeface="+mn-ea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>
                    <a:latin typeface="+mn-ea"/>
                  </a:rPr>
                  <a:t> </a:t>
                </a:r>
                <a:r>
                  <a:rPr lang="en-US" altLang="zh-CN" sz="2200" dirty="0" smtClean="0">
                    <a:latin typeface="+mn-ea"/>
                  </a:rPr>
                  <a:t>    </a:t>
                </a:r>
                <a:r>
                  <a:rPr lang="zh-CN" altLang="en-US" sz="2200" dirty="0" smtClean="0">
                    <a:latin typeface="+mn-ea"/>
                  </a:rPr>
                  <a:t>且满足以下条件：</a:t>
                </a:r>
                <a:endParaRPr lang="en-US" altLang="zh-CN" sz="2200" dirty="0" smtClean="0">
                  <a:latin typeface="+mn-ea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b="1" dirty="0">
                    <a:solidFill>
                      <a:srgbClr val="000000"/>
                    </a:solidFill>
                    <a:latin typeface="+mn-ea"/>
                  </a:rPr>
                  <a:t>齐次</a:t>
                </a:r>
                <a:r>
                  <a:rPr lang="zh-CN" altLang="en-US" sz="2200" b="1" dirty="0" smtClean="0">
                    <a:solidFill>
                      <a:srgbClr val="000000"/>
                    </a:solidFill>
                    <a:latin typeface="+mn-ea"/>
                  </a:rPr>
                  <a:t>性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latin typeface="+mn-ea"/>
                  </a:rPr>
                  <a:t>：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+mn-ea"/>
                    <a:cs typeface="Arial" panose="020B060402020209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+mn-ea"/>
                    <a:cs typeface="Arial" panose="020B0604020202090204" pitchFamily="34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200" kern="0" dirty="0" smtClean="0">
                  <a:solidFill>
                    <a:srgbClr val="000000"/>
                  </a:solidFill>
                  <a:latin typeface="+mn-ea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b="1" dirty="0" smtClean="0">
                    <a:solidFill>
                      <a:srgbClr val="000000"/>
                    </a:solidFill>
                    <a:latin typeface="+mn-ea"/>
                  </a:rPr>
                  <a:t>三角不等式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2200" dirty="0" smtClean="0">
                    <a:latin typeface="+mn-ea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kern="0" dirty="0" smtClean="0">
                    <a:solidFill>
                      <a:srgbClr val="000000"/>
                    </a:solidFill>
                    <a:latin typeface="+mn-ea"/>
                    <a:cs typeface="Arial" panose="020B0604020202090204" pitchFamily="34" charset="0"/>
                  </a:rPr>
                  <a:t>;</a:t>
                </a:r>
                <a:endParaRPr lang="en-US" altLang="zh-CN" sz="2200" kern="0" dirty="0">
                  <a:solidFill>
                    <a:srgbClr val="000000"/>
                  </a:solidFill>
                  <a:latin typeface="+mn-ea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b="1" dirty="0" smtClean="0">
                    <a:latin typeface="+mn-ea"/>
                  </a:rPr>
                  <a:t>非负性</a:t>
                </a:r>
                <a:r>
                  <a:rPr lang="zh-CN" altLang="en-US" sz="2200" dirty="0" smtClean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200" b="1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+mn-ea"/>
                    <a:cs typeface="Arial" panose="020B0604020202090204" pitchFamily="34" charset="0"/>
                  </a:rPr>
                  <a:t>且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sz="2200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kern="0" dirty="0" smtClean="0">
                    <a:solidFill>
                      <a:srgbClr val="000000"/>
                    </a:solidFill>
                    <a:latin typeface="+mn-ea"/>
                    <a:cs typeface="Arial" panose="020B0604020202090204" pitchFamily="34" charset="0"/>
                  </a:rPr>
                  <a:t>;</a:t>
                </a:r>
                <a:endParaRPr lang="en-US" altLang="zh-CN" sz="2200" kern="0" dirty="0" smtClean="0">
                  <a:solidFill>
                    <a:srgbClr val="000000"/>
                  </a:solidFill>
                  <a:latin typeface="+mn-ea"/>
                  <a:cs typeface="Arial" panose="020B0604020202090204" pitchFamily="34" charset="0"/>
                </a:endParaRPr>
              </a:p>
              <a:p>
                <a:pPr lvl="1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</a:pPr>
                <a:r>
                  <a:rPr lang="zh-CN" altLang="en-US" sz="2200" kern="0" dirty="0" smtClean="0">
                    <a:solidFill>
                      <a:srgbClr val="000000"/>
                    </a:solidFill>
                    <a:latin typeface="+mn-ea"/>
                    <a:cs typeface="Arial" panose="020B0604020202090204" pitchFamily="34" charset="0"/>
                  </a:rPr>
                  <a:t>则称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zh-CN" altLang="en-US" sz="2200" dirty="0" smtClean="0">
                    <a:latin typeface="+mn-ea"/>
                  </a:rPr>
                  <a:t>为矩阵范数。</a:t>
                </a:r>
                <a:endParaRPr lang="en-US" altLang="zh-CN" sz="2200" dirty="0" smtClean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例子：向量空间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矩阵范数：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-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范数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(</a:t>
                </a:r>
                <a:r>
                  <a:rPr lang="en-US" altLang="zh-CN" sz="2200" dirty="0" err="1"/>
                  <a:t>Frobenius</a:t>
                </a:r>
                <a:r>
                  <a:rPr lang="en-US" altLang="zh-CN" sz="2200" dirty="0"/>
                  <a:t> </a:t>
                </a:r>
                <a:r>
                  <a:rPr lang="en-US" altLang="zh-CN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norm</a:t>
                </a:r>
                <a:r>
                  <a:rPr lang="en-US" altLang="zh-CN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)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 ：</a:t>
                </a:r>
                <a:endParaRPr lang="en-US" altLang="zh-CN" sz="2200" dirty="0">
                  <a:solidFill>
                    <a:srgbClr val="000000"/>
                  </a:solidFill>
                  <a:ea typeface="微软雅黑" panose="020B0503020204020204" charset="-122"/>
                </a:endParaRPr>
              </a:p>
              <a:p>
                <a:pPr lvl="1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</a:pPr>
                <a:r>
                  <a:rPr lang="en-US" altLang="zh-CN" sz="2200" kern="0" dirty="0">
                    <a:solidFill>
                      <a:srgbClr val="000000"/>
                    </a:solidFill>
                    <a:ea typeface="微软雅黑" panose="020B0503020204020204" charset="-122"/>
                    <a:cs typeface="Arial" panose="020B0604020202090204" pitchFamily="34" charset="0"/>
                  </a:rPr>
                  <a:t> </a:t>
                </a:r>
                <a:r>
                  <a:rPr lang="en-US" altLang="zh-CN" sz="2200" kern="0" dirty="0" smtClean="0">
                    <a:solidFill>
                      <a:srgbClr val="000000"/>
                    </a:solidFill>
                    <a:ea typeface="微软雅黑" panose="020B0503020204020204" charset="-122"/>
                    <a:cs typeface="Arial" panose="020B0604020202090204" pitchFamily="34" charset="0"/>
                  </a:rPr>
                  <a:t>                    </a:t>
                </a: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1" y="914400"/>
                <a:ext cx="8534400" cy="4531995"/>
              </a:xfrm>
              <a:prstGeom prst="rect">
                <a:avLst/>
              </a:prstGeom>
              <a:blipFill rotWithShape="1">
                <a:blip r:embed="rId1"/>
                <a:stretch>
                  <a:fillRect b="-378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6.3 </a:t>
            </a:r>
            <a:r>
              <a:rPr lang="zh-CN" altLang="en-US" kern="0" dirty="0" smtClean="0"/>
              <a:t>矩阵范数</a:t>
            </a:r>
            <a:endParaRPr lang="zh-CN" altLang="en-US" kern="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221311" y="5245294"/>
          <a:ext cx="8409780" cy="161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2" name="Equation" r:id="rId2" imgW="101498400" imgH="19507200" progId="Equation.DSMT4">
                  <p:embed/>
                </p:oleObj>
              </mc:Choice>
              <mc:Fallback>
                <p:oleObj name="Equation" r:id="rId2" imgW="101498400" imgH="19507200" progId="Equation.DSMT4">
                  <p:embed/>
                  <p:pic>
                    <p:nvPicPr>
                      <p:cNvPr id="0" name="图片 4323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1311" y="5245294"/>
                        <a:ext cx="8409780" cy="161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350000" y="3810000"/>
          <a:ext cx="27559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3" name="Equation" r:id="rId4" imgW="32308800" imgH="12801600" progId="Equation.DSMT4">
                  <p:embed/>
                </p:oleObj>
              </mc:Choice>
              <mc:Fallback>
                <p:oleObj name="Equation" r:id="rId4" imgW="32308800" imgH="12801600" progId="Equation.DSMT4">
                  <p:embed/>
                  <p:pic>
                    <p:nvPicPr>
                      <p:cNvPr id="0" name="图片 4323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50000" y="3810000"/>
                        <a:ext cx="27559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52800" y="6248400"/>
            <a:ext cx="22860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en-US" altLang="zh-CN" sz="2200" b="1" dirty="0" err="1" smtClean="0">
                <a:latin typeface="Arial Rounded MT Bold" panose="020F0704030504030204" pitchFamily="34" charset="0"/>
                <a:ea typeface="微软雅黑" panose="020B0503020204020204" charset="-122"/>
              </a:rPr>
              <a:t>Minkowshi</a:t>
            </a:r>
            <a:r>
              <a:rPr lang="zh-CN" altLang="en-US" sz="2200" dirty="0" smtClean="0">
                <a:ea typeface="微软雅黑" panose="020B0503020204020204" charset="-122"/>
              </a:rPr>
              <a:t>不等式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038168" y="5032178"/>
                <a:ext cx="445706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68" y="5032178"/>
                <a:ext cx="4457065" cy="429895"/>
              </a:xfrm>
              <a:prstGeom prst="rect">
                <a:avLst/>
              </a:prstGeom>
              <a:blipFill rotWithShape="1">
                <a:blip r:embed="rId6"/>
                <a:stretch>
                  <a:fillRect l="-13" t="-102" r="13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9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99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99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7" grpId="0" build="p"/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16" name="Rectangle 20"/>
          <p:cNvSpPr>
            <a:spLocks noChangeArrowheads="1"/>
          </p:cNvSpPr>
          <p:nvPr/>
        </p:nvSpPr>
        <p:spPr bwMode="auto">
          <a:xfrm>
            <a:off x="8991600" y="2057400"/>
            <a:ext cx="9512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 dirty="0" smtClean="0">
                <a:solidFill>
                  <a:srgbClr val="FF0000"/>
                </a:solidFill>
              </a:rPr>
              <a:t>---(1)</a:t>
            </a:r>
            <a:endParaRPr lang="en-US" altLang="zh-CN" sz="2800" b="0" dirty="0">
              <a:solidFill>
                <a:srgbClr val="FF0000"/>
              </a:solidFill>
            </a:endParaRPr>
          </a:p>
        </p:txBody>
      </p:sp>
      <p:sp>
        <p:nvSpPr>
          <p:cNvPr id="208919" name="Text Box 23"/>
          <p:cNvSpPr txBox="1">
            <a:spLocks noChangeArrowheads="1"/>
          </p:cNvSpPr>
          <p:nvPr/>
        </p:nvSpPr>
        <p:spPr bwMode="auto">
          <a:xfrm>
            <a:off x="3962400" y="5791200"/>
            <a:ext cx="3535680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b="0" dirty="0"/>
              <a:t>简称为</a:t>
            </a:r>
            <a:r>
              <a:rPr lang="zh-CN" altLang="en-US" sz="2200" dirty="0">
                <a:solidFill>
                  <a:srgbClr val="FF0000"/>
                </a:solidFill>
              </a:rPr>
              <a:t>从属范数</a:t>
            </a:r>
            <a:r>
              <a:rPr lang="zh-CN" altLang="en-US" sz="2200" b="0" dirty="0"/>
              <a:t>或</a:t>
            </a:r>
            <a:r>
              <a:rPr lang="zh-CN" altLang="en-US" sz="2200" dirty="0">
                <a:solidFill>
                  <a:srgbClr val="FF0000"/>
                </a:solidFill>
              </a:rPr>
              <a:t>算子范数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6.3 </a:t>
            </a:r>
            <a:r>
              <a:rPr lang="zh-CN" altLang="en-US" kern="0" dirty="0" smtClean="0"/>
              <a:t>算子范数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828800" y="914400"/>
                <a:ext cx="8429143" cy="9677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200" smtClean="0">
                        <a:latin typeface="Cambria Math" panose="02040503050406030204" pitchFamily="18" charset="0"/>
                      </a:rPr>
                      <m:t>设</m:t>
                    </m:r>
                    <m:r>
                      <a:rPr lang="zh-CN" altLang="en-US" sz="220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altLang="zh-CN" sz="22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为一种向量范数</m:t>
                    </m:r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则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  <m:r>
                      <a:rPr lang="zh-CN" altLang="en-US" sz="2200">
                        <a:latin typeface="Cambria Math" panose="02040503050406030204" pitchFamily="18" charset="0"/>
                      </a:rPr>
                      <m:t>对所有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≠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有最大</a:t>
                </a:r>
                <a:r>
                  <a:rPr lang="zh-CN" altLang="en-US" sz="2200" dirty="0" smtClean="0">
                    <a:latin typeface="+mn-ea"/>
                  </a:rPr>
                  <a:t>值。令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914400"/>
                <a:ext cx="8429143" cy="967740"/>
              </a:xfrm>
              <a:prstGeom prst="rect">
                <a:avLst/>
              </a:prstGeom>
              <a:blipFill rotWithShape="1">
                <a:blip r:embed="rId1"/>
                <a:stretch>
                  <a:fillRect r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828800" y="2971800"/>
                <a:ext cx="4471035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可以验证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满足矩阵范数定义。</m:t>
                      </m:r>
                    </m:oMath>
                  </m:oMathPara>
                </a14:m>
                <a:endParaRPr lang="zh-CN" altLang="en-US" sz="2200" dirty="0">
                  <a:latin typeface="+mn-ea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971800"/>
                <a:ext cx="4471035" cy="5543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133600" y="5410200"/>
                <a:ext cx="8077200" cy="892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200" smtClean="0">
                        <a:latin typeface="Cambria Math" panose="02040503050406030204" pitchFamily="18" charset="0"/>
                      </a:rPr>
                      <m:t>由</m:t>
                    </m:r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zh-CN" altLang="en-US" sz="2200">
                        <a:latin typeface="Cambria Math" panose="02040503050406030204" pitchFamily="18" charset="0"/>
                      </a:rPr>
                      <m:t>式确定的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𝜐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称为从属于给定向量范数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𝜐</m:t>
                        </m:r>
                      </m:sub>
                    </m:sSub>
                    <m:r>
                      <a:rPr lang="zh-CN" altLang="en-US" sz="2200">
                        <a:latin typeface="Cambria Math" panose="02040503050406030204" pitchFamily="18" charset="0"/>
                      </a:rPr>
                      <m:t>的矩阵范数</m:t>
                    </m:r>
                  </m:oMath>
                </a14:m>
                <a:r>
                  <a:rPr lang="zh-CN" altLang="en-US" sz="2200" dirty="0" smtClean="0"/>
                  <a:t>，</a:t>
                </a:r>
                <a:endParaRPr lang="zh-CN" altLang="en-US" sz="2200" dirty="0"/>
              </a:p>
              <a:p>
                <a:endParaRPr lang="zh-CN" altLang="en-US" sz="22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410200"/>
                <a:ext cx="8077200" cy="8928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6491233" y="3516627"/>
                <a:ext cx="9963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33" y="3516627"/>
                <a:ext cx="996315" cy="460375"/>
              </a:xfrm>
              <a:prstGeom prst="rect">
                <a:avLst/>
              </a:prstGeom>
              <a:blipFill rotWithShape="1">
                <a:blip r:embed="rId4"/>
                <a:stretch>
                  <a:fillRect l="-26" t="-137" r="26" b="-2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524000" y="1904210"/>
                <a:ext cx="8077199" cy="785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f>
                                <m:fPr>
                                  <m:ctrlPr>
                                    <a:rPr lang="zh-CN" altLang="en-US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  <m:r>
                                        <a:rPr lang="zh-CN" alt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sz="22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𝐴𝑦</m:t>
                              </m:r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904210"/>
                <a:ext cx="8077199" cy="785495"/>
              </a:xfrm>
              <a:prstGeom prst="rect">
                <a:avLst/>
              </a:prstGeom>
              <a:blipFill rotWithShape="1">
                <a:blip r:embed="rId5"/>
                <a:stretch>
                  <a:fillRect t="-61" r="8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662141" y="3495404"/>
                <a:ext cx="38538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41" y="3495404"/>
                <a:ext cx="3853815" cy="460375"/>
              </a:xfrm>
              <a:prstGeom prst="rect">
                <a:avLst/>
              </a:prstGeom>
              <a:blipFill rotWithShape="1">
                <a:blip r:embed="rId6"/>
                <a:stretch>
                  <a:fillRect l="-6" t="-79" r="6" b="-2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590800" y="4261815"/>
                <a:ext cx="7120255" cy="1056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d>
                                  <m:dPr>
                                    <m:endChr m:val="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limLow>
                              <m:limLow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𝐴𝑦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𝐵𝑦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limLow>
                              <m:limLow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𝐴𝑦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limLow>
                              <m:limLow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‖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lim>
                            </m:limLow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𝐵𝑦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261815"/>
                <a:ext cx="7120255" cy="1056640"/>
              </a:xfrm>
              <a:prstGeom prst="rect">
                <a:avLst/>
              </a:prstGeom>
              <a:blipFill rotWithShape="1">
                <a:blip r:embed="rId7"/>
                <a:stretch>
                  <a:fillRect t="-3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0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16" grpId="0" autoUpdateAnimBg="0"/>
      <p:bldP spid="208919" grpId="0" autoUpdateAnimBg="0"/>
      <p:bldP spid="5" grpId="0"/>
      <p:bldP spid="8" grpId="0"/>
      <p:bldP spid="3" grpId="0"/>
      <p:bldP spid="4" grpId="0"/>
      <p:bldP spid="6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0950" name="Text Box 6"/>
              <p:cNvSpPr txBox="1">
                <a:spLocks noChangeArrowheads="1"/>
              </p:cNvSpPr>
              <p:nvPr/>
            </p:nvSpPr>
            <p:spPr bwMode="auto">
              <a:xfrm>
                <a:off x="-127000" y="404813"/>
                <a:ext cx="636206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503050405090304" pitchFamily="18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  <a:ea typeface="+mn-ea"/>
                  </a:rPr>
                  <a:t>根据向量的常用范数矩阵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+mn-ea"/>
                  </a:rPr>
                  <a:t>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算子范数</a:t>
                </a:r>
                <a:endParaRPr lang="zh-CN" altLang="en-US" sz="2400" dirty="0">
                  <a:solidFill>
                    <a:srgbClr val="FF0000"/>
                  </a:solidFill>
                  <a:latin typeface="Cambria Math" panose="02040503050406030204" pitchFamily="18" charset="0"/>
                  <a:ea typeface="+mn-ea"/>
                </a:endParaRPr>
              </a:p>
            </p:txBody>
          </p:sp>
        </mc:Choice>
        <mc:Fallback>
          <p:sp>
            <p:nvSpPr>
              <p:cNvPr id="210950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27000" y="404813"/>
                <a:ext cx="6362065" cy="460375"/>
              </a:xfrm>
              <a:prstGeom prst="rect">
                <a:avLst/>
              </a:prstGeom>
              <a:blipFill rotWithShape="1">
                <a:blip r:embed="rId1"/>
                <a:stretch>
                  <a:fillRect t="-69" b="-29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963" name="Line 19"/>
          <p:cNvSpPr>
            <a:spLocks noChangeShapeType="1"/>
          </p:cNvSpPr>
          <p:nvPr/>
        </p:nvSpPr>
        <p:spPr bwMode="auto">
          <a:xfrm>
            <a:off x="4114800" y="2667000"/>
            <a:ext cx="2382837" cy="301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64" name="Line 20"/>
          <p:cNvSpPr>
            <a:spLocks noChangeShapeType="1"/>
          </p:cNvSpPr>
          <p:nvPr/>
        </p:nvSpPr>
        <p:spPr bwMode="auto">
          <a:xfrm flipV="1">
            <a:off x="4165600" y="4495800"/>
            <a:ext cx="2378075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965" name="Line 21"/>
          <p:cNvSpPr>
            <a:spLocks noChangeShapeType="1"/>
          </p:cNvSpPr>
          <p:nvPr/>
        </p:nvSpPr>
        <p:spPr bwMode="auto">
          <a:xfrm flipV="1">
            <a:off x="6731000" y="6248400"/>
            <a:ext cx="1524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292600" y="1143000"/>
                <a:ext cx="2247900" cy="1099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Low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600" y="1143000"/>
                <a:ext cx="2247900" cy="10991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01600" y="1371600"/>
                <a:ext cx="4354830" cy="730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   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1371600"/>
                <a:ext cx="4354830" cy="73025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03200" y="2209800"/>
                <a:ext cx="6454775" cy="52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的每列绝对值之和的最大值</m:t>
                    </m:r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zh-CN" altLang="en-US" sz="2800" dirty="0" smtClean="0">
                    <a:latin typeface="Cambria Math" panose="02040503050406030204" pitchFamily="18" charset="0"/>
                  </a:rPr>
                  <a:t>称为</a:t>
                </a:r>
                <a:r>
                  <a:rPr kumimoji="1" lang="zh-CN" altLang="en-US" sz="2800" dirty="0">
                    <a:latin typeface="Cambria Math" panose="02040503050406030204" pitchFamily="18" charset="0"/>
                  </a:rPr>
                  <a:t>𝐴</a:t>
                </a:r>
                <a:r>
                  <a:rPr kumimoji="1" lang="zh-CN" altLang="en-US" sz="2800" dirty="0" smtClean="0">
                    <a:latin typeface="Cambria Math" panose="02040503050406030204" pitchFamily="18" charset="0"/>
                  </a:rPr>
                  <a:t>的列范数</a:t>
                </a:r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2209800"/>
                <a:ext cx="6454775" cy="521970"/>
              </a:xfrm>
              <a:prstGeom prst="rect">
                <a:avLst/>
              </a:prstGeom>
              <a:blipFill rotWithShape="1">
                <a:blip r:embed="rId4"/>
                <a:stretch>
                  <a:fillRect r="-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101600" y="3048000"/>
                <a:ext cx="4595495" cy="730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   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3048000"/>
                <a:ext cx="4595495" cy="7302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4597400" y="2819400"/>
                <a:ext cx="2329815" cy="1146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lim>
                      </m:limLow>
                      <m:nary>
                        <m:naryPr>
                          <m:chr m:val="∑"/>
                          <m:grow m:val="on"/>
                          <m:limLoc m:val="undOvr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7400" y="2819400"/>
                <a:ext cx="2329815" cy="11468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35000" y="3962400"/>
                <a:ext cx="6117590" cy="4819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sz="240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zh-CN" altLang="en-US" sz="2400" smtClean="0">
                        <a:latin typeface="Cambria Math" panose="02040503050406030204" pitchFamily="18" charset="0"/>
                      </a:rPr>
                      <m:t>的每</m:t>
                    </m:r>
                    <m:r>
                      <a:rPr kumimoji="1" lang="zh-CN" altLang="en-US" sz="2400" b="0" i="1" smtClean="0">
                        <a:latin typeface="Cambria Math" panose="02040503050406030204" pitchFamily="18" charset="0"/>
                      </a:rPr>
                      <m:t>行</m:t>
                    </m:r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绝对值之和的最大值</m:t>
                    </m:r>
                    <m:r>
                      <a:rPr kumimoji="1" lang="zh-CN" altLang="en-US" sz="2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zh-CN" altLang="en-US" sz="2400" dirty="0" smtClean="0">
                    <a:latin typeface="Cambria Math" panose="02040503050406030204" pitchFamily="18" charset="0"/>
                  </a:rPr>
                  <a:t>称为</a:t>
                </a:r>
                <a:r>
                  <a:rPr kumimoji="1" lang="zh-CN" altLang="en-US" sz="2400" dirty="0">
                    <a:latin typeface="Cambria Math" panose="02040503050406030204" pitchFamily="18" charset="0"/>
                  </a:rPr>
                  <a:t>𝐴</a:t>
                </a:r>
                <a:r>
                  <a:rPr kumimoji="1" lang="zh-CN" altLang="en-US" sz="2400" dirty="0" smtClean="0">
                    <a:latin typeface="Cambria Math" panose="02040503050406030204" pitchFamily="18" charset="0"/>
                  </a:rPr>
                  <a:t>的行范数</a:t>
                </a:r>
                <a:endParaRPr kumimoji="1"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3962400"/>
                <a:ext cx="6117590" cy="4819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-279400" y="4724400"/>
                <a:ext cx="7315200" cy="730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   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400" y="4724400"/>
                <a:ext cx="7315200" cy="7302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01600" y="5791200"/>
                <a:ext cx="8277860" cy="477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kumimoji="1" lang="zh-CN" altLang="en-US" sz="2400" dirty="0">
                    <a:latin typeface="Cambria Math" panose="020405030504060302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kumimoji="1" lang="en-US" altLang="zh-CN" sz="240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sz="240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400" dirty="0">
                    <a:latin typeface="Cambria Math" panose="02040503050406030204" pitchFamily="18" charset="0"/>
                  </a:rPr>
                  <a:t>的特征值的绝对值的最大值，称为𝐴的</a:t>
                </a:r>
                <a:r>
                  <a:rPr kumimoji="1" lang="en-US" altLang="zh-CN" sz="2400" dirty="0">
                    <a:latin typeface="Cambria Math" panose="02040503050406030204" pitchFamily="18" charset="0"/>
                  </a:rPr>
                  <a:t>2</a:t>
                </a:r>
                <a:r>
                  <a:rPr kumimoji="1" lang="zh-CN" altLang="en-US" sz="2400" dirty="0">
                    <a:latin typeface="Cambria Math" panose="02040503050406030204" pitchFamily="18" charset="0"/>
                  </a:rPr>
                  <a:t>范数</a:t>
                </a:r>
                <a:endParaRPr kumimoji="1" lang="zh-CN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5791200"/>
                <a:ext cx="8277860" cy="477520"/>
              </a:xfrm>
              <a:prstGeom prst="rect">
                <a:avLst/>
              </a:prstGeom>
              <a:blipFill rotWithShape="1">
                <a:blip r:embed="rId9"/>
                <a:stretch>
                  <a:fillRect b="-1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3735" y="2348230"/>
            <a:ext cx="5210175" cy="34448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96505" y="60833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重点</a:t>
            </a:r>
            <a:r>
              <a:rPr lang="en-US" altLang="zh-CN" sz="5400"/>
              <a:t>！！</a:t>
            </a:r>
            <a:endParaRPr lang="en-US" altLang="zh-CN" sz="5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1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1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1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50" grpId="0" autoUpdateAnimBg="0"/>
      <p:bldP spid="210963" grpId="0" bldLvl="0" animBg="1"/>
      <p:bldP spid="210964" grpId="0" bldLvl="0" animBg="1"/>
      <p:bldP spid="210965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8" name="Text Box 8"/>
          <p:cNvSpPr txBox="1">
            <a:spLocks noChangeArrowheads="1"/>
          </p:cNvSpPr>
          <p:nvPr/>
        </p:nvSpPr>
        <p:spPr bwMode="auto">
          <a:xfrm>
            <a:off x="1981200" y="990600"/>
            <a:ext cx="1021080" cy="42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200" dirty="0">
                <a:latin typeface="+mn-ea"/>
                <a:ea typeface="+mn-ea"/>
              </a:rPr>
              <a:t>由定义</a:t>
            </a:r>
            <a:endParaRPr lang="zh-CN" altLang="en-US" sz="2200" dirty="0">
              <a:latin typeface="+mn-ea"/>
              <a:ea typeface="+mn-ea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6.3 </a:t>
            </a:r>
            <a:r>
              <a:rPr lang="zh-CN" altLang="en-US" kern="0" dirty="0" smtClean="0"/>
              <a:t>算子范数</a:t>
            </a:r>
            <a:endParaRPr lang="zh-CN" altLang="en-US" kern="0" dirty="0"/>
          </a:p>
        </p:txBody>
      </p:sp>
      <p:sp>
        <p:nvSpPr>
          <p:cNvPr id="2" name="矩形 1"/>
          <p:cNvSpPr/>
          <p:nvPr/>
        </p:nvSpPr>
        <p:spPr>
          <a:xfrm>
            <a:off x="5410200" y="990600"/>
            <a:ext cx="7416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+mn-ea"/>
              </a:rPr>
              <a:t>可得</a:t>
            </a:r>
            <a:endParaRPr lang="zh-CN" altLang="en-US" sz="22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981200" y="2667000"/>
                <a:ext cx="3865245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称向量范数和算子范数相容</m:t>
                      </m:r>
                      <m:r>
                        <a:rPr lang="zh-CN" altLang="en-US" sz="2200" dirty="0">
                          <a:latin typeface="Cambria Math" panose="02040503050406030204" pitchFamily="18" charset="0"/>
                        </a:rPr>
                        <m:t>。</m:t>
                      </m:r>
                    </m:oMath>
                  </m:oMathPara>
                </a14:m>
                <a:endParaRPr lang="zh-CN" altLang="en-US" sz="2200" dirty="0">
                  <a:latin typeface="+mn-ea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667000"/>
                <a:ext cx="3865245" cy="554355"/>
              </a:xfrm>
              <a:prstGeom prst="rect">
                <a:avLst/>
              </a:prstGeom>
              <a:blipFill rotWithShape="1">
                <a:blip r:embed="rId1"/>
                <a:stretch>
                  <a:fillRect r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2133600" y="4953000"/>
                <a:ext cx="4373880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latin typeface="Cambria Math" panose="020405030504060302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算子范数服从乘法范数</m:t>
                    </m:r>
                    <m:r>
                      <m:rPr>
                        <m:nor/>
                      </m:rPr>
                      <a:rPr lang="zh-CN" altLang="en-US" sz="2200" smtClean="0">
                        <a:solidFill>
                          <a:srgbClr val="FF0000"/>
                        </a:solidFill>
                        <a:latin typeface="+mn-ea"/>
                      </a:rPr>
                      <m:t>相容性</m:t>
                    </m:r>
                    <m:r>
                      <a:rPr lang="zh-CN" altLang="en-US" sz="2200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zh-CN" altLang="en-US" sz="2200" dirty="0">
                  <a:latin typeface="+mn-ea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953000"/>
                <a:ext cx="4373880" cy="554355"/>
              </a:xfrm>
              <a:prstGeom prst="rect">
                <a:avLst/>
              </a:prstGeom>
              <a:blipFill rotWithShape="1">
                <a:blip r:embed="rId2"/>
                <a:stretch>
                  <a:fillRect r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286000" y="3200400"/>
                <a:ext cx="2447290" cy="398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200400"/>
                <a:ext cx="2447290" cy="398780"/>
              </a:xfrm>
              <a:prstGeom prst="rect">
                <a:avLst/>
              </a:prstGeom>
              <a:blipFill rotWithShape="1">
                <a:blip r:embed="rId3"/>
                <a:stretch>
                  <a:fillRect b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887431" y="798513"/>
                <a:ext cx="2515870" cy="722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431" y="798513"/>
                <a:ext cx="2515870" cy="722630"/>
              </a:xfrm>
              <a:prstGeom prst="rect">
                <a:avLst/>
              </a:prstGeom>
              <a:blipFill rotWithShape="1">
                <a:blip r:embed="rId4"/>
                <a:stretch>
                  <a:fillRect l="-3" t="-44" r="3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743200" y="1679880"/>
                <a:ext cx="4256405" cy="722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𝜐</m:t>
                              </m:r>
                            </m:sub>
                          </m:sSub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679880"/>
                <a:ext cx="4256405" cy="722630"/>
              </a:xfrm>
              <a:prstGeom prst="rect">
                <a:avLst/>
              </a:prstGeom>
              <a:blipFill rotWithShape="1">
                <a:blip r:embed="rId5"/>
                <a:stretch>
                  <a:fillRect t="-42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752600" y="3720397"/>
                <a:ext cx="8780875" cy="10306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𝐴𝐵𝑥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𝐵𝑥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720397"/>
                <a:ext cx="8780875" cy="1030605"/>
              </a:xfrm>
              <a:prstGeom prst="rect">
                <a:avLst/>
              </a:prstGeom>
              <a:blipFill rotWithShape="1">
                <a:blip r:embed="rId6"/>
                <a:stretch>
                  <a:fillRect t="-55" r="1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828800" y="228600"/>
            <a:ext cx="8640763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r>
              <a:rPr lang="en-US" altLang="zh-CN" kern="0" dirty="0" smtClean="0"/>
              <a:t>1.4.3 </a:t>
            </a:r>
            <a:r>
              <a:rPr lang="zh-CN" altLang="en-US" dirty="0" smtClean="0"/>
              <a:t>利润最大化：向量化表示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981200" y="2717800"/>
          <a:ext cx="2438400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7" name="Equation" r:id="rId1" imgW="26822400" imgH="29260800" progId="Equation.DSMT4">
                  <p:embed/>
                </p:oleObj>
              </mc:Choice>
              <mc:Fallback>
                <p:oleObj name="Equation" r:id="rId1" imgW="26822400" imgH="29260800" progId="Equation.DSMT4">
                  <p:embed/>
                  <p:pic>
                    <p:nvPicPr>
                      <p:cNvPr id="0" name="图片 247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81200" y="2717800"/>
                        <a:ext cx="2438400" cy="253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90800" y="1143000"/>
            <a:ext cx="1905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Calibri" panose="020F0502020204030204" charset="0"/>
              </a:rPr>
              <a:t>令</a:t>
            </a:r>
            <a:endParaRPr lang="zh-CN" altLang="en-US" sz="2800" dirty="0" smtClean="0">
              <a:latin typeface="Calibri" panose="020F0502020204030204" charset="0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6705600" y="2590800"/>
          <a:ext cx="171926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8" name="Equation" r:id="rId3" imgW="18897600" imgH="29870400" progId="Equation.DSMT4">
                  <p:embed/>
                </p:oleObj>
              </mc:Choice>
              <mc:Fallback>
                <p:oleObj name="Equation" r:id="rId3" imgW="18897600" imgH="29870400" progId="Equation.DSMT4">
                  <p:embed/>
                  <p:pic>
                    <p:nvPicPr>
                      <p:cNvPr id="0" name="图片 247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5600" y="2590800"/>
                        <a:ext cx="1719263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右箭头 3"/>
          <p:cNvSpPr/>
          <p:nvPr/>
        </p:nvSpPr>
        <p:spPr bwMode="auto">
          <a:xfrm>
            <a:off x="4800600" y="3581400"/>
            <a:ext cx="1524000" cy="3810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048000" y="1066800"/>
                <a:ext cx="5854065" cy="70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066800"/>
                <a:ext cx="5854065" cy="701040"/>
              </a:xfrm>
              <a:prstGeom prst="rect">
                <a:avLst/>
              </a:prstGeom>
              <a:blipFill rotWithShape="1">
                <a:blip r:embed="rId5"/>
                <a:stretch>
                  <a:fillRect r="-3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2" name="Text Box 6"/>
          <p:cNvSpPr txBox="1">
            <a:spLocks noChangeArrowheads="1"/>
          </p:cNvSpPr>
          <p:nvPr/>
        </p:nvSpPr>
        <p:spPr bwMode="auto">
          <a:xfrm>
            <a:off x="355600" y="533400"/>
            <a:ext cx="627380" cy="52197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Cambria Math" panose="02040503050406030204" pitchFamily="18" charset="0"/>
                <a:ea typeface="+mn-ea"/>
              </a:rPr>
              <a:t>例</a:t>
            </a:r>
            <a:r>
              <a:rPr lang="en-US" altLang="zh-CN" sz="2800" b="0" dirty="0" smtClean="0"/>
              <a:t>.</a:t>
            </a:r>
            <a:endParaRPr lang="en-US" altLang="zh-CN" sz="2800" b="0" dirty="0"/>
          </a:p>
        </p:txBody>
      </p:sp>
      <p:sp>
        <p:nvSpPr>
          <p:cNvPr id="214023" name="Text Box 7"/>
          <p:cNvSpPr txBox="1">
            <a:spLocks noChangeArrowheads="1"/>
          </p:cNvSpPr>
          <p:nvPr/>
        </p:nvSpPr>
        <p:spPr bwMode="auto">
          <a:xfrm>
            <a:off x="1574800" y="547688"/>
            <a:ext cx="39604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Cambria Math" panose="02040503050406030204" pitchFamily="18" charset="0"/>
                <a:ea typeface="+mn-ea"/>
              </a:rPr>
              <a:t>求矩阵</a:t>
            </a:r>
            <a:r>
              <a:rPr lang="en-US" altLang="zh-CN" sz="2800" dirty="0">
                <a:latin typeface="Cambria Math" panose="02040503050406030204" pitchFamily="18" charset="0"/>
                <a:ea typeface="+mn-ea"/>
              </a:rPr>
              <a:t>A</a:t>
            </a:r>
            <a:r>
              <a:rPr lang="zh-CN" altLang="en-US" sz="2800" dirty="0">
                <a:latin typeface="Cambria Math" panose="02040503050406030204" pitchFamily="18" charset="0"/>
                <a:ea typeface="+mn-ea"/>
              </a:rPr>
              <a:t>的各种常用范数</a:t>
            </a:r>
            <a:endParaRPr lang="zh-CN" altLang="en-US" sz="2800" dirty="0">
              <a:latin typeface="Cambria Math" panose="02040503050406030204" pitchFamily="18" charset="0"/>
              <a:ea typeface="+mn-ea"/>
            </a:endParaRPr>
          </a:p>
        </p:txBody>
      </p:sp>
      <p:graphicFrame>
        <p:nvGraphicFramePr>
          <p:cNvPr id="214024" name="Object 8"/>
          <p:cNvGraphicFramePr>
            <a:graphicFrameLocks noChangeAspect="1"/>
          </p:cNvGraphicFramePr>
          <p:nvPr/>
        </p:nvGraphicFramePr>
        <p:xfrm>
          <a:off x="2054225" y="1143000"/>
          <a:ext cx="2949575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9" name="公式" r:id="rId1" imgW="1180465" imgH="635000" progId="Equation.3">
                  <p:embed/>
                </p:oleObj>
              </mc:Choice>
              <mc:Fallback>
                <p:oleObj name="公式" r:id="rId1" imgW="1180465" imgH="635000" progId="Equation.3">
                  <p:embed/>
                  <p:pic>
                    <p:nvPicPr>
                      <p:cNvPr id="0" name="图片 606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1143000"/>
                        <a:ext cx="2949575" cy="150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25" name="Text Box 9"/>
          <p:cNvSpPr txBox="1">
            <a:spLocks noChangeArrowheads="1"/>
          </p:cNvSpPr>
          <p:nvPr/>
        </p:nvSpPr>
        <p:spPr bwMode="auto">
          <a:xfrm>
            <a:off x="431800" y="3429000"/>
            <a:ext cx="637540" cy="52197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Cambria Math" panose="02040503050406030204" pitchFamily="18" charset="0"/>
                <a:ea typeface="+mn-ea"/>
              </a:rPr>
              <a:t>解</a:t>
            </a:r>
            <a:r>
              <a:rPr lang="en-US" altLang="zh-CN" sz="2800" b="0" dirty="0"/>
              <a:t>:</a:t>
            </a:r>
            <a:endParaRPr lang="en-US" altLang="zh-CN" sz="2800" b="0" dirty="0"/>
          </a:p>
        </p:txBody>
      </p:sp>
      <p:graphicFrame>
        <p:nvGraphicFramePr>
          <p:cNvPr id="214026" name="Object 10"/>
          <p:cNvGraphicFramePr>
            <a:graphicFrameLocks noChangeAspect="1"/>
          </p:cNvGraphicFramePr>
          <p:nvPr/>
        </p:nvGraphicFramePr>
        <p:xfrm>
          <a:off x="1498600" y="3427413"/>
          <a:ext cx="69850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0" name="公式" r:id="rId3" imgW="279400" imgH="241300" progId="Equation.3">
                  <p:embed/>
                </p:oleObj>
              </mc:Choice>
              <mc:Fallback>
                <p:oleObj name="公式" r:id="rId3" imgW="279400" imgH="241300" progId="Equation.3">
                  <p:embed/>
                  <p:pic>
                    <p:nvPicPr>
                      <p:cNvPr id="0" name="图片 606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3427413"/>
                        <a:ext cx="698500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27" name="Object 11"/>
          <p:cNvGraphicFramePr>
            <a:graphicFrameLocks noChangeAspect="1"/>
          </p:cNvGraphicFramePr>
          <p:nvPr/>
        </p:nvGraphicFramePr>
        <p:xfrm>
          <a:off x="2108200" y="3162300"/>
          <a:ext cx="209232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1" name="公式" r:id="rId5" imgW="837565" imgH="431800" progId="Equation.3">
                  <p:embed/>
                </p:oleObj>
              </mc:Choice>
              <mc:Fallback>
                <p:oleObj name="公式" r:id="rId5" imgW="837565" imgH="431800" progId="Equation.3">
                  <p:embed/>
                  <p:pic>
                    <p:nvPicPr>
                      <p:cNvPr id="0" name="图片 606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3162300"/>
                        <a:ext cx="209232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28" name="Line 12"/>
          <p:cNvSpPr>
            <a:spLocks noChangeShapeType="1"/>
          </p:cNvSpPr>
          <p:nvPr/>
        </p:nvSpPr>
        <p:spPr bwMode="auto">
          <a:xfrm>
            <a:off x="3403600" y="1295400"/>
            <a:ext cx="0" cy="12954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4029" name="Line 13"/>
          <p:cNvSpPr>
            <a:spLocks noChangeShapeType="1"/>
          </p:cNvSpPr>
          <p:nvPr/>
        </p:nvSpPr>
        <p:spPr bwMode="auto">
          <a:xfrm>
            <a:off x="4013200" y="1295400"/>
            <a:ext cx="0" cy="12954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4030" name="Line 14"/>
          <p:cNvSpPr>
            <a:spLocks noChangeShapeType="1"/>
          </p:cNvSpPr>
          <p:nvPr/>
        </p:nvSpPr>
        <p:spPr bwMode="auto">
          <a:xfrm>
            <a:off x="4775200" y="1295400"/>
            <a:ext cx="0" cy="1295400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4031" name="Object 15"/>
          <p:cNvGraphicFramePr>
            <a:graphicFrameLocks noChangeAspect="1"/>
          </p:cNvGraphicFramePr>
          <p:nvPr/>
        </p:nvGraphicFramePr>
        <p:xfrm>
          <a:off x="3098800" y="2667000"/>
          <a:ext cx="236538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2" name="公式" r:id="rId7" imgW="139700" imgH="190500" progId="Equation.3">
                  <p:embed/>
                </p:oleObj>
              </mc:Choice>
              <mc:Fallback>
                <p:oleObj name="公式" r:id="rId7" imgW="139700" imgH="190500" progId="Equation.3">
                  <p:embed/>
                  <p:pic>
                    <p:nvPicPr>
                      <p:cNvPr id="0" name="图片 606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2667000"/>
                        <a:ext cx="236538" cy="3095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3" name="Object 17"/>
          <p:cNvGraphicFramePr>
            <a:graphicFrameLocks noChangeAspect="1"/>
          </p:cNvGraphicFramePr>
          <p:nvPr/>
        </p:nvGraphicFramePr>
        <p:xfrm>
          <a:off x="3776663" y="2667000"/>
          <a:ext cx="236537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3" name="公式" r:id="rId9" imgW="139700" imgH="215900" progId="Equation.3">
                  <p:embed/>
                </p:oleObj>
              </mc:Choice>
              <mc:Fallback>
                <p:oleObj name="公式" r:id="rId9" imgW="139700" imgH="215900" progId="Equation.3">
                  <p:embed/>
                  <p:pic>
                    <p:nvPicPr>
                      <p:cNvPr id="0" name="图片 606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663" y="2667000"/>
                        <a:ext cx="236537" cy="3349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4" name="Object 18"/>
          <p:cNvGraphicFramePr>
            <a:graphicFrameLocks noChangeAspect="1"/>
          </p:cNvGraphicFramePr>
          <p:nvPr/>
        </p:nvGraphicFramePr>
        <p:xfrm>
          <a:off x="4386263" y="2667000"/>
          <a:ext cx="236537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4" name="公式" r:id="rId11" imgW="139700" imgH="190500" progId="Equation.3">
                  <p:embed/>
                </p:oleObj>
              </mc:Choice>
              <mc:Fallback>
                <p:oleObj name="公式" r:id="rId11" imgW="139700" imgH="190500" progId="Equation.3">
                  <p:embed/>
                  <p:pic>
                    <p:nvPicPr>
                      <p:cNvPr id="0" name="图片 606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2667000"/>
                        <a:ext cx="236537" cy="3095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35" name="Line 19"/>
          <p:cNvSpPr>
            <a:spLocks noChangeShapeType="1"/>
          </p:cNvSpPr>
          <p:nvPr/>
        </p:nvSpPr>
        <p:spPr bwMode="auto">
          <a:xfrm>
            <a:off x="2794000" y="1600200"/>
            <a:ext cx="19812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4037" name="Line 21"/>
          <p:cNvSpPr>
            <a:spLocks noChangeShapeType="1"/>
          </p:cNvSpPr>
          <p:nvPr/>
        </p:nvSpPr>
        <p:spPr bwMode="auto">
          <a:xfrm>
            <a:off x="2794000" y="2590800"/>
            <a:ext cx="19812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4039" name="Line 23"/>
          <p:cNvSpPr>
            <a:spLocks noChangeShapeType="1"/>
          </p:cNvSpPr>
          <p:nvPr/>
        </p:nvSpPr>
        <p:spPr bwMode="auto">
          <a:xfrm>
            <a:off x="2794000" y="2133600"/>
            <a:ext cx="19812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4040" name="Object 24"/>
          <p:cNvGraphicFramePr>
            <a:graphicFrameLocks noChangeAspect="1"/>
          </p:cNvGraphicFramePr>
          <p:nvPr/>
        </p:nvGraphicFramePr>
        <p:xfrm>
          <a:off x="5080000" y="1282700"/>
          <a:ext cx="23653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5" name="公式" r:id="rId13" imgW="139700" imgH="215900" progId="Equation.3">
                  <p:embed/>
                </p:oleObj>
              </mc:Choice>
              <mc:Fallback>
                <p:oleObj name="公式" r:id="rId13" imgW="139700" imgH="215900" progId="Equation.3">
                  <p:embed/>
                  <p:pic>
                    <p:nvPicPr>
                      <p:cNvPr id="0" name="图片 606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1282700"/>
                        <a:ext cx="236538" cy="3349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1" name="Object 25"/>
          <p:cNvGraphicFramePr>
            <a:graphicFrameLocks noChangeAspect="1"/>
          </p:cNvGraphicFramePr>
          <p:nvPr/>
        </p:nvGraphicFramePr>
        <p:xfrm>
          <a:off x="5080000" y="1809750"/>
          <a:ext cx="23653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6" name="公式" r:id="rId15" imgW="139700" imgH="190500" progId="Equation.3">
                  <p:embed/>
                </p:oleObj>
              </mc:Choice>
              <mc:Fallback>
                <p:oleObj name="公式" r:id="rId15" imgW="139700" imgH="190500" progId="Equation.3">
                  <p:embed/>
                  <p:pic>
                    <p:nvPicPr>
                      <p:cNvPr id="0" name="图片 606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1809750"/>
                        <a:ext cx="236538" cy="311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2" name="Object 26"/>
          <p:cNvGraphicFramePr>
            <a:graphicFrameLocks noChangeAspect="1"/>
          </p:cNvGraphicFramePr>
          <p:nvPr/>
        </p:nvGraphicFramePr>
        <p:xfrm>
          <a:off x="5080000" y="228600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7" name="公式" r:id="rId17" imgW="139700" imgH="190500" progId="Equation.3">
                  <p:embed/>
                </p:oleObj>
              </mc:Choice>
              <mc:Fallback>
                <p:oleObj name="公式" r:id="rId17" imgW="139700" imgH="190500" progId="Equation.3">
                  <p:embed/>
                  <p:pic>
                    <p:nvPicPr>
                      <p:cNvPr id="0" name="图片 606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2286000"/>
                        <a:ext cx="236537" cy="311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3" name="Object 27"/>
          <p:cNvGraphicFramePr>
            <a:graphicFrameLocks noChangeAspect="1"/>
          </p:cNvGraphicFramePr>
          <p:nvPr/>
        </p:nvGraphicFramePr>
        <p:xfrm>
          <a:off x="4240213" y="3429000"/>
          <a:ext cx="2820987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8" name="公式" r:id="rId19" imgW="1130300" imgH="279400" progId="Equation.3">
                  <p:embed/>
                </p:oleObj>
              </mc:Choice>
              <mc:Fallback>
                <p:oleObj name="公式" r:id="rId19" imgW="1130300" imgH="279400" progId="Equation.3">
                  <p:embed/>
                  <p:pic>
                    <p:nvPicPr>
                      <p:cNvPr id="0" name="图片 606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13" y="3429000"/>
                        <a:ext cx="2820987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4" name="Object 28"/>
          <p:cNvGraphicFramePr>
            <a:graphicFrameLocks noChangeAspect="1"/>
          </p:cNvGraphicFramePr>
          <p:nvPr/>
        </p:nvGraphicFramePr>
        <p:xfrm>
          <a:off x="1468438" y="4546600"/>
          <a:ext cx="7588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9" name="公式" r:id="rId21" imgW="304800" imgH="241300" progId="Equation.3">
                  <p:embed/>
                </p:oleObj>
              </mc:Choice>
              <mc:Fallback>
                <p:oleObj name="公式" r:id="rId21" imgW="304800" imgH="241300" progId="Equation.3">
                  <p:embed/>
                  <p:pic>
                    <p:nvPicPr>
                      <p:cNvPr id="0" name="图片 606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4546600"/>
                        <a:ext cx="75882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5" name="Object 29"/>
          <p:cNvGraphicFramePr>
            <a:graphicFrameLocks noChangeAspect="1"/>
          </p:cNvGraphicFramePr>
          <p:nvPr/>
        </p:nvGraphicFramePr>
        <p:xfrm>
          <a:off x="2149475" y="4267200"/>
          <a:ext cx="2092325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" name="公式" r:id="rId23" imgW="837565" imgH="444500" progId="Equation.3">
                  <p:embed/>
                </p:oleObj>
              </mc:Choice>
              <mc:Fallback>
                <p:oleObj name="公式" r:id="rId23" imgW="837565" imgH="444500" progId="Equation.3">
                  <p:embed/>
                  <p:pic>
                    <p:nvPicPr>
                      <p:cNvPr id="0" name="图片 606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5" y="4267200"/>
                        <a:ext cx="2092325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6" name="Object 30"/>
          <p:cNvGraphicFramePr>
            <a:graphicFrameLocks noChangeAspect="1"/>
          </p:cNvGraphicFramePr>
          <p:nvPr/>
        </p:nvGraphicFramePr>
        <p:xfrm>
          <a:off x="4240213" y="4565650"/>
          <a:ext cx="282098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1" name="公式" r:id="rId25" imgW="1129665" imgH="266700" progId="Equation.3">
                  <p:embed/>
                </p:oleObj>
              </mc:Choice>
              <mc:Fallback>
                <p:oleObj name="公式" r:id="rId25" imgW="1129665" imgH="266700" progId="Equation.3">
                  <p:embed/>
                  <p:pic>
                    <p:nvPicPr>
                      <p:cNvPr id="0" name="图片 606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0213" y="4565650"/>
                        <a:ext cx="2820987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7" name="Object 31"/>
          <p:cNvGraphicFramePr>
            <a:graphicFrameLocks noChangeAspect="1"/>
          </p:cNvGraphicFramePr>
          <p:nvPr/>
        </p:nvGraphicFramePr>
        <p:xfrm>
          <a:off x="2846388" y="5599113"/>
          <a:ext cx="69691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2" name="公式" r:id="rId27" imgW="279400" imgH="241300" progId="Equation.3">
                  <p:embed/>
                </p:oleObj>
              </mc:Choice>
              <mc:Fallback>
                <p:oleObj name="公式" r:id="rId27" imgW="279400" imgH="241300" progId="Equation.3">
                  <p:embed/>
                  <p:pic>
                    <p:nvPicPr>
                      <p:cNvPr id="0" name="图片 606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388" y="5599113"/>
                        <a:ext cx="696912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8" name="Object 32"/>
          <p:cNvGraphicFramePr>
            <a:graphicFrameLocks noChangeAspect="1"/>
          </p:cNvGraphicFramePr>
          <p:nvPr/>
        </p:nvGraphicFramePr>
        <p:xfrm>
          <a:off x="3529013" y="5505450"/>
          <a:ext cx="23129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3" name="Equation" r:id="rId29" imgW="927100" imgH="279400" progId="Equation.DSMT4">
                  <p:embed/>
                </p:oleObj>
              </mc:Choice>
              <mc:Fallback>
                <p:oleObj name="Equation" r:id="rId29" imgW="927100" imgH="279400" progId="Equation.DSMT4">
                  <p:embed/>
                  <p:pic>
                    <p:nvPicPr>
                      <p:cNvPr id="0" name="图片 606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013" y="5505450"/>
                        <a:ext cx="2312987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049" name="Text Box 33"/>
          <p:cNvSpPr txBox="1">
            <a:spLocks noChangeArrowheads="1"/>
          </p:cNvSpPr>
          <p:nvPr/>
        </p:nvSpPr>
        <p:spPr bwMode="auto">
          <a:xfrm>
            <a:off x="1346200" y="5576888"/>
            <a:ext cx="894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Cambria Math" panose="02040503050406030204" pitchFamily="18" charset="0"/>
                <a:ea typeface="+mn-ea"/>
              </a:rPr>
              <a:t>由于</a:t>
            </a:r>
            <a:endParaRPr lang="zh-CN" altLang="en-US" sz="2800" dirty="0">
              <a:latin typeface="Cambria Math" panose="02040503050406030204" pitchFamily="18" charset="0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4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4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4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4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1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4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2" grpId="0" bldLvl="0" animBg="1" autoUpdateAnimBg="0"/>
      <p:bldP spid="214023" grpId="0" autoUpdateAnimBg="0"/>
      <p:bldP spid="214025" grpId="0" bldLvl="0" animBg="1" autoUpdateAnimBg="0"/>
      <p:bldP spid="214028" grpId="0" bldLvl="0" animBg="1"/>
      <p:bldP spid="214029" grpId="0" bldLvl="0" animBg="1"/>
      <p:bldP spid="214030" grpId="0" bldLvl="0" animBg="1"/>
      <p:bldP spid="214035" grpId="0" bldLvl="0" animBg="1"/>
      <p:bldP spid="214037" grpId="0" bldLvl="0" animBg="1"/>
      <p:bldP spid="214039" grpId="0" bldLvl="0" animBg="1"/>
      <p:bldP spid="214049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48" name="Object 8"/>
          <p:cNvGraphicFramePr>
            <a:graphicFrameLocks noChangeAspect="1"/>
          </p:cNvGraphicFramePr>
          <p:nvPr/>
        </p:nvGraphicFramePr>
        <p:xfrm>
          <a:off x="3724275" y="425450"/>
          <a:ext cx="2841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0" name="Equation" r:id="rId1" imgW="2743200" imgH="4267200" progId="Equation.DSMT4">
                  <p:embed/>
                </p:oleObj>
              </mc:Choice>
              <mc:Fallback>
                <p:oleObj name="Equation" r:id="rId1" imgW="2743200" imgH="4267200" progId="Equation.DSMT4">
                  <p:embed/>
                  <p:pic>
                    <p:nvPicPr>
                      <p:cNvPr id="0" name="图片 508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4275" y="425450"/>
                        <a:ext cx="2841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9" name="Object 9"/>
          <p:cNvGraphicFramePr>
            <a:graphicFrameLocks noChangeAspect="1"/>
          </p:cNvGraphicFramePr>
          <p:nvPr/>
        </p:nvGraphicFramePr>
        <p:xfrm>
          <a:off x="2133600" y="1676400"/>
          <a:ext cx="78898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1" name="公式" r:id="rId3" imgW="317500" imgH="190500" progId="Equation.3">
                  <p:embed/>
                </p:oleObj>
              </mc:Choice>
              <mc:Fallback>
                <p:oleObj name="公式" r:id="rId3" imgW="317500" imgH="190500" progId="Equation.3">
                  <p:embed/>
                  <p:pic>
                    <p:nvPicPr>
                      <p:cNvPr id="0" name="图片 508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76400"/>
                        <a:ext cx="78898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0" name="Object 10"/>
          <p:cNvGraphicFramePr>
            <a:graphicFrameLocks noChangeAspect="1"/>
          </p:cNvGraphicFramePr>
          <p:nvPr/>
        </p:nvGraphicFramePr>
        <p:xfrm>
          <a:off x="5329238" y="1219200"/>
          <a:ext cx="2443162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2" name="公式" r:id="rId5" imgW="977265" imgH="635000" progId="Equation.3">
                  <p:embed/>
                </p:oleObj>
              </mc:Choice>
              <mc:Fallback>
                <p:oleObj name="公式" r:id="rId5" imgW="977265" imgH="635000" progId="Equation.3">
                  <p:embed/>
                  <p:pic>
                    <p:nvPicPr>
                      <p:cNvPr id="0" name="图片 508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238" y="1219200"/>
                        <a:ext cx="2443162" cy="150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1" name="Object 11"/>
          <p:cNvGraphicFramePr>
            <a:graphicFrameLocks noChangeAspect="1"/>
          </p:cNvGraphicFramePr>
          <p:nvPr/>
        </p:nvGraphicFramePr>
        <p:xfrm>
          <a:off x="2971800" y="1219200"/>
          <a:ext cx="2347913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3" name="公式" r:id="rId7" imgW="939165" imgH="635000" progId="Equation.3">
                  <p:embed/>
                </p:oleObj>
              </mc:Choice>
              <mc:Fallback>
                <p:oleObj name="公式" r:id="rId7" imgW="939165" imgH="635000" progId="Equation.3">
                  <p:embed/>
                  <p:pic>
                    <p:nvPicPr>
                      <p:cNvPr id="0" name="图片 508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219200"/>
                        <a:ext cx="2347913" cy="150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2" name="Object 12"/>
          <p:cNvGraphicFramePr>
            <a:graphicFrameLocks noChangeAspect="1"/>
          </p:cNvGraphicFramePr>
          <p:nvPr/>
        </p:nvGraphicFramePr>
        <p:xfrm>
          <a:off x="7824788" y="1128713"/>
          <a:ext cx="2443162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4" name="Equation" r:id="rId9" imgW="977900" imgH="711200" progId="Equation.DSMT4">
                  <p:embed/>
                </p:oleObj>
              </mc:Choice>
              <mc:Fallback>
                <p:oleObj name="Equation" r:id="rId9" imgW="977900" imgH="711200" progId="Equation.DSMT4">
                  <p:embed/>
                  <p:pic>
                    <p:nvPicPr>
                      <p:cNvPr id="0" name="图片 508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88" y="1128713"/>
                        <a:ext cx="2443162" cy="169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53" name="Text Box 13"/>
          <p:cNvSpPr txBox="1">
            <a:spLocks noChangeArrowheads="1"/>
          </p:cNvSpPr>
          <p:nvPr/>
        </p:nvSpPr>
        <p:spPr bwMode="auto">
          <a:xfrm>
            <a:off x="2127250" y="2971800"/>
            <a:ext cx="19608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503050405090304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Cambria Math" panose="02040503050406030204" pitchFamily="18" charset="0"/>
                <a:ea typeface="+mn-ea"/>
              </a:rPr>
              <a:t>特征方程为</a:t>
            </a:r>
            <a:endParaRPr lang="zh-CN" altLang="en-US" sz="2800" dirty="0">
              <a:latin typeface="Cambria Math" panose="02040503050406030204" pitchFamily="18" charset="0"/>
              <a:ea typeface="+mn-ea"/>
            </a:endParaRPr>
          </a:p>
        </p:txBody>
      </p:sp>
      <p:graphicFrame>
        <p:nvGraphicFramePr>
          <p:cNvPr id="215054" name="Object 14"/>
          <p:cNvGraphicFramePr>
            <a:graphicFrameLocks noChangeAspect="1"/>
          </p:cNvGraphicFramePr>
          <p:nvPr/>
        </p:nvGraphicFramePr>
        <p:xfrm>
          <a:off x="2286000" y="3827463"/>
          <a:ext cx="23161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5" name="公式" r:id="rId11" imgW="927100" imgH="241300" progId="Equation.3">
                  <p:embed/>
                </p:oleObj>
              </mc:Choice>
              <mc:Fallback>
                <p:oleObj name="公式" r:id="rId11" imgW="927100" imgH="241300" progId="Equation.3">
                  <p:embed/>
                  <p:pic>
                    <p:nvPicPr>
                      <p:cNvPr id="0" name="图片 508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827463"/>
                        <a:ext cx="23161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5" name="Object 15"/>
          <p:cNvGraphicFramePr>
            <a:graphicFrameLocks noChangeAspect="1"/>
          </p:cNvGraphicFramePr>
          <p:nvPr/>
        </p:nvGraphicFramePr>
        <p:xfrm>
          <a:off x="4805363" y="3262313"/>
          <a:ext cx="3522662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6" name="Equation" r:id="rId13" imgW="1409065" imgH="711200" progId="Equation.DSMT4">
                  <p:embed/>
                </p:oleObj>
              </mc:Choice>
              <mc:Fallback>
                <p:oleObj name="Equation" r:id="rId13" imgW="1409065" imgH="711200" progId="Equation.DSMT4">
                  <p:embed/>
                  <p:pic>
                    <p:nvPicPr>
                      <p:cNvPr id="0" name="图片 508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363" y="3262313"/>
                        <a:ext cx="3522662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6" name="Object 16"/>
          <p:cNvGraphicFramePr>
            <a:graphicFrameLocks noChangeAspect="1"/>
          </p:cNvGraphicFramePr>
          <p:nvPr/>
        </p:nvGraphicFramePr>
        <p:xfrm>
          <a:off x="8458200" y="3810000"/>
          <a:ext cx="5984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7" name="公式" r:id="rId15" imgW="241300" imgH="177800" progId="Equation.3">
                  <p:embed/>
                </p:oleObj>
              </mc:Choice>
              <mc:Fallback>
                <p:oleObj name="公式" r:id="rId15" imgW="241300" imgH="177800" progId="Equation.3">
                  <p:embed/>
                  <p:pic>
                    <p:nvPicPr>
                      <p:cNvPr id="0" name="图片 508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3810000"/>
                        <a:ext cx="5984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9" name="Object 19"/>
          <p:cNvGraphicFramePr>
            <a:graphicFrameLocks noChangeAspect="1"/>
          </p:cNvGraphicFramePr>
          <p:nvPr/>
        </p:nvGraphicFramePr>
        <p:xfrm>
          <a:off x="3429000" y="5791200"/>
          <a:ext cx="573563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8" name="公式" r:id="rId17" imgW="2298700" imgH="215900" progId="Equation.3">
                  <p:embed/>
                </p:oleObj>
              </mc:Choice>
              <mc:Fallback>
                <p:oleObj name="公式" r:id="rId17" imgW="2298700" imgH="215900" progId="Equation.3">
                  <p:embed/>
                  <p:pic>
                    <p:nvPicPr>
                      <p:cNvPr id="0" name="图片 508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791200"/>
                        <a:ext cx="5735638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981200" y="457200"/>
                <a:ext cx="3709670" cy="681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>
                          <a:latin typeface="Cambria Math" panose="02040503050406030204" pitchFamily="18" charset="0"/>
                        </a:rPr>
                        <m:t>因此先求</m:t>
                      </m:r>
                      <m:sSup>
                        <m:sSupPr>
                          <m:ctrlPr>
                            <a:rPr kumimoji="1"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28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zh-CN" altLang="en-US" sz="28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28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sz="2800">
                          <a:latin typeface="Cambria Math" panose="02040503050406030204" pitchFamily="18" charset="0"/>
                        </a:rPr>
                        <m:t>的特征值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57200"/>
                <a:ext cx="3709670" cy="68135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2133600" y="5105400"/>
                <a:ext cx="2994660" cy="681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可得</m:t>
                      </m:r>
                      <m:sSup>
                        <m:sSupPr>
                          <m:ctrlPr>
                            <a:rPr kumimoji="1"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28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zh-CN" altLang="en-US" sz="28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zh-CN" altLang="en-US" sz="28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zh-CN" altLang="en-US" sz="2800">
                          <a:latin typeface="Cambria Math" panose="02040503050406030204" pitchFamily="18" charset="0"/>
                        </a:rPr>
                        <m:t>的特征值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105400"/>
                <a:ext cx="2994660" cy="68135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21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1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21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21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21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215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21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7" dur="500"/>
                                        <p:tgtEl>
                                          <p:spTgt spid="215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3" grpId="0" autoUpdateAnimBg="0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6.4 </a:t>
            </a:r>
            <a:r>
              <a:rPr lang="zh-CN" altLang="en-US" kern="0" dirty="0" smtClean="0"/>
              <a:t>稳定性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057400" y="1371600"/>
                <a:ext cx="7772400" cy="845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>
                    <a:latin typeface="Calibri" panose="020F0502020204030204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是</a:t>
                </a:r>
                <a:r>
                  <a:rPr lang="zh-CN" altLang="en-US" sz="2200" kern="0" dirty="0">
                    <a:solidFill>
                      <a:srgbClr val="FF0000"/>
                    </a:solidFill>
                    <a:latin typeface="Calibri" panose="020F0502020204030204" charset="0"/>
                  </a:rPr>
                  <a:t>非奇异矩阵</a:t>
                </a:r>
                <a:r>
                  <a:rPr lang="zh-CN" altLang="en-US" sz="2200" kern="0" dirty="0">
                    <a:latin typeface="Calibri" panose="020F0502020204030204" charset="0"/>
                  </a:rPr>
                  <a:t>，方程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>
                    <a:latin typeface="Calibri" panose="020F0502020204030204" charset="0"/>
                  </a:rPr>
                  <a:t>如果将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变为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，方程新的解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，则有：</a:t>
                </a:r>
                <a:endParaRPr lang="en-US" altLang="zh-CN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1371600"/>
                <a:ext cx="7772400" cy="845820"/>
              </a:xfrm>
              <a:prstGeom prst="rect">
                <a:avLst/>
              </a:prstGeom>
              <a:blipFill rotWithShape="1">
                <a:blip r:embed="rId1"/>
                <a:stretch>
                  <a:fillRect b="-1614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057400" y="3180853"/>
            <a:ext cx="77724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/>
              <a:t>即</a:t>
            </a:r>
            <a:endParaRPr lang="zh-CN" altLang="en-US" sz="22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958001" y="2444626"/>
          <a:ext cx="2395059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4" name="Equation" r:id="rId2" imgW="28651200" imgH="6096000" progId="Equation.DSMT4">
                  <p:embed/>
                </p:oleObj>
              </mc:Choice>
              <mc:Fallback>
                <p:oleObj name="Equation" r:id="rId2" imgW="28651200" imgH="6096000" progId="Equation.DSMT4">
                  <p:embed/>
                  <p:pic>
                    <p:nvPicPr>
                      <p:cNvPr id="0" name="图片 5135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8001" y="2444626"/>
                        <a:ext cx="2395059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953000" y="3124200"/>
          <a:ext cx="1536779" cy="42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5" name="Equation" r:id="rId4" imgW="17678400" imgH="4876800" progId="Equation.DSMT4">
                  <p:embed/>
                </p:oleObj>
              </mc:Choice>
              <mc:Fallback>
                <p:oleObj name="Equation" r:id="rId4" imgW="17678400" imgH="4876800" progId="Equation.DSMT4">
                  <p:embed/>
                  <p:pic>
                    <p:nvPicPr>
                      <p:cNvPr id="0" name="图片 5135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3000" y="3124200"/>
                        <a:ext cx="1536779" cy="423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5"/>
              <p:cNvSpPr>
                <a:spLocks noChangeArrowheads="1"/>
              </p:cNvSpPr>
              <p:nvPr/>
            </p:nvSpPr>
            <p:spPr bwMode="auto">
              <a:xfrm>
                <a:off x="2133600" y="4267200"/>
                <a:ext cx="7772400" cy="15405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b="1" kern="0" dirty="0">
                    <a:latin typeface="Calibri" panose="020F0502020204030204" charset="0"/>
                  </a:rPr>
                  <a:t>条件：</a:t>
                </a:r>
                <a:endParaRPr lang="en-US" altLang="zh-CN" sz="2200" b="1" kern="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>
                    <a:latin typeface="Calibri" panose="020F0502020204030204" charset="0"/>
                  </a:rPr>
                  <a:t>如果</a:t>
                </a:r>
                <a:r>
                  <a:rPr lang="zh-CN" altLang="en-US" sz="2200" kern="0" dirty="0">
                    <a:solidFill>
                      <a:srgbClr val="FF0000"/>
                    </a:solidFill>
                    <a:latin typeface="Calibri" panose="020F0502020204030204" charset="0"/>
                  </a:rPr>
                  <a:t>小</a:t>
                </a:r>
                <a:r>
                  <a:rPr lang="zh-CN" altLang="en-US" sz="2200" kern="0" dirty="0">
                    <a:latin typeface="Calibri" panose="020F0502020204030204" charset="0"/>
                  </a:rPr>
                  <a:t>的变化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导致</a:t>
                </a:r>
                <a:r>
                  <a:rPr lang="zh-CN" altLang="en-US" sz="2200" kern="0" dirty="0">
                    <a:solidFill>
                      <a:srgbClr val="FF0000"/>
                    </a:solidFill>
                    <a:latin typeface="Calibri" panose="020F0502020204030204" charset="0"/>
                  </a:rPr>
                  <a:t>小</a:t>
                </a:r>
                <a:r>
                  <a:rPr lang="zh-CN" altLang="en-US" sz="2200" kern="0" dirty="0">
                    <a:latin typeface="Calibri" panose="020F0502020204030204" charset="0"/>
                  </a:rPr>
                  <a:t>变化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，则称解是</a:t>
                </a:r>
                <a:r>
                  <a:rPr lang="zh-CN" altLang="en-US" sz="2200" kern="0" dirty="0">
                    <a:solidFill>
                      <a:srgbClr val="FF0000"/>
                    </a:solidFill>
                    <a:latin typeface="Calibri" panose="020F0502020204030204" charset="0"/>
                  </a:rPr>
                  <a:t>稳定的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>
                    <a:latin typeface="Calibri" panose="020F0502020204030204" charset="0"/>
                  </a:rPr>
                  <a:t>如果</a:t>
                </a:r>
                <a:r>
                  <a:rPr lang="zh-CN" altLang="en-US" sz="2200" kern="0" dirty="0">
                    <a:solidFill>
                      <a:srgbClr val="FF0000"/>
                    </a:solidFill>
                    <a:latin typeface="Calibri" panose="020F0502020204030204" charset="0"/>
                  </a:rPr>
                  <a:t>小</a:t>
                </a:r>
                <a:r>
                  <a:rPr lang="zh-CN" altLang="en-US" sz="2200" kern="0" dirty="0">
                    <a:latin typeface="Calibri" panose="020F050202020403020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en-US" sz="2200" kern="0" dirty="0">
                        <a:latin typeface="Cambria Math" panose="02040503050406030204" pitchFamily="18" charset="0"/>
                      </a:rPr>
                      <m:t>变化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导致</a:t>
                </a:r>
                <a:r>
                  <a:rPr lang="zh-CN" altLang="en-US" sz="2200" kern="0" dirty="0">
                    <a:solidFill>
                      <a:srgbClr val="FF0000"/>
                    </a:solidFill>
                    <a:latin typeface="Calibri" panose="020F0502020204030204" charset="0"/>
                  </a:rPr>
                  <a:t>大</a:t>
                </a:r>
                <a:r>
                  <a:rPr lang="zh-CN" altLang="en-US" sz="2200" kern="0" dirty="0">
                    <a:latin typeface="Calibri" panose="020F0502020204030204" charset="0"/>
                  </a:rPr>
                  <a:t>变化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，则称解</a:t>
                </a:r>
                <a:r>
                  <a:rPr lang="zh-CN" altLang="en-US" sz="2200" kern="0" dirty="0">
                    <a:solidFill>
                      <a:srgbClr val="FF0000"/>
                    </a:solidFill>
                    <a:latin typeface="Calibri" panose="020F0502020204030204" charset="0"/>
                  </a:rPr>
                  <a:t>不稳定的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4267200"/>
                <a:ext cx="7772400" cy="1540510"/>
              </a:xfrm>
              <a:prstGeom prst="rect">
                <a:avLst/>
              </a:prstGeom>
              <a:blipFill rotWithShape="1">
                <a:blip r:embed="rId6"/>
                <a:stretch>
                  <a:fillRect t="-577" b="-119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9" grpId="0" build="p"/>
      <p:bldP spid="17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2057400" y="1066800"/>
                <a:ext cx="77724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kern="0" dirty="0">
                    <a:latin typeface="Calibri" panose="020F0502020204030204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是非奇异的，并给出定义：</a:t>
                </a:r>
                <a:endParaRPr lang="en-US" altLang="zh-CN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1066800"/>
                <a:ext cx="7772400" cy="338455"/>
              </a:xfrm>
              <a:prstGeom prst="rect">
                <a:avLst/>
              </a:prstGeom>
              <a:blipFill rotWithShape="1">
                <a:blip r:embed="rId1"/>
                <a:stretch>
                  <a:fillRect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6.4 </a:t>
            </a:r>
            <a:r>
              <a:rPr lang="zh-CN" altLang="en-US" kern="0" dirty="0" smtClean="0"/>
              <a:t>绝对误差</a:t>
            </a:r>
            <a:r>
              <a:rPr lang="zh-CN" altLang="en-US" kern="0" dirty="0"/>
              <a:t>的</a:t>
            </a:r>
            <a:r>
              <a:rPr lang="zh-CN" altLang="en-US" kern="0" dirty="0" smtClean="0"/>
              <a:t>界限</a:t>
            </a:r>
            <a:endParaRPr lang="zh-CN" altLang="en-US" kern="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700588" y="1535113"/>
          <a:ext cx="33147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2" name="Equation" r:id="rId2" imgW="36576000" imgH="5486400" progId="Equation.DSMT4">
                  <p:embed/>
                </p:oleObj>
              </mc:Choice>
              <mc:Fallback>
                <p:oleObj name="Equation" r:id="rId2" imgW="36576000" imgH="5486400" progId="Equation.DSMT4">
                  <p:embed/>
                  <p:pic>
                    <p:nvPicPr>
                      <p:cNvPr id="0" name="图片 5340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00588" y="1535113"/>
                        <a:ext cx="3314700" cy="49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057400" y="2556098"/>
                <a:ext cx="77724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的</a:t>
                </a:r>
                <a:r>
                  <a:rPr lang="zh-CN" altLang="en-US" sz="2200" kern="0" dirty="0">
                    <a:latin typeface="Calibri" panose="020F0502020204030204" charset="0"/>
                  </a:rPr>
                  <a:t>上界为：</a:t>
                </a:r>
                <a:endParaRPr lang="en-US" altLang="zh-CN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2556098"/>
                <a:ext cx="7772400" cy="338455"/>
              </a:xfrm>
              <a:prstGeom prst="rect">
                <a:avLst/>
              </a:prstGeom>
              <a:blipFill rotWithShape="1">
                <a:blip r:embed="rId4"/>
                <a:stretch>
                  <a:fillRect t="-66" b="-1606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086350" y="2967038"/>
          <a:ext cx="254317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3" name="Equation" r:id="rId5" imgW="28956000" imgH="7010400" progId="Equation.DSMT4">
                  <p:embed/>
                </p:oleObj>
              </mc:Choice>
              <mc:Fallback>
                <p:oleObj name="Equation" r:id="rId5" imgW="28956000" imgH="7010400" progId="Equation.DSMT4">
                  <p:embed/>
                  <p:pic>
                    <p:nvPicPr>
                      <p:cNvPr id="0" name="图片 534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6350" y="2967038"/>
                        <a:ext cx="2543175" cy="61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2057400" y="4209852"/>
                <a:ext cx="8382000" cy="8667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 smtClean="0"/>
                  <a:t>矩阵范数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小时，当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变化很小，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也</a:t>
                </a:r>
                <a:r>
                  <a:rPr lang="zh-CN" altLang="en-US" sz="2200" kern="0" dirty="0">
                    <a:latin typeface="Calibri" panose="020F0502020204030204" charset="0"/>
                  </a:rPr>
                  <a:t>很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小；</a:t>
                </a:r>
                <a:endParaRPr lang="en-US" altLang="zh-CN" sz="2200" kern="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大时，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可能很大</a:t>
                </a:r>
                <a:r>
                  <a:rPr lang="zh-CN" altLang="en-US" sz="2200" kern="0" dirty="0">
                    <a:latin typeface="Calibri" panose="020F0502020204030204" charset="0"/>
                  </a:rPr>
                  <a:t>，即使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很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小。</a:t>
                </a:r>
                <a:endParaRPr lang="en-US" altLang="zh-CN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4209852"/>
                <a:ext cx="8382000" cy="866775"/>
              </a:xfrm>
              <a:prstGeom prst="rect">
                <a:avLst/>
              </a:prstGeom>
              <a:blipFill rotWithShape="1">
                <a:blip r:embed="rId7"/>
                <a:stretch>
                  <a:fillRect t="-50" b="-2009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6.4 </a:t>
            </a:r>
            <a:r>
              <a:rPr lang="zh-CN" altLang="en-US" kern="0" dirty="0" smtClean="0"/>
              <a:t>相对误差</a:t>
            </a:r>
            <a:r>
              <a:rPr lang="zh-CN" altLang="en-US" kern="0" dirty="0"/>
              <a:t>的</a:t>
            </a:r>
            <a:r>
              <a:rPr lang="zh-CN" altLang="en-US" kern="0" dirty="0" smtClean="0"/>
              <a:t>界限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209800" y="990600"/>
                <a:ext cx="64770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 smtClean="0">
                    <a:latin typeface="Calibri" panose="020F0502020204030204" charset="0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，</a:t>
                </a:r>
                <a:r>
                  <a:rPr lang="zh-CN" altLang="en-US" sz="2200" kern="0" dirty="0">
                    <a:latin typeface="Calibri" panose="020F0502020204030204" charset="0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i="1" ker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type m:val="lin"/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的上界为：</a:t>
                </a:r>
                <a:endParaRPr lang="en-US" altLang="zh-CN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990600"/>
                <a:ext cx="6477000" cy="338455"/>
              </a:xfrm>
              <a:prstGeom prst="rect">
                <a:avLst/>
              </a:prstGeom>
              <a:blipFill rotWithShape="1">
                <a:blip r:embed="rId1"/>
                <a:stretch>
                  <a:fillRect b="-2307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2209800" y="4876800"/>
                <a:ext cx="8382000" cy="1205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小，当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相对</a:t>
                </a:r>
                <a:r>
                  <a:rPr lang="zh-CN" altLang="en-US" sz="2200" kern="0" dirty="0">
                    <a:latin typeface="Calibri" panose="020F0502020204030204" charset="0"/>
                  </a:rPr>
                  <a:t>变化很小时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也变化很小；</a:t>
                </a:r>
                <a:endParaRPr lang="en-US" altLang="zh-CN" sz="2200" kern="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大，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ker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可远远</a:t>
                </a:r>
                <a:r>
                  <a:rPr lang="zh-CN" altLang="en-US" sz="2200" dirty="0">
                    <a:ea typeface="微软雅黑" panose="020B0503020204020204" charset="-122"/>
                  </a:rPr>
                  <a:t>大于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kern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200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800" y="4876800"/>
                <a:ext cx="8382000" cy="1205230"/>
              </a:xfrm>
              <a:prstGeom prst="rect">
                <a:avLst/>
              </a:prstGeom>
              <a:blipFill rotWithShape="1">
                <a:blip r:embed="rId2"/>
                <a:stretch>
                  <a:fillRect b="-1844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2286000" y="3226539"/>
                <a:ext cx="51816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 smtClean="0">
                    <a:latin typeface="Calibri" panose="020F0502020204030204" charset="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lang="en-US" altLang="zh-CN" sz="2200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2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zh-CN" sz="22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200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2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US" altLang="zh-CN" sz="2200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2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2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200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，可得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3226539"/>
                <a:ext cx="5181600" cy="338455"/>
              </a:xfrm>
              <a:prstGeom prst="rect">
                <a:avLst/>
              </a:prstGeom>
              <a:blipFill rotWithShape="1">
                <a:blip r:embed="rId3"/>
                <a:stretch>
                  <a:fillRect t="-31" b="-2304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653919" y="1525950"/>
                <a:ext cx="8926830" cy="1301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⇒</m:t>
                          </m:r>
                        </m:e>
                        <m:e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p>
                                    <m:sSupPr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b>
                                  <m:r>
                                    <a:rPr lang="zh-CN" alt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919" y="1525950"/>
                <a:ext cx="8926830" cy="1301750"/>
              </a:xfrm>
              <a:prstGeom prst="rect">
                <a:avLst/>
              </a:prstGeom>
              <a:blipFill rotWithShape="1">
                <a:blip r:embed="rId4"/>
                <a:stretch>
                  <a:fillRect l="-4" t="-3"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306578" y="3792976"/>
                <a:ext cx="4060190" cy="848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78" y="3792976"/>
                <a:ext cx="4060190" cy="848995"/>
              </a:xfrm>
              <a:prstGeom prst="rect">
                <a:avLst/>
              </a:prstGeom>
              <a:blipFill rotWithShape="1">
                <a:blip r:embed="rId5"/>
                <a:stretch>
                  <a:fillRect l="-3" t="-14" r="3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6.4 </a:t>
            </a:r>
            <a:r>
              <a:rPr lang="zh-CN" altLang="en-US" kern="0" dirty="0" smtClean="0"/>
              <a:t>条件数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057400" y="1087399"/>
                <a:ext cx="77724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b="1" kern="0" dirty="0">
                    <a:latin typeface="Calibri" panose="020F0502020204030204" charset="0"/>
                  </a:rPr>
                  <a:t>定义：</a:t>
                </a:r>
                <a:r>
                  <a:rPr lang="zh-CN" altLang="en-US" sz="2200" kern="0" dirty="0">
                    <a:latin typeface="Calibri" panose="020F0502020204030204" charset="0"/>
                  </a:rPr>
                  <a:t>非奇异矩阵</a:t>
                </a:r>
                <a14:m>
                  <m:oMath xmlns:m="http://schemas.openxmlformats.org/officeDocument/2006/math"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的</a:t>
                </a:r>
                <a:r>
                  <a:rPr lang="zh-CN" altLang="en-US" sz="2200" b="1" kern="0" dirty="0">
                    <a:latin typeface="Calibri" panose="020F0502020204030204" charset="0"/>
                  </a:rPr>
                  <a:t>条件数</a:t>
                </a:r>
                <a:r>
                  <a:rPr lang="en-US" altLang="zh-CN" sz="2200" kern="0" dirty="0">
                    <a:latin typeface="Calibri" panose="020F0502020204030204" charset="0"/>
                  </a:rPr>
                  <a:t>(condition number</a:t>
                </a:r>
                <a:r>
                  <a:rPr lang="en-US" altLang="zh-CN" sz="2200" kern="0" dirty="0" smtClean="0">
                    <a:latin typeface="Calibri" panose="020F0502020204030204" charset="0"/>
                  </a:rPr>
                  <a:t>)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：</a:t>
                </a:r>
                <a:endParaRPr lang="en-US" altLang="zh-CN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1087399"/>
                <a:ext cx="7772400" cy="338455"/>
              </a:xfrm>
              <a:prstGeom prst="rect">
                <a:avLst/>
              </a:prstGeom>
              <a:blipFill rotWithShape="1">
                <a:blip r:embed="rId1"/>
                <a:stretch>
                  <a:fillRect t="-82" b="-16053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2057398" y="2819400"/>
                <a:ext cx="8610601" cy="1861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b="1" kern="0" dirty="0">
                    <a:latin typeface="Calibri" panose="020F0502020204030204" charset="0"/>
                  </a:rPr>
                  <a:t>性质：</a:t>
                </a:r>
                <a:endParaRPr lang="en-US" altLang="zh-CN" sz="2200" b="1" kern="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>
                    <a:latin typeface="Calibri" panose="020F0502020204030204" charset="0"/>
                  </a:rPr>
                  <a:t>对于所有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200" kern="0" dirty="0" smtClean="0">
                    <a:latin typeface="Calibri" panose="020F0502020204030204" charset="0"/>
                  </a:rPr>
                  <a:t>；</a:t>
                </a:r>
                <a:endParaRPr lang="en-US" altLang="zh-CN" sz="2200" kern="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>
                    <a:latin typeface="Calibri" panose="020F0502020204030204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比较小</a:t>
                </a:r>
                <a:r>
                  <a:rPr lang="en-US" altLang="zh-CN" sz="2200" kern="0" dirty="0">
                    <a:latin typeface="Calibri" panose="020F0502020204030204" charset="0"/>
                  </a:rPr>
                  <a:t>(</a:t>
                </a:r>
                <a:r>
                  <a:rPr lang="zh-CN" altLang="en-US" sz="2200" kern="0" dirty="0">
                    <a:latin typeface="Calibri" panose="020F0502020204030204" charset="0"/>
                  </a:rPr>
                  <a:t>接近</a:t>
                </a:r>
                <a:r>
                  <a:rPr lang="en-US" altLang="zh-CN" sz="2200" kern="0" dirty="0">
                    <a:latin typeface="Calibri" panose="020F0502020204030204" charset="0"/>
                  </a:rPr>
                  <a:t>1)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，</a:t>
                </a:r>
                <a:r>
                  <a:rPr lang="en-US" altLang="zh-CN" sz="2200" kern="0" dirty="0" smtClean="0">
                    <a:latin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的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相对误差接近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的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相对误差；</a:t>
                </a:r>
                <a:endParaRPr lang="en-US" altLang="zh-CN" sz="2200" kern="0" dirty="0">
                  <a:latin typeface="Calibri" panose="020F0502020204030204" charset="0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>
                    <a:latin typeface="Calibri" panose="020F0502020204030204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zh-CN" sz="22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比较大</a:t>
                </a:r>
                <a:r>
                  <a:rPr lang="zh-CN" altLang="en-US" sz="2200" kern="0" dirty="0" smtClean="0">
                    <a:latin typeface="Calibri" panose="020F0502020204030204" charset="0"/>
                  </a:rPr>
                  <a:t>，</a:t>
                </a:r>
                <a:r>
                  <a:rPr lang="en-US" altLang="zh-CN" sz="2200" kern="0" dirty="0" smtClean="0">
                    <a:latin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的相对误差比</a:t>
                </a:r>
                <a14:m>
                  <m:oMath xmlns:m="http://schemas.openxmlformats.org/officeDocument/2006/math">
                    <m:r>
                      <a:rPr lang="en-US" altLang="zh-CN" sz="2200" ker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kern="0" dirty="0">
                    <a:latin typeface="Calibri" panose="020F0502020204030204" charset="0"/>
                  </a:rPr>
                  <a:t>的相对误差大得多。</a:t>
                </a:r>
                <a:endParaRPr lang="en-US" altLang="zh-CN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398" y="2819400"/>
                <a:ext cx="8610601" cy="1861820"/>
              </a:xfrm>
              <a:prstGeom prst="rect">
                <a:avLst/>
              </a:prstGeom>
              <a:blipFill rotWithShape="1">
                <a:blip r:embed="rId2"/>
                <a:stretch>
                  <a:fillRect l="-7" t="-477" r="7" b="-1296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57400" y="5105400"/>
            <a:ext cx="77724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kern="0" dirty="0" smtClean="0">
                <a:latin typeface="Calibri" panose="020F0502020204030204" charset="0"/>
              </a:rPr>
              <a:t>由</a:t>
            </a:r>
            <a:r>
              <a:rPr lang="zh-CN" altLang="en-US" sz="2200" kern="0" dirty="0">
                <a:latin typeface="Calibri" panose="020F0502020204030204" charset="0"/>
              </a:rPr>
              <a:t>矩阵</a:t>
            </a:r>
            <a:r>
              <a:rPr lang="en-US" altLang="zh-CN" sz="2200" kern="0" dirty="0" smtClean="0">
                <a:latin typeface="Calibri" panose="020F0502020204030204" charset="0"/>
              </a:rPr>
              <a:t>A</a:t>
            </a:r>
            <a:r>
              <a:rPr lang="zh-CN" altLang="en-US" sz="2200" kern="0" dirty="0" smtClean="0">
                <a:latin typeface="Calibri" panose="020F0502020204030204" charset="0"/>
              </a:rPr>
              <a:t>定义的问题，称为</a:t>
            </a:r>
            <a:r>
              <a:rPr lang="zh-CN" altLang="en-US" sz="2200" kern="0" dirty="0" smtClean="0">
                <a:solidFill>
                  <a:srgbClr val="FF0000"/>
                </a:solidFill>
                <a:latin typeface="Calibri" panose="020F0502020204030204" charset="0"/>
              </a:rPr>
              <a:t>适定问题</a:t>
            </a:r>
            <a:r>
              <a:rPr lang="zh-CN" altLang="en-US" sz="2200" kern="0" dirty="0" smtClean="0">
                <a:latin typeface="Calibri" panose="020F0502020204030204" charset="0"/>
              </a:rPr>
              <a:t>或</a:t>
            </a:r>
            <a:r>
              <a:rPr lang="zh-CN" altLang="en-US" sz="2200" kern="0" dirty="0" smtClean="0">
                <a:solidFill>
                  <a:srgbClr val="FF0000"/>
                </a:solidFill>
                <a:latin typeface="Calibri" panose="020F0502020204030204" charset="0"/>
              </a:rPr>
              <a:t>病态问题</a:t>
            </a:r>
            <a:r>
              <a:rPr lang="zh-CN" altLang="en-US" sz="2200" kern="0" dirty="0" smtClean="0">
                <a:latin typeface="Calibri" panose="020F0502020204030204" charset="0"/>
              </a:rPr>
              <a:t>。</a:t>
            </a:r>
            <a:endParaRPr lang="en-US" altLang="zh-CN" sz="2200" kern="0" dirty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419600" y="1714839"/>
                <a:ext cx="2863850" cy="448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‖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714839"/>
                <a:ext cx="2863850" cy="448310"/>
              </a:xfrm>
              <a:prstGeom prst="rect">
                <a:avLst/>
              </a:prstGeom>
              <a:blipFill rotWithShape="1">
                <a:blip r:embed="rId3"/>
                <a:stretch>
                  <a:fillRect t="-76" b="-5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6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177800" y="1143000"/>
                <a:ext cx="6731872" cy="39109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当一个</a:t>
                </a:r>
                <a:r>
                  <a:rPr lang="zh-CN" altLang="en-US" sz="2200" dirty="0" smtClean="0"/>
                  <a:t>矩阵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sz="2200" dirty="0" smtClean="0"/>
                  <a:t>满足</a:t>
                </a:r>
                <a14:m>
                  <m:oMath xmlns:m="http://schemas.openxmlformats.org/officeDocument/2006/math">
                    <m:r>
                      <a:rPr lang="en-US" altLang="zh-CN" sz="22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20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zh-CN" altLang="en-US" sz="2200" dirty="0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200" dirty="0"/>
                  <a:t>，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sz="2200" dirty="0"/>
                  <a:t>被称为</a:t>
                </a:r>
                <a:r>
                  <a:rPr lang="en-US" altLang="zh-CN" sz="2200" b="1" dirty="0">
                    <a:solidFill>
                      <a:srgbClr val="00B050"/>
                    </a:solidFill>
                  </a:rPr>
                  <a:t>A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的左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</a:rPr>
                  <a:t>逆</a:t>
                </a:r>
                <a:r>
                  <a:rPr lang="en-US" altLang="zh-CN" sz="2200" dirty="0" smtClean="0"/>
                  <a:t>;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当左逆存在时，则称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是可左逆</a:t>
                </a:r>
                <a:r>
                  <a:rPr lang="zh-CN" altLang="en-US" sz="2200" dirty="0" smtClean="0"/>
                  <a:t>的</a:t>
                </a:r>
                <a:r>
                  <a:rPr lang="en-US" altLang="zh-CN" sz="2200" dirty="0" smtClean="0"/>
                  <a:t>;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当左逆存</a:t>
                </a:r>
                <a:r>
                  <a:rPr lang="zh-CN" altLang="en-US" sz="2200" dirty="0">
                    <a:latin typeface="+mn-ea"/>
                  </a:rPr>
                  <a:t>在时，则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至少有一个左</a:t>
                </a:r>
                <a:r>
                  <a:rPr lang="zh-CN" altLang="en-US" sz="2200" dirty="0" smtClean="0">
                    <a:latin typeface="+mn-ea"/>
                  </a:rPr>
                  <a:t>逆</a:t>
                </a:r>
                <a:r>
                  <a:rPr lang="en-US" altLang="zh-CN" sz="2200" dirty="0" smtClean="0">
                    <a:latin typeface="+mn-ea"/>
                  </a:rPr>
                  <a:t>;</a:t>
                </a:r>
                <a:endParaRPr lang="en-US" altLang="zh-CN" sz="2200" dirty="0">
                  <a:latin typeface="+mn-ea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00" y="1143000"/>
                <a:ext cx="6731872" cy="3910965"/>
              </a:xfrm>
              <a:prstGeom prst="rect">
                <a:avLst/>
              </a:prstGeom>
              <a:blipFill rotWithShape="1">
                <a:blip r:embed="rId1"/>
                <a:stretch>
                  <a:fillRect r="4" b="-448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7.1 </a:t>
            </a:r>
            <a:r>
              <a:rPr lang="zh-CN" altLang="en-US" kern="0" dirty="0"/>
              <a:t>矩阵左</a:t>
            </a:r>
            <a:r>
              <a:rPr lang="zh-CN" altLang="en-US" kern="0" dirty="0" smtClean="0"/>
              <a:t>逆</a:t>
            </a:r>
            <a:endParaRPr lang="zh-CN" altLang="en-US" kern="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540000" y="2743200"/>
          <a:ext cx="1600200" cy="1244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7" name="Equation" r:id="rId2" imgW="1926590" imgH="1497965" progId="Equation.DSMT4">
                  <p:embed/>
                </p:oleObj>
              </mc:Choice>
              <mc:Fallback>
                <p:oleObj name="Equation" r:id="rId2" imgW="1926590" imgH="1497965" progId="Equation.DSMT4">
                  <p:embed/>
                  <p:pic>
                    <p:nvPicPr>
                      <p:cNvPr id="0" name="图片 5545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0000" y="2743200"/>
                        <a:ext cx="1600200" cy="1244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54000" y="4038600"/>
            <a:ext cx="6731872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矩阵</a:t>
            </a:r>
            <a:r>
              <a:rPr lang="en-US" altLang="zh-CN" sz="2200" dirty="0"/>
              <a:t>A</a:t>
            </a:r>
            <a:r>
              <a:rPr lang="zh-CN" altLang="en-US" sz="2200" dirty="0"/>
              <a:t>是可左逆的，其左逆矩阵有两个</a:t>
            </a:r>
            <a:endParaRPr lang="en-US" altLang="zh-CN" sz="22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711200" y="4846638"/>
          <a:ext cx="237013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8" name="Equation" r:id="rId4" imgW="2369820" imgH="709930" progId="Equation.DSMT4">
                  <p:embed/>
                </p:oleObj>
              </mc:Choice>
              <mc:Fallback>
                <p:oleObj name="Equation" r:id="rId4" imgW="2369820" imgH="709930" progId="Equation.DSMT4">
                  <p:embed/>
                  <p:pic>
                    <p:nvPicPr>
                      <p:cNvPr id="0" name="图片 5545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1200" y="4846638"/>
                        <a:ext cx="2370138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600450" y="4800600"/>
          <a:ext cx="21177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9" name="Equation" r:id="rId6" imgW="2117090" imgH="786130" progId="Equation.DSMT4">
                  <p:embed/>
                </p:oleObj>
              </mc:Choice>
              <mc:Fallback>
                <p:oleObj name="Equation" r:id="rId6" imgW="2117090" imgH="786130" progId="Equation.DSMT4">
                  <p:embed/>
                  <p:pic>
                    <p:nvPicPr>
                      <p:cNvPr id="0" name="图片 5545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0450" y="4800600"/>
                        <a:ext cx="2117725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6070600" y="1473200"/>
                <a:ext cx="6731872" cy="13538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/>
                  <a:t>若</a:t>
                </a:r>
                <a:r>
                  <a:rPr lang="zh-CN" altLang="en-US" sz="2200" dirty="0"/>
                  <a:t>矩阵</a:t>
                </a:r>
                <a:r>
                  <a:rPr lang="en-US" altLang="zh-CN" sz="2200" dirty="0"/>
                  <a:t>X</a:t>
                </a:r>
                <a:r>
                  <a:rPr lang="zh-CN" altLang="en-US" sz="22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2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200" dirty="0"/>
                  <a:t>为矩阵</a:t>
                </a:r>
                <a:r>
                  <a:rPr lang="en-US" altLang="zh-CN" sz="2200" b="1" dirty="0">
                    <a:solidFill>
                      <a:srgbClr val="00B050"/>
                    </a:solidFill>
                  </a:rPr>
                  <a:t>A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的右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</a:rPr>
                  <a:t>逆</a:t>
                </a:r>
                <a:r>
                  <a:rPr lang="en-US" altLang="zh-CN" sz="2200" dirty="0" smtClean="0"/>
                  <a:t>;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当右逆存在时，则称</a:t>
                </a:r>
                <a:r>
                  <a:rPr lang="en-US" altLang="zh-CN" sz="2200" dirty="0"/>
                  <a:t>A</a:t>
                </a:r>
                <a:r>
                  <a:rPr lang="zh-CN" altLang="en-US" sz="2200" dirty="0"/>
                  <a:t>是可右逆</a:t>
                </a:r>
                <a:r>
                  <a:rPr lang="zh-CN" altLang="en-US" sz="2200" dirty="0" smtClean="0"/>
                  <a:t>的</a:t>
                </a:r>
                <a:r>
                  <a:rPr lang="en-US" altLang="zh-CN" sz="2200" dirty="0" smtClean="0"/>
                  <a:t>;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当右逆存</a:t>
                </a:r>
                <a:r>
                  <a:rPr lang="zh-CN" altLang="en-US" sz="2200" dirty="0">
                    <a:latin typeface="+mn-ea"/>
                  </a:rPr>
                  <a:t>在时，则</a:t>
                </a:r>
                <a:r>
                  <a:rPr lang="en-US" altLang="zh-CN" sz="2200" dirty="0">
                    <a:latin typeface="+mn-ea"/>
                  </a:rPr>
                  <a:t>A</a:t>
                </a:r>
                <a:r>
                  <a:rPr lang="zh-CN" altLang="en-US" sz="2200" dirty="0">
                    <a:latin typeface="+mn-ea"/>
                  </a:rPr>
                  <a:t>至少有一个右</a:t>
                </a:r>
                <a:r>
                  <a:rPr lang="zh-CN" altLang="en-US" sz="2200" dirty="0" smtClean="0">
                    <a:latin typeface="+mn-ea"/>
                  </a:rPr>
                  <a:t>逆</a:t>
                </a:r>
                <a:r>
                  <a:rPr lang="en-US" altLang="zh-CN" sz="2200" dirty="0" smtClean="0">
                    <a:latin typeface="+mn-ea"/>
                  </a:rPr>
                  <a:t>;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0600" y="1473200"/>
                <a:ext cx="6731872" cy="1353820"/>
              </a:xfrm>
              <a:prstGeom prst="rect">
                <a:avLst/>
              </a:prstGeom>
              <a:blipFill rotWithShape="1">
                <a:blip r:embed="rId8"/>
                <a:stretch>
                  <a:fillRect r="4" b="-333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689600" y="482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7.2 </a:t>
            </a:r>
            <a:r>
              <a:rPr lang="zh-CN" altLang="en-US" kern="0" dirty="0" smtClean="0"/>
              <a:t>矩阵右</a:t>
            </a:r>
            <a:r>
              <a:rPr lang="zh-CN" altLang="en-US" kern="0" dirty="0"/>
              <a:t>逆</a:t>
            </a:r>
            <a:endParaRPr lang="zh-CN" altLang="en-US" kern="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832600" y="4826000"/>
          <a:ext cx="5233987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8" name="Equation" r:id="rId9" imgW="62484000" imgH="17068800" progId="Equation.DSMT4">
                  <p:embed/>
                </p:oleObj>
              </mc:Choice>
              <mc:Fallback>
                <p:oleObj name="Equation" r:id="rId9" imgW="62484000" imgH="17068800" progId="Equation.DSMT4">
                  <p:embed/>
                  <p:pic>
                    <p:nvPicPr>
                      <p:cNvPr id="0" name="图片 564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32600" y="4826000"/>
                        <a:ext cx="5233987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966200" y="3149600"/>
          <a:ext cx="1676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9" name="Equation" r:id="rId11" imgW="21945600" imgH="10972800" progId="Equation.DSMT4">
                  <p:embed/>
                </p:oleObj>
              </mc:Choice>
              <mc:Fallback>
                <p:oleObj name="Equation" r:id="rId11" imgW="21945600" imgH="10972800" progId="Equation.DSMT4">
                  <p:embed/>
                  <p:pic>
                    <p:nvPicPr>
                      <p:cNvPr id="0" name="图片 5642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66200" y="3149600"/>
                        <a:ext cx="1676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994400" y="4140200"/>
            <a:ext cx="541020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/>
              <a:t>矩阵</a:t>
            </a:r>
            <a:r>
              <a:rPr lang="en-US" altLang="zh-CN" sz="2200" dirty="0"/>
              <a:t>B</a:t>
            </a:r>
            <a:r>
              <a:rPr lang="zh-CN" altLang="en-US" sz="2200" dirty="0"/>
              <a:t>可右逆，以下矩阵都是</a:t>
            </a:r>
            <a:r>
              <a:rPr lang="en-US" altLang="zh-CN" sz="2200" dirty="0"/>
              <a:t>B</a:t>
            </a:r>
            <a:r>
              <a:rPr lang="zh-CN" altLang="en-US" sz="2200" dirty="0"/>
              <a:t>的右逆</a:t>
            </a:r>
            <a:endParaRPr lang="en-US" altLang="zh-CN" sz="22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791200" y="1569720"/>
            <a:ext cx="0" cy="3098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01790" y="4605020"/>
            <a:ext cx="0" cy="19469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7.3 </a:t>
            </a:r>
            <a:r>
              <a:rPr lang="zh-CN" altLang="en-US" kern="0" dirty="0"/>
              <a:t>性质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5"/>
              <p:cNvSpPr>
                <a:spLocks noChangeArrowheads="1"/>
              </p:cNvSpPr>
              <p:nvPr/>
            </p:nvSpPr>
            <p:spPr bwMode="auto">
              <a:xfrm>
                <a:off x="262255" y="952500"/>
                <a:ext cx="4310380" cy="30657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维度：一个大小为</a:t>
                </a:r>
                <a:r>
                  <a:rPr lang="en-US" altLang="zh-CN" sz="2200" dirty="0">
                    <a:latin typeface="+mn-ea"/>
                  </a:rPr>
                  <a:t>m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n</a:t>
                </a:r>
                <a:r>
                  <a:rPr lang="zh-CN" altLang="en-US" sz="2200" dirty="0" smtClean="0">
                    <a:latin typeface="+mn-ea"/>
                  </a:rPr>
                  <a:t>的</a:t>
                </a:r>
                <a:r>
                  <a:rPr lang="zh-CN" altLang="en-US" sz="2200" dirty="0">
                    <a:latin typeface="+mn-ea"/>
                  </a:rPr>
                  <a:t>矩阵，其左逆</a:t>
                </a:r>
                <a:r>
                  <a:rPr lang="zh-CN" altLang="en-US" sz="2200" dirty="0" smtClean="0">
                    <a:latin typeface="+mn-ea"/>
                  </a:rPr>
                  <a:t>或右</a:t>
                </a:r>
                <a:r>
                  <a:rPr lang="zh-CN" altLang="en-US" sz="2200" dirty="0">
                    <a:latin typeface="+mn-ea"/>
                  </a:rPr>
                  <a:t>逆的维度</a:t>
                </a:r>
                <a:r>
                  <a:rPr lang="zh-CN" altLang="en-US" sz="2200" dirty="0" smtClean="0">
                    <a:latin typeface="+mn-ea"/>
                  </a:rPr>
                  <a:t>为</a:t>
                </a:r>
                <a:r>
                  <a:rPr lang="en-US" altLang="zh-CN" sz="2200" dirty="0" smtClean="0">
                    <a:latin typeface="+mn-ea"/>
                  </a:rPr>
                  <a:t>n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m</a:t>
                </a: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latin typeface="+mn-ea"/>
                  </a:rPr>
                  <a:t>A</a:t>
                </a:r>
                <a:r>
                  <a:rPr lang="zh-CN" altLang="en-US" sz="2200" dirty="0">
                    <a:latin typeface="+mn-ea"/>
                  </a:rPr>
                  <a:t>的左逆为</a:t>
                </a:r>
                <a:r>
                  <a:rPr lang="en-US" altLang="zh-CN" sz="2200" dirty="0">
                    <a:latin typeface="+mn-ea"/>
                  </a:rPr>
                  <a:t>X</a:t>
                </a:r>
                <a:r>
                  <a:rPr lang="zh-CN" altLang="en-US" sz="2200" dirty="0">
                    <a:latin typeface="+mn-ea"/>
                  </a:rPr>
                  <a:t>当且仅当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+mn-ea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+mn-ea"/>
                  </a:rPr>
                  <a:t>的右</a:t>
                </a:r>
                <a:r>
                  <a:rPr lang="zh-CN" altLang="en-US" sz="2200" dirty="0" smtClean="0">
                    <a:latin typeface="+mn-ea"/>
                  </a:rPr>
                  <a:t>逆</a:t>
                </a: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en-US" altLang="zh-CN" sz="2200" dirty="0">
                    <a:latin typeface="+mn-ea"/>
                  </a:rPr>
                  <a:t>A</a:t>
                </a:r>
                <a:r>
                  <a:rPr lang="zh-CN" altLang="en-US" sz="2200" dirty="0" smtClean="0">
                    <a:latin typeface="+mn-ea"/>
                  </a:rPr>
                  <a:t>的右逆</a:t>
                </a:r>
                <a:r>
                  <a:rPr lang="zh-CN" altLang="en-US" sz="2200" dirty="0">
                    <a:latin typeface="+mn-ea"/>
                  </a:rPr>
                  <a:t>为</a:t>
                </a:r>
                <a:r>
                  <a:rPr lang="en-US" altLang="zh-CN" sz="2200" dirty="0">
                    <a:latin typeface="+mn-ea"/>
                  </a:rPr>
                  <a:t>X</a:t>
                </a:r>
                <a:r>
                  <a:rPr lang="zh-CN" altLang="en-US" sz="2200" dirty="0">
                    <a:latin typeface="+mn-ea"/>
                  </a:rPr>
                  <a:t>当且仅当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+mn-ea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+mn-ea"/>
                  </a:rPr>
                  <a:t>的左逆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255" y="952500"/>
                <a:ext cx="4310380" cy="3065780"/>
              </a:xfrm>
              <a:prstGeom prst="rect">
                <a:avLst/>
              </a:prstGeom>
              <a:blipFill rotWithShape="1">
                <a:blip r:embed="rId1"/>
                <a:stretch>
                  <a:fillRect r="-5716" b="-468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09675" y="2809240"/>
          <a:ext cx="25590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84" name="Equation" r:id="rId2" imgW="28346400" imgH="5486400" progId="Equation.DSMT4">
                  <p:embed/>
                </p:oleObj>
              </mc:Choice>
              <mc:Fallback>
                <p:oleObj name="Equation" r:id="rId2" imgW="28346400" imgH="5486400" progId="Equation.DSMT4">
                  <p:embed/>
                  <p:pic>
                    <p:nvPicPr>
                      <p:cNvPr id="0" name="图片 431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09675" y="2809240"/>
                        <a:ext cx="25590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155383" y="4252595"/>
          <a:ext cx="26130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85" name="Equation" r:id="rId4" imgW="28956000" imgH="5486400" progId="Equation.DSMT4">
                  <p:embed/>
                </p:oleObj>
              </mc:Choice>
              <mc:Fallback>
                <p:oleObj name="Equation" r:id="rId4" imgW="28956000" imgH="5486400" progId="Equation.DSMT4">
                  <p:embed/>
                  <p:pic>
                    <p:nvPicPr>
                      <p:cNvPr id="0" name="图片 4318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383" y="4252595"/>
                        <a:ext cx="2613025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177280" y="756285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7.4 </a:t>
            </a:r>
            <a:r>
              <a:rPr lang="zh-CN" altLang="en-US" kern="0" dirty="0"/>
              <a:t>矩阵的逆</a:t>
            </a:r>
            <a:endParaRPr lang="zh-CN" altLang="en-US" kern="0" dirty="0"/>
          </a:p>
        </p:txBody>
      </p:sp>
      <p:sp>
        <p:nvSpPr>
          <p:cNvPr id="7" name="矩形 6"/>
          <p:cNvSpPr/>
          <p:nvPr/>
        </p:nvSpPr>
        <p:spPr>
          <a:xfrm>
            <a:off x="5105400" y="2692400"/>
            <a:ext cx="4572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4445000" y="1498600"/>
                <a:ext cx="7696200" cy="29794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dirty="0"/>
                  <a:t>如果矩阵</a:t>
                </a:r>
                <a:r>
                  <a:rPr lang="en-US" altLang="zh-CN" sz="2400" dirty="0" smtClean="0"/>
                  <a:t>A</a:t>
                </a:r>
                <a:r>
                  <a:rPr lang="zh-CN" altLang="en-US" sz="2400" dirty="0"/>
                  <a:t>存在左逆和右</a:t>
                </a:r>
                <a:r>
                  <a:rPr lang="zh-CN" altLang="en-US" sz="2400" dirty="0" smtClean="0"/>
                  <a:t>逆，则左</a:t>
                </a:r>
                <a:r>
                  <a:rPr lang="zh-CN" altLang="en-US" sz="2400" dirty="0"/>
                  <a:t>逆和右逆一定相等</a:t>
                </a:r>
                <a:endParaRPr lang="en-US" altLang="zh-CN" sz="2400" dirty="0"/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 smtClean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此时</a:t>
                </a:r>
                <a:r>
                  <a:rPr lang="en-US" altLang="zh-CN" sz="2200" dirty="0" smtClean="0">
                    <a:latin typeface="+mn-ea"/>
                  </a:rPr>
                  <a:t>X</a:t>
                </a:r>
                <a:r>
                  <a:rPr lang="zh-CN" altLang="en-US" sz="2200" dirty="0">
                    <a:latin typeface="+mn-ea"/>
                  </a:rPr>
                  <a:t>称为矩阵的逆，记作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当矩阵的逆存在时</a:t>
                </a:r>
                <a:r>
                  <a:rPr lang="zh-CN" altLang="en-US" sz="2200" dirty="0" smtClean="0">
                    <a:latin typeface="+mn-ea"/>
                  </a:rPr>
                  <a:t>，则称矩阵</a:t>
                </a:r>
                <a:r>
                  <a:rPr lang="en-US" altLang="zh-CN" sz="2200" dirty="0" smtClean="0">
                    <a:latin typeface="+mn-ea"/>
                  </a:rPr>
                  <a:t>A</a:t>
                </a:r>
                <a:r>
                  <a:rPr lang="zh-CN" altLang="en-US" sz="2200" dirty="0" smtClean="0">
                    <a:latin typeface="+mn-ea"/>
                  </a:rPr>
                  <a:t>可逆</a:t>
                </a: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例子</a:t>
                </a:r>
                <a:r>
                  <a:rPr lang="zh-CN" altLang="en-US" sz="2200" dirty="0" smtClean="0">
                    <a:latin typeface="+mn-ea"/>
                  </a:rPr>
                  <a:t>：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5000" y="1498600"/>
                <a:ext cx="7696200" cy="2979420"/>
              </a:xfrm>
              <a:prstGeom prst="rect">
                <a:avLst/>
              </a:prstGeom>
              <a:blipFill rotWithShape="1">
                <a:blip r:embed="rId6"/>
                <a:stretch>
                  <a:fillRect t="-320" b="-136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472940" y="4775200"/>
          <a:ext cx="7745413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2" name="Equation" r:id="rId7" imgW="101193600" imgH="17068800" progId="Equation.DSMT4">
                  <p:embed/>
                </p:oleObj>
              </mc:Choice>
              <mc:Fallback>
                <p:oleObj name="Equation" r:id="rId7" imgW="101193600" imgH="17068800" progId="Equation.DSMT4">
                  <p:embed/>
                  <p:pic>
                    <p:nvPicPr>
                      <p:cNvPr id="0" name="图片 4420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2940" y="4775200"/>
                        <a:ext cx="7745413" cy="1306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4050506" y="2172732"/>
                <a:ext cx="8686800" cy="521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=&gt;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𝐴𝑌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06" y="2172732"/>
                <a:ext cx="8686800" cy="521970"/>
              </a:xfrm>
              <a:prstGeom prst="rect">
                <a:avLst/>
              </a:prstGeom>
              <a:blipFill rotWithShape="1">
                <a:blip r:embed="rId9"/>
                <a:stretch>
                  <a:fillRect l="-5" t="-76" r="5" b="-4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4362450" y="1481455"/>
            <a:ext cx="0" cy="50457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01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7.5 </a:t>
            </a:r>
            <a:r>
              <a:rPr lang="zh-CN" altLang="en-US" kern="0" dirty="0"/>
              <a:t>线性方程组</a:t>
            </a:r>
            <a:endParaRPr lang="zh-CN" altLang="en-US" kern="0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30200" y="1143000"/>
            <a:ext cx="6731872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有</a:t>
            </a:r>
            <a:r>
              <a:rPr lang="en-US" altLang="zh-CN" sz="2200" dirty="0">
                <a:latin typeface="+mn-ea"/>
              </a:rPr>
              <a:t>n</a:t>
            </a:r>
            <a:r>
              <a:rPr lang="zh-CN" altLang="en-US" sz="2200" dirty="0">
                <a:latin typeface="+mn-ea"/>
              </a:rPr>
              <a:t>个变量的</a:t>
            </a:r>
            <a:r>
              <a:rPr lang="en-US" altLang="zh-CN" sz="2200" dirty="0">
                <a:latin typeface="+mn-ea"/>
              </a:rPr>
              <a:t>m</a:t>
            </a:r>
            <a:r>
              <a:rPr lang="zh-CN" altLang="en-US" sz="2200" dirty="0">
                <a:latin typeface="+mn-ea"/>
              </a:rPr>
              <a:t>个方程为</a:t>
            </a:r>
            <a:endParaRPr lang="en-US" altLang="zh-CN" sz="22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330200" y="3810000"/>
                <a:ext cx="6731872" cy="1384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写成矩阵形式为：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kern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kern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kern="0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kern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kern="0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200" dirty="0"/>
                  <a:t>为系数矩阵，</a:t>
                </a:r>
                <a14:m>
                  <m:oMath xmlns:m="http://schemas.openxmlformats.org/officeDocument/2006/math">
                    <m:r>
                      <a:rPr lang="en-US" altLang="zh-CN" sz="2200" i="1" kern="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/>
                  <a:t>为</a:t>
                </a:r>
                <a:r>
                  <a:rPr lang="en-US" altLang="zh-CN" sz="2200" dirty="0"/>
                  <a:t>n</a:t>
                </a:r>
                <a:r>
                  <a:rPr lang="zh-CN" altLang="en-US" sz="2200" dirty="0"/>
                  <a:t>维列向量</a:t>
                </a:r>
                <a:endParaRPr lang="en-US" altLang="zh-CN" sz="2200" dirty="0"/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该方程组可能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无解</a:t>
                </a:r>
                <a:r>
                  <a:rPr lang="zh-CN" altLang="en-US" sz="2200" dirty="0">
                    <a:latin typeface="+mn-ea"/>
                  </a:rPr>
                  <a:t>，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有唯一解</a:t>
                </a:r>
                <a:r>
                  <a:rPr lang="zh-CN" altLang="en-US" sz="2200" dirty="0">
                    <a:solidFill>
                      <a:schemeClr val="accent4"/>
                    </a:solidFill>
                    <a:latin typeface="+mn-ea"/>
                  </a:rPr>
                  <a:t>和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无穷解</a:t>
                </a:r>
                <a:endParaRPr lang="en-US" altLang="zh-CN" sz="22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200" y="3810000"/>
                <a:ext cx="6731872" cy="1384935"/>
              </a:xfrm>
              <a:prstGeom prst="rect">
                <a:avLst/>
              </a:prstGeom>
              <a:blipFill rotWithShape="1">
                <a:blip r:embed="rId1"/>
                <a:stretch>
                  <a:fillRect r="4" b="-981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57579" y="1755383"/>
                <a:ext cx="5130800" cy="1508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      </m:t>
                                </m:r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9" y="1755383"/>
                <a:ext cx="5130800" cy="1508125"/>
              </a:xfrm>
              <a:prstGeom prst="rect">
                <a:avLst/>
              </a:prstGeom>
              <a:blipFill rotWithShape="1">
                <a:blip r:embed="rId2"/>
                <a:stretch>
                  <a:fillRect l="-2" t="-16" r="2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943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7.6 </a:t>
            </a:r>
            <a:r>
              <a:rPr lang="zh-CN" altLang="en-US" kern="0" dirty="0"/>
              <a:t>线性方程组求解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6172200" y="1219200"/>
                <a:ext cx="6731872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如果矩阵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1" dirty="0">
                    <a:latin typeface="+mn-ea"/>
                  </a:rPr>
                  <a:t>可左逆</a:t>
                </a:r>
                <a:r>
                  <a:rPr lang="zh-CN" altLang="en-US" sz="2200" dirty="0">
                    <a:latin typeface="+mn-ea"/>
                  </a:rPr>
                  <a:t>，假设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+mn-ea"/>
                  </a:rPr>
                  <a:t>X</a:t>
                </a:r>
                <a:r>
                  <a:rPr lang="zh-CN" altLang="en-US" sz="2200" dirty="0">
                    <a:latin typeface="+mn-ea"/>
                  </a:rPr>
                  <a:t>是矩阵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的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左逆</a:t>
                </a:r>
                <a:r>
                  <a:rPr lang="zh-CN" altLang="en-US" sz="2200" dirty="0">
                    <a:latin typeface="+mn-ea"/>
                  </a:rPr>
                  <a:t>，则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1219200"/>
                <a:ext cx="6731872" cy="368935"/>
              </a:xfrm>
              <a:prstGeom prst="rect">
                <a:avLst/>
              </a:prstGeom>
              <a:blipFill rotWithShape="1">
                <a:blip r:embed="rId3"/>
                <a:stretch>
                  <a:fillRect r="4" b="-161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096000" y="2885851"/>
                <a:ext cx="6347847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如果矩阵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1" dirty="0">
                    <a:latin typeface="+mn-ea"/>
                  </a:rPr>
                  <a:t>可右逆</a:t>
                </a:r>
                <a:r>
                  <a:rPr lang="zh-CN" altLang="en-US" sz="2200" dirty="0">
                    <a:latin typeface="+mn-ea"/>
                  </a:rPr>
                  <a:t>，</a:t>
                </a:r>
                <a:r>
                  <a:rPr lang="zh-CN" altLang="en-US" sz="2200" dirty="0" smtClean="0">
                    <a:latin typeface="+mn-ea"/>
                  </a:rPr>
                  <a:t>假设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latin typeface="+mn-ea"/>
                  </a:rPr>
                  <a:t>Y</a:t>
                </a:r>
                <a:r>
                  <a:rPr lang="zh-CN" altLang="en-US" sz="2200" dirty="0" smtClean="0">
                    <a:latin typeface="+mn-ea"/>
                  </a:rPr>
                  <a:t>是</a:t>
                </a:r>
                <a:r>
                  <a:rPr lang="zh-CN" altLang="en-US" sz="2200" dirty="0">
                    <a:latin typeface="+mn-ea"/>
                  </a:rPr>
                  <a:t>矩阵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的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右逆</a:t>
                </a:r>
                <a:r>
                  <a:rPr lang="zh-CN" altLang="en-US" sz="2200" dirty="0">
                    <a:latin typeface="+mn-ea"/>
                  </a:rPr>
                  <a:t>，则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85851"/>
                <a:ext cx="6347847" cy="460375"/>
              </a:xfrm>
              <a:prstGeom prst="rect">
                <a:avLst/>
              </a:prstGeom>
              <a:blipFill rotWithShape="1">
                <a:blip r:embed="rId4"/>
                <a:stretch>
                  <a:fillRect t="-89" r="6" b="-2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096000" y="4531519"/>
                <a:ext cx="6347847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如果矩阵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1" dirty="0">
                    <a:latin typeface="+mn-ea"/>
                  </a:rPr>
                  <a:t>可逆的</a:t>
                </a:r>
                <a:r>
                  <a:rPr lang="zh-CN" altLang="en-US" sz="2200" dirty="0">
                    <a:latin typeface="+mn-ea"/>
                  </a:rPr>
                  <a:t>，假设</a:t>
                </a:r>
                <a:r>
                  <a:rPr lang="en-US" altLang="zh-CN" sz="2200" dirty="0">
                    <a:latin typeface="+mn-ea"/>
                  </a:rPr>
                  <a:t>X</a:t>
                </a:r>
                <a:r>
                  <a:rPr lang="zh-CN" altLang="en-US" sz="2200" dirty="0">
                    <a:latin typeface="+mn-ea"/>
                  </a:rPr>
                  <a:t>是矩阵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的逆，则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531519"/>
                <a:ext cx="6347847" cy="460375"/>
              </a:xfrm>
              <a:prstGeom prst="rect">
                <a:avLst/>
              </a:prstGeom>
              <a:blipFill rotWithShape="1">
                <a:blip r:embed="rId5"/>
                <a:stretch>
                  <a:fillRect t="-35" r="6" b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410498" y="2349200"/>
                <a:ext cx="50440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至多</a:t>
                </a:r>
                <a:r>
                  <a:rPr lang="zh-CN" altLang="en-US" sz="2200" dirty="0" smtClean="0">
                    <a:latin typeface="+mn-ea"/>
                  </a:rPr>
                  <a:t>一个解，如有解则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𝑋𝑏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。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498" y="2349200"/>
                <a:ext cx="5044000" cy="429895"/>
              </a:xfrm>
              <a:prstGeom prst="rect">
                <a:avLst/>
              </a:prstGeom>
              <a:blipFill rotWithShape="1">
                <a:blip r:embed="rId6"/>
                <a:stretch>
                  <a:fillRect l="-3" t="-78" r="7" b="-1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477000" y="4038600"/>
                <a:ext cx="3190875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至少</a:t>
                </a:r>
                <a:r>
                  <a:rPr lang="zh-CN" altLang="en-US" sz="2200" dirty="0" smtClean="0">
                    <a:latin typeface="+mn-ea"/>
                  </a:rPr>
                  <a:t>一</a:t>
                </a:r>
                <a:r>
                  <a:rPr lang="zh-CN" altLang="en-US" sz="2200" dirty="0">
                    <a:latin typeface="+mn-ea"/>
                  </a:rPr>
                  <a:t>个解，</a:t>
                </a:r>
                <a:r>
                  <a:rPr lang="zh-CN" altLang="en-US" sz="2200" dirty="0" smtClean="0">
                    <a:latin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+mn-ea"/>
                  </a:rPr>
                  <a:t>。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038600"/>
                <a:ext cx="3190875" cy="429895"/>
              </a:xfrm>
              <a:prstGeom prst="rect">
                <a:avLst/>
              </a:prstGeom>
              <a:blipFill rotWithShape="1">
                <a:blip r:embed="rId7"/>
                <a:stretch>
                  <a:fillRect r="-816"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553200" y="5791200"/>
            <a:ext cx="13004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>
                <a:srgbClr val="990000"/>
              </a:buClr>
            </a:pPr>
            <a:r>
              <a:rPr lang="zh-CN" altLang="en-US" sz="2200" dirty="0" smtClean="0">
                <a:latin typeface="+mn-ea"/>
              </a:rPr>
              <a:t>唯一解。</a:t>
            </a:r>
            <a:endParaRPr lang="en-US" altLang="zh-CN" sz="2200" dirty="0">
              <a:latin typeface="+mn-ea"/>
            </a:endParaRPr>
          </a:p>
        </p:txBody>
      </p:sp>
      <p:sp>
        <p:nvSpPr>
          <p:cNvPr id="13" name="上下箭头 12"/>
          <p:cNvSpPr/>
          <p:nvPr/>
        </p:nvSpPr>
        <p:spPr bwMode="auto">
          <a:xfrm>
            <a:off x="6382789" y="2677959"/>
            <a:ext cx="170411" cy="1436841"/>
          </a:xfrm>
          <a:prstGeom prst="upDownArrow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53200" y="3438252"/>
            <a:ext cx="10668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FF0000"/>
                </a:solidFill>
                <a:latin typeface="+mn-ea"/>
              </a:rPr>
              <a:t>为什么</a:t>
            </a:r>
            <a:r>
              <a:rPr lang="zh-CN" altLang="en-US" dirty="0" smtClean="0">
                <a:solidFill>
                  <a:srgbClr val="FF0000"/>
                </a:solidFill>
                <a:latin typeface="Calibri" panose="020F0502020204030204" charset="0"/>
              </a:rPr>
              <a:t>？</a:t>
            </a:r>
            <a:endParaRPr lang="zh-CN" altLang="en-US" sz="1800" dirty="0" smtClean="0">
              <a:solidFill>
                <a:srgbClr val="FF0000"/>
              </a:solidFill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7677095" y="1679159"/>
                <a:ext cx="427863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=&gt;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𝑋𝐴𝑥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𝑋𝑏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095" y="1679159"/>
                <a:ext cx="4278630" cy="460375"/>
              </a:xfrm>
              <a:prstGeom prst="rect">
                <a:avLst/>
              </a:prstGeom>
              <a:blipFill rotWithShape="1">
                <a:blip r:embed="rId8"/>
                <a:stretch>
                  <a:fillRect l="-14" t="-48" r="14" b="-2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772400" y="3369547"/>
                <a:ext cx="425386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𝑌𝑏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=&gt;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𝐴𝑌𝑏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3369547"/>
                <a:ext cx="4253865" cy="460375"/>
              </a:xfrm>
              <a:prstGeom prst="rect">
                <a:avLst/>
              </a:prstGeom>
              <a:blipFill rotWithShape="1">
                <a:blip r:embed="rId9"/>
                <a:stretch>
                  <a:fillRect t="-51" b="-2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7772400" y="5081619"/>
                <a:ext cx="3619500" cy="452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=&gt;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5081619"/>
                <a:ext cx="3619500" cy="452755"/>
              </a:xfrm>
              <a:prstGeom prst="rect">
                <a:avLst/>
              </a:prstGeom>
              <a:blipFill rotWithShape="1">
                <a:blip r:embed="rId10"/>
                <a:stretch>
                  <a:fillRect t="-77" b="-4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/>
          <p:cNvCxnSpPr/>
          <p:nvPr/>
        </p:nvCxnSpPr>
        <p:spPr>
          <a:xfrm>
            <a:off x="5671820" y="203835"/>
            <a:ext cx="157480" cy="6537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bldLvl="0" animBg="1"/>
      <p:bldP spid="15" grpId="0"/>
      <p:bldP spid="14" grpId="0"/>
      <p:bldP spid="16" grpId="0"/>
      <p:bldP spid="1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-254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7.7 </a:t>
            </a:r>
            <a:r>
              <a:rPr lang="zh-CN" altLang="en-US" kern="0" dirty="0"/>
              <a:t>非奇异矩阵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152400" y="812800"/>
                <a:ext cx="5930900" cy="39998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对于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方阵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+mn-ea"/>
                  </a:rPr>
                  <a:t>，</a:t>
                </a:r>
                <a:r>
                  <a:rPr lang="zh-CN" altLang="en-US" sz="2200" dirty="0">
                    <a:latin typeface="+mn-ea"/>
                  </a:rPr>
                  <a:t>以下条件都是等价的：</a:t>
                </a:r>
                <a:endParaRPr lang="en-US" altLang="zh-CN" sz="2200" dirty="0">
                  <a:latin typeface="+mn-ea"/>
                </a:endParaRPr>
              </a:p>
              <a:p>
                <a:pPr marL="457200" indent="-457200">
                  <a:spcBef>
                    <a:spcPct val="50000"/>
                  </a:spcBef>
                  <a:buClr>
                    <a:srgbClr val="990000"/>
                  </a:buClr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可左逆</a:t>
                </a:r>
                <a:endParaRPr lang="en-US" altLang="zh-CN" sz="2200" dirty="0">
                  <a:latin typeface="+mn-ea"/>
                </a:endParaRPr>
              </a:p>
              <a:p>
                <a:pPr marL="457200" indent="-457200">
                  <a:spcBef>
                    <a:spcPct val="50000"/>
                  </a:spcBef>
                  <a:buClr>
                    <a:srgbClr val="990000"/>
                  </a:buClr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的列向量线性无关</a:t>
                </a:r>
                <a:endParaRPr lang="en-US" altLang="zh-CN" sz="2200" dirty="0">
                  <a:latin typeface="+mn-ea"/>
                </a:endParaRPr>
              </a:p>
              <a:p>
                <a:pPr marL="457200" indent="-457200">
                  <a:spcBef>
                    <a:spcPct val="50000"/>
                  </a:spcBef>
                  <a:buClr>
                    <a:srgbClr val="990000"/>
                  </a:buClr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可右逆</a:t>
                </a:r>
                <a:endParaRPr lang="en-US" altLang="zh-CN" sz="2200" dirty="0">
                  <a:latin typeface="+mn-ea"/>
                </a:endParaRPr>
              </a:p>
              <a:p>
                <a:pPr marL="457200" indent="-457200">
                  <a:spcBef>
                    <a:spcPct val="50000"/>
                  </a:spcBef>
                  <a:buClr>
                    <a:srgbClr val="990000"/>
                  </a:buClr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的行向量线性无关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812800"/>
                <a:ext cx="5930900" cy="39998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5400" y="4133850"/>
                <a:ext cx="6646545" cy="5702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此时矩阵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为非</a:t>
                </a:r>
                <a:r>
                  <a:rPr lang="zh-CN" altLang="en-US" sz="2200" dirty="0">
                    <a:latin typeface="+mn-ea"/>
                  </a:rPr>
                  <a:t>奇异矩阵</a:t>
                </a:r>
                <a:r>
                  <a:rPr lang="zh-CN" altLang="en-US" sz="2200" dirty="0" smtClean="0">
                    <a:latin typeface="+mn-ea"/>
                  </a:rPr>
                  <a:t>，</a:t>
                </a:r>
                <a:r>
                  <a:rPr lang="zh-CN" altLang="en-US" sz="2200" dirty="0">
                    <a:latin typeface="+mn-ea"/>
                  </a:rPr>
                  <a:t>条件</a:t>
                </a:r>
                <a:r>
                  <a:rPr lang="en-US" altLang="zh-CN" sz="2200" dirty="0" smtClean="0">
                    <a:latin typeface="+mn-ea"/>
                  </a:rPr>
                  <a:t>1</a:t>
                </a:r>
                <a:r>
                  <a:rPr lang="zh-CN" altLang="en-US" sz="2200" dirty="0" smtClean="0">
                    <a:latin typeface="+mn-ea"/>
                  </a:rPr>
                  <a:t>与</a:t>
                </a:r>
                <a:r>
                  <a:rPr lang="en-US" altLang="zh-CN" sz="2200" dirty="0" smtClean="0">
                    <a:latin typeface="+mn-ea"/>
                  </a:rPr>
                  <a:t>3</a:t>
                </a:r>
                <a:r>
                  <a:rPr lang="zh-CN" altLang="en-US" sz="2200" dirty="0" smtClean="0">
                    <a:latin typeface="+mn-ea"/>
                  </a:rPr>
                  <a:t>，可得</a:t>
                </a:r>
                <a:r>
                  <a:rPr lang="en-US" altLang="zh-CN" sz="2200" dirty="0" smtClean="0">
                    <a:latin typeface="+mn-ea"/>
                  </a:rPr>
                  <a:t>A</a:t>
                </a:r>
                <a:r>
                  <a:rPr lang="zh-CN" altLang="en-US" sz="2200" dirty="0" smtClean="0">
                    <a:latin typeface="+mn-ea"/>
                  </a:rPr>
                  <a:t>为可逆矩阵。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" y="4133850"/>
                <a:ext cx="6646545" cy="570230"/>
              </a:xfrm>
              <a:prstGeom prst="rect">
                <a:avLst/>
              </a:prstGeom>
              <a:blipFill rotWithShape="1">
                <a:blip r:embed="rId2"/>
                <a:stretch>
                  <a:fillRect b="-3396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1701800" y="4775200"/>
                <a:ext cx="2954020" cy="5232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latin typeface="+mn-ea"/>
                  </a:rPr>
                  <a:t>非</a:t>
                </a:r>
                <a:r>
                  <a:rPr lang="zh-CN" altLang="en-US" sz="2200" dirty="0">
                    <a:latin typeface="+mn-ea"/>
                  </a:rPr>
                  <a:t>奇异</a:t>
                </a:r>
                <a:r>
                  <a:rPr lang="zh-CN" altLang="en-US" sz="2200" dirty="0" smtClean="0">
                    <a:latin typeface="+mn-ea"/>
                  </a:rPr>
                  <a:t>矩阵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可逆矩阵。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1800" y="4775200"/>
                <a:ext cx="2954020" cy="523240"/>
              </a:xfrm>
              <a:prstGeom prst="rect">
                <a:avLst/>
              </a:prstGeom>
              <a:blipFill rotWithShape="1">
                <a:blip r:embed="rId3"/>
                <a:stretch>
                  <a:fillRect r="-436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265068" y="304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7.8 </a:t>
            </a:r>
            <a:r>
              <a:rPr lang="zh-CN" altLang="en-US" kern="0" dirty="0" smtClean="0"/>
              <a:t>证明框架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6629400" y="3414994"/>
                <a:ext cx="5943600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性质</a:t>
                </a:r>
                <a:r>
                  <a:rPr lang="en-US" altLang="zh-CN" sz="2200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)</a:t>
                </a:r>
                <a:r>
                  <a:rPr lang="zh-CN" altLang="en-US" sz="2200" dirty="0" smtClean="0">
                    <a:latin typeface="+mn-ea"/>
                  </a:rPr>
                  <a:t>对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任意矩阵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+mn-ea"/>
                  </a:rPr>
                  <a:t>都成立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9400" y="3414994"/>
                <a:ext cx="5943600" cy="368935"/>
              </a:xfrm>
              <a:prstGeom prst="rect">
                <a:avLst/>
              </a:prstGeom>
              <a:blipFill rotWithShape="1">
                <a:blip r:embed="rId4"/>
                <a:stretch>
                  <a:fillRect t="-162" b="-1601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629400" y="1143000"/>
          <a:ext cx="4649788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46" name="Equation" r:id="rId5" imgW="56083200" imgH="16459200" progId="Equation.DSMT4">
                  <p:embed/>
                </p:oleObj>
              </mc:Choice>
              <mc:Fallback>
                <p:oleObj name="Equation" r:id="rId5" imgW="56083200" imgH="16459200" progId="Equation.DSMT4">
                  <p:embed/>
                  <p:pic>
                    <p:nvPicPr>
                      <p:cNvPr id="0" name="图片 576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9400" y="1143000"/>
                        <a:ext cx="4649788" cy="1363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6629400" y="4800600"/>
                <a:ext cx="6731872" cy="354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对于</a:t>
                </a:r>
                <a:r>
                  <a:rPr lang="zh-CN" altLang="en-US" sz="2200" dirty="0">
                    <a:latin typeface="+mn-ea"/>
                  </a:rPr>
                  <a:t>性质</a:t>
                </a:r>
                <a:r>
                  <a:rPr lang="en-US" altLang="zh-CN" sz="2200" dirty="0" smtClean="0">
                    <a:latin typeface="+mn-ea"/>
                  </a:rPr>
                  <a:t>(c)</a:t>
                </a:r>
                <a:r>
                  <a:rPr lang="zh-CN" altLang="en-US" sz="2200" dirty="0" smtClean="0">
                    <a:latin typeface="+mn-ea"/>
                  </a:rPr>
                  <a:t>与</a:t>
                </a:r>
                <a:r>
                  <a:rPr lang="en-US" altLang="zh-CN" sz="2200" dirty="0" smtClean="0">
                    <a:latin typeface="+mn-ea"/>
                  </a:rPr>
                  <a:t>(d),</a:t>
                </a:r>
                <a:r>
                  <a:rPr lang="zh-CN" altLang="en-US" sz="2200" dirty="0" smtClean="0">
                    <a:latin typeface="+mn-ea"/>
                  </a:rPr>
                  <a:t>可</a:t>
                </a:r>
                <a:r>
                  <a:rPr lang="zh-CN" altLang="en-US" sz="2200" dirty="0">
                    <a:latin typeface="+mn-ea"/>
                  </a:rPr>
                  <a:t>利用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+mn-ea"/>
                  </a:rPr>
                  <a:t>证明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9400" y="4800600"/>
                <a:ext cx="6731872" cy="354330"/>
              </a:xfrm>
              <a:prstGeom prst="rect">
                <a:avLst/>
              </a:prstGeom>
              <a:blipFill rotWithShape="1">
                <a:blip r:embed="rId7"/>
                <a:stretch>
                  <a:fillRect r="4" b="-1093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9448800" y="1066800"/>
          <a:ext cx="304800" cy="27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47" name="Equation" r:id="rId8" imgW="5486400" imgH="4876800" progId="Equation.DSMT4">
                  <p:embed/>
                </p:oleObj>
              </mc:Choice>
              <mc:Fallback>
                <p:oleObj name="Equation" r:id="rId8" imgW="5486400" imgH="4876800" progId="Equation.DSMT4">
                  <p:embed/>
                  <p:pic>
                    <p:nvPicPr>
                      <p:cNvPr id="0" name="图片 5764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48800" y="1066800"/>
                        <a:ext cx="304800" cy="271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0210800" y="1676400"/>
          <a:ext cx="304800" cy="27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48" name="Equation" r:id="rId10" imgW="5486400" imgH="4876800" progId="Equation.DSMT4">
                  <p:embed/>
                </p:oleObj>
              </mc:Choice>
              <mc:Fallback>
                <p:oleObj name="Equation" r:id="rId10" imgW="5486400" imgH="4876800" progId="Equation.DSMT4">
                  <p:embed/>
                  <p:pic>
                    <p:nvPicPr>
                      <p:cNvPr id="0" name="图片 5764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210800" y="1676400"/>
                        <a:ext cx="304800" cy="271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9134475" y="1981200"/>
          <a:ext cx="32226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49" name="Equation" r:id="rId12" imgW="5791200" imgH="4876800" progId="Equation.DSMT4">
                  <p:embed/>
                </p:oleObj>
              </mc:Choice>
              <mc:Fallback>
                <p:oleObj name="Equation" r:id="rId12" imgW="5791200" imgH="4876800" progId="Equation.DSMT4">
                  <p:embed/>
                  <p:pic>
                    <p:nvPicPr>
                      <p:cNvPr id="0" name="图片 5764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34475" y="1981200"/>
                        <a:ext cx="322263" cy="2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173913" y="1677988"/>
          <a:ext cx="3587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0" name="Equation" r:id="rId14" imgW="5181600" imgH="4876800" progId="Equation.DSMT4">
                  <p:embed/>
                </p:oleObj>
              </mc:Choice>
              <mc:Fallback>
                <p:oleObj name="Equation" r:id="rId14" imgW="5181600" imgH="4876800" progId="Equation.DSMT4">
                  <p:embed/>
                  <p:pic>
                    <p:nvPicPr>
                      <p:cNvPr id="0" name="图片 5764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73913" y="1677988"/>
                        <a:ext cx="358775" cy="33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下箭头 13"/>
          <p:cNvSpPr/>
          <p:nvPr/>
        </p:nvSpPr>
        <p:spPr bwMode="auto">
          <a:xfrm rot="5400000">
            <a:off x="9144000" y="1905000"/>
            <a:ext cx="228600" cy="838200"/>
          </a:xfrm>
          <a:prstGeom prst="down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p:sp>
        <p:nvSpPr>
          <p:cNvPr id="15" name="下箭头 14"/>
          <p:cNvSpPr/>
          <p:nvPr/>
        </p:nvSpPr>
        <p:spPr bwMode="auto">
          <a:xfrm rot="16200000">
            <a:off x="8382000" y="838200"/>
            <a:ext cx="228600" cy="1143000"/>
          </a:xfrm>
          <a:prstGeom prst="down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ctr" anchorCtr="1" compatLnSpc="1"/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dirty="0" smtClean="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5"/>
              <p:cNvSpPr>
                <a:spLocks noChangeArrowheads="1"/>
              </p:cNvSpPr>
              <p:nvPr/>
            </p:nvSpPr>
            <p:spPr bwMode="auto">
              <a:xfrm>
                <a:off x="6629400" y="4114800"/>
                <a:ext cx="51816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性质</a:t>
                </a:r>
                <a:r>
                  <a:rPr lang="en-US" altLang="zh-CN" sz="2200" dirty="0" smtClean="0">
                    <a:latin typeface="+mn-ea"/>
                  </a:rPr>
                  <a:t>(b)</a:t>
                </a:r>
                <a:r>
                  <a:rPr lang="zh-CN" altLang="en-US" sz="2200" dirty="0">
                    <a:latin typeface="+mn-ea"/>
                  </a:rPr>
                  <a:t>对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方阵矩阵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+mn-ea"/>
                  </a:rPr>
                  <a:t>都成立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1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9400" y="4114800"/>
                <a:ext cx="5181600" cy="338455"/>
              </a:xfrm>
              <a:prstGeom prst="rect">
                <a:avLst/>
              </a:prstGeom>
              <a:blipFill rotWithShape="1">
                <a:blip r:embed="rId16"/>
                <a:stretch>
                  <a:fillRect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/>
          <p:cNvCxnSpPr/>
          <p:nvPr/>
        </p:nvCxnSpPr>
        <p:spPr>
          <a:xfrm>
            <a:off x="6181090" y="419100"/>
            <a:ext cx="417195" cy="6234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228600" y="914400"/>
            <a:ext cx="7696200" cy="4401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计算机以浮点格式存储</a:t>
            </a:r>
            <a:r>
              <a:rPr lang="en-US" altLang="zh-CN" sz="2200" dirty="0">
                <a:ea typeface="微软雅黑" panose="020B0503020204020204" charset="-122"/>
              </a:rPr>
              <a:t>(</a:t>
            </a:r>
            <a:r>
              <a:rPr lang="zh-CN" altLang="en-US" sz="2200" dirty="0">
                <a:ea typeface="微软雅黑" panose="020B0503020204020204" charset="-122"/>
              </a:rPr>
              <a:t>实</a:t>
            </a:r>
            <a:r>
              <a:rPr lang="en-US" altLang="zh-CN" sz="2200" dirty="0">
                <a:ea typeface="微软雅黑" panose="020B0503020204020204" charset="-122"/>
              </a:rPr>
              <a:t>)</a:t>
            </a:r>
            <a:r>
              <a:rPr lang="zh-CN" altLang="en-US" sz="2200" dirty="0" smtClean="0">
                <a:ea typeface="微软雅黑" panose="020B0503020204020204" charset="-122"/>
              </a:rPr>
              <a:t>数值。</a:t>
            </a:r>
            <a:endParaRPr lang="en-US" altLang="zh-CN" sz="2200" dirty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基本的算术运算</a:t>
            </a:r>
            <a:r>
              <a:rPr lang="en-US" altLang="zh-CN" sz="2200" dirty="0">
                <a:ea typeface="微软雅黑" panose="020B0503020204020204" charset="-122"/>
              </a:rPr>
              <a:t>(</a:t>
            </a:r>
            <a:r>
              <a:rPr lang="zh-CN" altLang="en-US" sz="2200" dirty="0">
                <a:ea typeface="微软雅黑" panose="020B0503020204020204" charset="-122"/>
              </a:rPr>
              <a:t>加法，</a:t>
            </a:r>
            <a:r>
              <a:rPr lang="zh-CN" altLang="en-US" sz="2200" dirty="0" smtClean="0">
                <a:ea typeface="微软雅黑" panose="020B0503020204020204" charset="-122"/>
              </a:rPr>
              <a:t>乘法等</a:t>
            </a:r>
            <a:r>
              <a:rPr lang="en-US" altLang="zh-CN" sz="2200" dirty="0" smtClean="0">
                <a:ea typeface="微软雅黑" panose="020B0503020204020204" charset="-122"/>
              </a:rPr>
              <a:t>)</a:t>
            </a:r>
            <a:r>
              <a:rPr lang="zh-CN" altLang="en-US" sz="2200" dirty="0">
                <a:ea typeface="微软雅黑" panose="020B0503020204020204" charset="-122"/>
              </a:rPr>
              <a:t>被称为</a:t>
            </a:r>
            <a:r>
              <a:rPr lang="zh-CN" altLang="en-US" sz="2200" b="1" dirty="0" smtClean="0">
                <a:ea typeface="微软雅黑" panose="020B0503020204020204" charset="-122"/>
              </a:rPr>
              <a:t>浮点运算</a:t>
            </a:r>
            <a:r>
              <a:rPr lang="en-US" altLang="zh-CN" sz="2200" dirty="0" smtClean="0">
                <a:ea typeface="微软雅黑" panose="020B0503020204020204" charset="-122"/>
              </a:rPr>
              <a:t>(flop)</a:t>
            </a:r>
            <a:r>
              <a:rPr lang="zh-CN" altLang="en-US" sz="2200" dirty="0" smtClean="0">
                <a:ea typeface="微软雅黑" panose="020B0503020204020204" charset="-122"/>
              </a:rPr>
              <a:t>。</a:t>
            </a:r>
            <a:endParaRPr lang="en-US" altLang="zh-CN" sz="2200" b="0" dirty="0" smtClean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算法或操作</a:t>
            </a:r>
            <a:r>
              <a:rPr lang="zh-CN" altLang="en-US" sz="2200" dirty="0" smtClean="0">
                <a:ea typeface="微软雅黑" panose="020B0503020204020204" charset="-122"/>
              </a:rPr>
              <a:t>的时间复杂度：作为</a:t>
            </a:r>
            <a:r>
              <a:rPr lang="zh-CN" altLang="en-US" sz="2200" dirty="0">
                <a:ea typeface="微软雅黑" panose="020B0503020204020204" charset="-122"/>
              </a:rPr>
              <a:t>输入维数的函数所需要</a:t>
            </a:r>
            <a:r>
              <a:rPr lang="zh-CN" altLang="en-US" sz="2200" dirty="0" smtClean="0">
                <a:ea typeface="微软雅黑" panose="020B0503020204020204" charset="-122"/>
              </a:rPr>
              <a:t>的浮点运算总数。</a:t>
            </a:r>
            <a:endParaRPr lang="en-US" altLang="zh-CN" sz="2200" dirty="0" smtClean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算法复杂度通常以</a:t>
            </a:r>
            <a:r>
              <a:rPr lang="zh-CN" altLang="en-US" sz="2200" dirty="0">
                <a:ea typeface="微软雅黑" panose="020B0503020204020204" charset="-122"/>
              </a:rPr>
              <a:t>非常粗略地</a:t>
            </a:r>
            <a:r>
              <a:rPr lang="zh-CN" altLang="en-US" sz="2200" dirty="0" smtClean="0">
                <a:ea typeface="微软雅黑" panose="020B0503020204020204" charset="-122"/>
              </a:rPr>
              <a:t>近似估算。</a:t>
            </a:r>
            <a:endParaRPr lang="en-US" altLang="zh-CN" sz="2200" dirty="0" smtClean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（程序）执行时间</a:t>
            </a:r>
            <a:r>
              <a:rPr lang="zh-CN" altLang="en-US" sz="2200" dirty="0">
                <a:ea typeface="微软雅黑" panose="020B0503020204020204" charset="-122"/>
              </a:rPr>
              <a:t>的粗略</a:t>
            </a:r>
            <a:r>
              <a:rPr lang="zh-CN" altLang="en-US" sz="2200" dirty="0" smtClean="0">
                <a:ea typeface="微软雅黑" panose="020B0503020204020204" charset="-122"/>
              </a:rPr>
              <a:t>估计：计算机</a:t>
            </a:r>
            <a:r>
              <a:rPr lang="zh-CN" altLang="en-US" sz="2200" dirty="0">
                <a:ea typeface="微软雅黑" panose="020B0503020204020204" charset="-122"/>
              </a:rPr>
              <a:t>速度</a:t>
            </a:r>
            <a:r>
              <a:rPr lang="en-US" altLang="zh-CN" sz="2200" dirty="0">
                <a:ea typeface="微软雅黑" panose="020B0503020204020204" charset="-122"/>
              </a:rPr>
              <a:t>/</a:t>
            </a:r>
            <a:r>
              <a:rPr lang="en-US" altLang="zh-CN" sz="2200" dirty="0" smtClean="0">
                <a:ea typeface="微软雅黑" panose="020B0503020204020204" charset="-122"/>
              </a:rPr>
              <a:t>flops</a:t>
            </a:r>
            <a:endParaRPr lang="en-US" altLang="zh-CN" sz="2200" dirty="0" smtClean="0"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ea typeface="微软雅黑" panose="020B0503020204020204" charset="-122"/>
              </a:rPr>
              <a:t>目前的</a:t>
            </a:r>
            <a:r>
              <a:rPr lang="zh-CN" altLang="en-US" sz="2200" dirty="0" smtClean="0">
                <a:ea typeface="微软雅黑" panose="020B0503020204020204" charset="-122"/>
              </a:rPr>
              <a:t>计算机大约</a:t>
            </a:r>
            <a:r>
              <a:rPr lang="zh-CN" altLang="en-US" sz="2200" dirty="0">
                <a:ea typeface="微软雅黑" panose="020B0503020204020204" charset="-122"/>
              </a:rPr>
              <a:t>是</a:t>
            </a:r>
            <a:r>
              <a:rPr lang="en-US" altLang="zh-CN" sz="2200" dirty="0" smtClean="0">
                <a:ea typeface="微软雅黑" panose="020B0503020204020204" charset="-122"/>
              </a:rPr>
              <a:t>1Gflops/</a:t>
            </a:r>
            <a:r>
              <a:rPr lang="zh-CN" altLang="en-US" sz="2200" dirty="0">
                <a:ea typeface="微软雅黑" panose="020B0503020204020204" charset="-122"/>
              </a:rPr>
              <a:t>秒</a:t>
            </a:r>
            <a:r>
              <a:rPr lang="en-US" altLang="zh-CN" sz="2200" dirty="0">
                <a:ea typeface="微软雅黑" panose="020B0503020204020204" charset="-122"/>
              </a:rPr>
              <a:t>(</a:t>
            </a:r>
            <a:r>
              <a:rPr lang="en-US" altLang="zh-CN" sz="2200" dirty="0" smtClean="0">
                <a:ea typeface="微软雅黑" panose="020B0503020204020204" charset="-122"/>
              </a:rPr>
              <a:t>10</a:t>
            </a:r>
            <a:r>
              <a:rPr lang="en-US" altLang="zh-CN" sz="2200" baseline="30000" dirty="0" smtClean="0">
                <a:ea typeface="微软雅黑" panose="020B0503020204020204" charset="-122"/>
              </a:rPr>
              <a:t>9</a:t>
            </a:r>
            <a:r>
              <a:rPr lang="en-US" altLang="zh-CN" sz="2200" dirty="0" smtClean="0">
                <a:ea typeface="微软雅黑" panose="020B0503020204020204" charset="-122"/>
              </a:rPr>
              <a:t>flops</a:t>
            </a:r>
            <a:r>
              <a:rPr lang="en-US" altLang="zh-CN" sz="2200" dirty="0">
                <a:ea typeface="微软雅黑" panose="020B0503020204020204" charset="-122"/>
              </a:rPr>
              <a:t>/</a:t>
            </a:r>
            <a:r>
              <a:rPr lang="zh-CN" altLang="en-US" sz="2200" dirty="0">
                <a:ea typeface="微软雅黑" panose="020B0503020204020204" charset="-122"/>
              </a:rPr>
              <a:t>秒</a:t>
            </a:r>
            <a:r>
              <a:rPr lang="en-US" altLang="zh-CN" sz="2200" dirty="0">
                <a:ea typeface="微软雅黑" panose="020B0503020204020204" charset="-122"/>
              </a:rPr>
              <a:t>)</a:t>
            </a:r>
            <a:endParaRPr lang="en-US" altLang="zh-CN" sz="2200" dirty="0" smtClean="0">
              <a:ea typeface="微软雅黑" panose="020B0503020204020204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355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1.5.1 </a:t>
            </a:r>
            <a:r>
              <a:rPr lang="zh-CN" altLang="en-US" kern="0" dirty="0" smtClean="0"/>
              <a:t>浮点运算</a:t>
            </a:r>
            <a:endParaRPr lang="zh-CN" alt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9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9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-84932" y="177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7.8 </a:t>
            </a:r>
            <a:r>
              <a:rPr lang="zh-CN" altLang="en-US" kern="0" dirty="0"/>
              <a:t>证明</a:t>
            </a:r>
            <a:r>
              <a:rPr lang="en-US" altLang="zh-CN" kern="0" dirty="0"/>
              <a:t>1-&gt;2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25400" y="939800"/>
                <a:ext cx="6731872" cy="9232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证明：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可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左逆</a:t>
                </a:r>
                <a:r>
                  <a:rPr lang="zh-CN" altLang="en-US" sz="2200" dirty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列向量线性无关</a:t>
                </a:r>
                <a:endParaRPr lang="en-US" altLang="zh-CN" sz="2200" dirty="0">
                  <a:solidFill>
                    <a:srgbClr val="FF0000"/>
                  </a:solidFill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的左逆是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，则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" y="939800"/>
                <a:ext cx="6731872" cy="923290"/>
              </a:xfrm>
              <a:prstGeom prst="rect">
                <a:avLst/>
              </a:prstGeom>
              <a:blipFill rotWithShape="1">
                <a:blip r:embed="rId1"/>
                <a:stretch>
                  <a:fillRect r="4" b="-1602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329703" y="2029198"/>
          <a:ext cx="3163794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7" name="Equation" r:id="rId2" imgW="33528000" imgH="10363200" progId="Equation.DSMT4">
                  <p:embed/>
                </p:oleObj>
              </mc:Choice>
              <mc:Fallback>
                <p:oleObj name="Equation" r:id="rId2" imgW="33528000" imgH="10363200" progId="Equation.DSMT4">
                  <p:embed/>
                  <p:pic>
                    <p:nvPicPr>
                      <p:cNvPr id="0" name="图片 472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9703" y="2029198"/>
                        <a:ext cx="3163794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5400" y="3033994"/>
                <a:ext cx="7772400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假设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的</a:t>
                </a:r>
                <a:r>
                  <a:rPr lang="zh-CN" altLang="en-US" sz="2200" dirty="0" smtClean="0">
                    <a:latin typeface="+mn-ea"/>
                  </a:rPr>
                  <a:t>列向量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" y="3033994"/>
                <a:ext cx="7772400" cy="368935"/>
              </a:xfrm>
              <a:prstGeom prst="rect">
                <a:avLst/>
              </a:prstGeom>
              <a:blipFill rotWithShape="1">
                <a:blip r:embed="rId4"/>
                <a:stretch>
                  <a:fillRect t="-162" b="-1601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79400" y="4201795"/>
                <a:ext cx="4998720" cy="8293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zh-CN" altLang="en-US" sz="2200" dirty="0" smtClean="0">
                    <a:latin typeface="+mn-ea"/>
                  </a:rPr>
                  <a:t>则当</a:t>
                </a:r>
                <a:r>
                  <a:rPr lang="zh-CN" altLang="en-US" sz="2200" dirty="0">
                    <a:latin typeface="+mn-ea"/>
                  </a:rPr>
                  <a:t>该等式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成立时</a:t>
                </a:r>
                <a:r>
                  <a:rPr lang="zh-CN" altLang="en-US" sz="2200" dirty="0" smtClean="0">
                    <a:latin typeface="+mn-ea"/>
                  </a:rPr>
                  <a:t>，其解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的</a:t>
                </a:r>
                <a:r>
                  <a:rPr lang="zh-CN" altLang="en-US" sz="2200" b="1" dirty="0">
                    <a:solidFill>
                      <a:srgbClr val="C00000"/>
                    </a:solidFill>
                    <a:latin typeface="+mn-ea"/>
                  </a:rPr>
                  <a:t>列向量</a:t>
                </a:r>
                <a:r>
                  <a:rPr lang="zh-CN" altLang="en-US" sz="2200" b="1" dirty="0" smtClean="0">
                    <a:solidFill>
                      <a:srgbClr val="C00000"/>
                    </a:solidFill>
                    <a:latin typeface="+mn-ea"/>
                  </a:rPr>
                  <a:t>线性无关</a:t>
                </a:r>
                <a:r>
                  <a:rPr lang="zh-CN" altLang="en-US" sz="2200" dirty="0" smtClean="0">
                    <a:latin typeface="+mn-ea"/>
                  </a:rPr>
                  <a:t>。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400" y="4201795"/>
                <a:ext cx="4998720" cy="8293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397000" y="3657600"/>
                <a:ext cx="49530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+mn-ea"/>
                  </a:rPr>
                  <a:t>=0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000" y="3657600"/>
                <a:ext cx="4953000" cy="429895"/>
              </a:xfrm>
              <a:prstGeom prst="rect">
                <a:avLst/>
              </a:prstGeom>
              <a:blipFill rotWithShape="1">
                <a:blip r:embed="rId6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76200" y="5181600"/>
                <a:ext cx="548894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latin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，则有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</a:rPr>
                  <a:t>！高或方的矩阵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181600"/>
                <a:ext cx="5488940" cy="429895"/>
              </a:xfrm>
              <a:prstGeom prst="rect">
                <a:avLst/>
              </a:prstGeom>
              <a:blipFill rotWithShape="1">
                <a:blip r:embed="rId7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244600" y="5562600"/>
          <a:ext cx="116205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8" name="Equation" r:id="rId8" imgW="17373600" imgH="17068800" progId="Equation.DSMT4">
                  <p:embed/>
                </p:oleObj>
              </mc:Choice>
              <mc:Fallback>
                <p:oleObj name="Equation" r:id="rId8" imgW="17373600" imgH="17068800" progId="Equation.DSMT4">
                  <p:embed/>
                  <p:pic>
                    <p:nvPicPr>
                      <p:cNvPr id="0" name="图片 4729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44600" y="5562600"/>
                        <a:ext cx="1162050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311400" y="2971800"/>
                <a:ext cx="2711450" cy="502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=[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,⋯</m:t>
                          </m:r>
                          <m:r>
                            <m:rPr>
                              <m:nor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00" y="2971800"/>
                <a:ext cx="2711450" cy="5022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757068" y="177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7.8 </a:t>
            </a:r>
            <a:r>
              <a:rPr lang="zh-CN" altLang="en-US" kern="0" dirty="0"/>
              <a:t>证明</a:t>
            </a:r>
            <a:r>
              <a:rPr lang="en-US" altLang="zh-CN" kern="0" dirty="0"/>
              <a:t>1-&gt;2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6121400" y="939800"/>
                <a:ext cx="6731872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有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左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逆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，则</a:t>
                </a:r>
                <a:r>
                  <a:rPr lang="en-US" altLang="zh-CN" sz="2200" i="1" dirty="0">
                    <a:latin typeface="+mn-ea"/>
                  </a:rPr>
                  <a:t>A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列向量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线性无关</a:t>
                </a:r>
                <a:endParaRPr lang="en-US" altLang="zh-CN" sz="22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1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1400" y="939800"/>
                <a:ext cx="6731872" cy="368935"/>
              </a:xfrm>
              <a:prstGeom prst="rect">
                <a:avLst/>
              </a:prstGeom>
              <a:blipFill rotWithShape="1">
                <a:blip r:embed="rId11"/>
                <a:stretch>
                  <a:fillRect r="4" b="-161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6273800" y="3454400"/>
                <a:ext cx="7772400" cy="3384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的</a:t>
                </a:r>
                <a:r>
                  <a:rPr lang="zh-CN" altLang="en-US" sz="2200" dirty="0" smtClean="0">
                    <a:latin typeface="+mn-ea"/>
                  </a:rPr>
                  <a:t>列向量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73800" y="3454400"/>
                <a:ext cx="7772400" cy="338455"/>
              </a:xfrm>
              <a:prstGeom prst="rect">
                <a:avLst/>
              </a:prstGeom>
              <a:blipFill rotWithShape="1">
                <a:blip r:embed="rId12"/>
                <a:stretch>
                  <a:fillRect b="-16135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816600" y="3835400"/>
                <a:ext cx="49530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00" y="3835400"/>
                <a:ext cx="4953000" cy="429895"/>
              </a:xfrm>
              <a:prstGeom prst="rect">
                <a:avLst/>
              </a:prstGeom>
              <a:blipFill rotWithShape="1">
                <a:blip r:embed="rId13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6350000" y="1549400"/>
                <a:ext cx="548894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latin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，根据维度定理则有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</a:rPr>
                  <a:t>！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0" y="1549400"/>
                <a:ext cx="5488940" cy="429895"/>
              </a:xfrm>
              <a:prstGeom prst="rect">
                <a:avLst/>
              </a:prstGeom>
              <a:blipFill rotWithShape="1">
                <a:blip r:embed="rId14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550275" y="2006600"/>
          <a:ext cx="116205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2" name="Equation" r:id="rId15" imgW="17373600" imgH="17068800" progId="Equation.DSMT4">
                  <p:embed/>
                </p:oleObj>
              </mc:Choice>
              <mc:Fallback>
                <p:oleObj name="Equation" r:id="rId15" imgW="17373600" imgH="17068800" progId="Equation.DSMT4">
                  <p:embed/>
                  <p:pic>
                    <p:nvPicPr>
                      <p:cNvPr id="0" name="图片 5851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550275" y="2006600"/>
                        <a:ext cx="1162050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9779000" y="2463800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高或方的矩阵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5816600" y="4368800"/>
                <a:ext cx="49530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00" y="4368800"/>
                <a:ext cx="4953000" cy="429895"/>
              </a:xfrm>
              <a:prstGeom prst="rect">
                <a:avLst/>
              </a:prstGeom>
              <a:blipFill rotWithShape="1">
                <a:blip r:embed="rId17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6121400" y="4892218"/>
                <a:ext cx="56388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𝐴𝑦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200" dirty="0" smtClean="0"/>
                  <a:t>     </a:t>
                </a:r>
                <a:r>
                  <a:rPr lang="zh-CN" altLang="en-US" sz="2200" b="1" dirty="0" smtClean="0">
                    <a:solidFill>
                      <a:srgbClr val="FF0000"/>
                    </a:solidFill>
                  </a:rPr>
                  <a:t>解唯一</a:t>
                </a:r>
                <a:endParaRPr lang="zh-CN" altLang="en-US" sz="2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0" y="4892218"/>
                <a:ext cx="5638800" cy="429895"/>
              </a:xfrm>
              <a:prstGeom prst="rect">
                <a:avLst/>
              </a:prstGeom>
              <a:blipFill rotWithShape="1">
                <a:blip r:embed="rId18"/>
                <a:stretch>
                  <a:fillRect t="-41" b="-2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6248400" y="5435600"/>
                <a:ext cx="5708650" cy="429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/>
                  <a:t>时，</a:t>
                </a:r>
                <a:r>
                  <a:rPr lang="zh-CN" altLang="en-US" sz="2200" dirty="0" smtClean="0">
                    <a:solidFill>
                      <a:srgbClr val="FF0000"/>
                    </a:solidFill>
                  </a:rPr>
                  <a:t>无解</a:t>
                </a:r>
                <a:r>
                  <a:rPr lang="zh-CN" altLang="en-US" sz="2200" dirty="0" smtClean="0"/>
                  <a:t>！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5435600"/>
                <a:ext cx="5708650" cy="429895"/>
              </a:xfrm>
              <a:prstGeom prst="rect">
                <a:avLst/>
              </a:prstGeom>
              <a:blipFill rotWithShape="1">
                <a:blip r:embed="rId19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6197600" y="5969000"/>
                <a:ext cx="5105400" cy="429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至多</a:t>
                </a:r>
                <a:r>
                  <a:rPr lang="zh-CN" altLang="en-US" sz="2200" dirty="0" smtClean="0">
                    <a:latin typeface="+mn-ea"/>
                  </a:rPr>
                  <a:t>一个解，如有解则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𝑋𝑏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。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0" y="5969000"/>
                <a:ext cx="5105400" cy="429895"/>
              </a:xfrm>
              <a:prstGeom prst="rect">
                <a:avLst/>
              </a:prstGeom>
              <a:blipFill rotWithShape="1">
                <a:blip r:embed="rId20"/>
                <a:stretch>
                  <a:fillRect b="-2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1480800" y="5689600"/>
          <a:ext cx="73342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3" name="Equation" r:id="rId21" imgW="10972800" imgH="17068800" progId="Equation.DSMT4">
                  <p:embed/>
                </p:oleObj>
              </mc:Choice>
              <mc:Fallback>
                <p:oleObj name="Equation" r:id="rId21" imgW="10972800" imgH="17068800" progId="Equation.DSMT4">
                  <p:embed/>
                  <p:pic>
                    <p:nvPicPr>
                      <p:cNvPr id="0" name="图片 5851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480800" y="5689600"/>
                        <a:ext cx="733425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8483600" y="3378200"/>
                <a:ext cx="2513330" cy="467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=[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,⋯</m:t>
                          </m:r>
                          <m:r>
                            <m:rPr>
                              <m:nor/>
                            </m:rPr>
                            <a:rPr lang="zh-CN" altLang="en-US" sz="2200" i="1"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00" y="3378200"/>
                <a:ext cx="2513330" cy="467995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>
          <a:xfrm>
            <a:off x="5516880" y="254635"/>
            <a:ext cx="594360" cy="64490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93068" y="304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7.8 </a:t>
            </a:r>
            <a:r>
              <a:rPr lang="zh-CN" altLang="en-US" kern="0" dirty="0" smtClean="0"/>
              <a:t>证明</a:t>
            </a:r>
            <a:r>
              <a:rPr lang="en-US" altLang="zh-CN" kern="0" dirty="0" smtClean="0"/>
              <a:t>3-&gt;4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2057400" y="1066800"/>
                <a:ext cx="6731872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+mn-ea"/>
                  </a:rPr>
                  <a:t>有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右逆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1" dirty="0" smtClean="0">
                    <a:solidFill>
                      <a:srgbClr val="FF0000"/>
                    </a:solidFill>
                    <a:latin typeface="+mn-ea"/>
                  </a:rPr>
                  <a:t>行向量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线性无关</a:t>
                </a:r>
                <a:endParaRPr lang="en-US" altLang="zh-CN" sz="22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1066800"/>
                <a:ext cx="6731872" cy="368935"/>
              </a:xfrm>
              <a:prstGeom prst="rect">
                <a:avLst/>
              </a:prstGeom>
              <a:blipFill rotWithShape="1">
                <a:blip r:embed="rId1"/>
                <a:stretch>
                  <a:fillRect r="4" b="-161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133600" y="3505200"/>
                <a:ext cx="8936990" cy="4324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“</a:t>
                </a:r>
                <a:r>
                  <a:rPr lang="zh-CN" altLang="en-US" sz="2200" dirty="0">
                    <a:latin typeface="+mn-ea"/>
                  </a:rPr>
                  <a:t>定理：矩阵的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行秩</a:t>
                </a:r>
                <a:r>
                  <a:rPr lang="zh-CN" altLang="en-US" sz="2200" dirty="0">
                    <a:latin typeface="+mn-ea"/>
                  </a:rPr>
                  <a:t>等于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列秩</a:t>
                </a:r>
                <a:r>
                  <a:rPr lang="zh-CN" altLang="en-US" sz="2200" dirty="0" smtClean="0">
                    <a:latin typeface="+mn-ea"/>
                  </a:rPr>
                  <a:t>”， 则矩阵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有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latin typeface="+mn-ea"/>
                  </a:rPr>
                  <a:t>m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个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线性无关</a:t>
                </a:r>
                <a:r>
                  <a:rPr lang="zh-CN" altLang="en-US" sz="2200" b="1" dirty="0" smtClean="0">
                    <a:solidFill>
                      <a:srgbClr val="C00000"/>
                    </a:solidFill>
                    <a:latin typeface="+mn-ea"/>
                  </a:rPr>
                  <a:t>列向量</a:t>
                </a:r>
                <a:endParaRPr lang="en-US" altLang="zh-CN" sz="2200" b="1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3505200"/>
                <a:ext cx="8936990" cy="4324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514600" y="4114800"/>
            <a:ext cx="678180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/>
              <a:t>即通过</a:t>
            </a:r>
            <a:r>
              <a:rPr lang="en-US" altLang="zh-CN" sz="2200" kern="0" dirty="0" smtClean="0"/>
              <a:t> </a:t>
            </a:r>
            <a:r>
              <a:rPr lang="en-US" altLang="zh-CN" sz="2200" kern="0" dirty="0"/>
              <a:t>Gram-Schmidt(</a:t>
            </a:r>
            <a:r>
              <a:rPr lang="zh-CN" altLang="en-US" sz="2200" kern="0" dirty="0"/>
              <a:t>正交化</a:t>
            </a:r>
            <a:r>
              <a:rPr lang="en-US" altLang="zh-CN" sz="2200" kern="0" dirty="0" smtClean="0"/>
              <a:t>)</a:t>
            </a:r>
            <a:r>
              <a:rPr lang="zh-CN" altLang="en-US" sz="2200" kern="0" dirty="0" smtClean="0"/>
              <a:t>可得</a:t>
            </a:r>
            <a:r>
              <a:rPr lang="en-US" altLang="zh-CN" sz="2200" dirty="0">
                <a:solidFill>
                  <a:srgbClr val="FF0000"/>
                </a:solidFill>
                <a:latin typeface="+mn-ea"/>
              </a:rPr>
              <a:t>m</a:t>
            </a:r>
            <a:r>
              <a:rPr lang="zh-CN" altLang="en-US" sz="2200" dirty="0" smtClean="0">
                <a:solidFill>
                  <a:srgbClr val="FF0000"/>
                </a:solidFill>
                <a:latin typeface="+mn-ea"/>
              </a:rPr>
              <a:t>个正交基。</a:t>
            </a:r>
            <a:endParaRPr lang="zh-CN" alt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286000" y="2209800"/>
                <a:ext cx="5344795" cy="445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 smtClean="0">
                    <a:ea typeface="Cambria Math" panose="02040503050406030204" pitchFamily="18" charset="0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，根据维度定理则有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</a:rPr>
                  <a:t>！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209800"/>
                <a:ext cx="5344795" cy="4457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724400" y="2667000"/>
          <a:ext cx="1468438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4" name="Equation" r:id="rId4" imgW="21945600" imgH="10972800" progId="Equation.DSMT4">
                  <p:embed/>
                </p:oleObj>
              </mc:Choice>
              <mc:Fallback>
                <p:oleObj name="Equation" r:id="rId4" imgW="21945600" imgH="10972800" progId="Equation.DSMT4">
                  <p:embed/>
                  <p:pic>
                    <p:nvPicPr>
                      <p:cNvPr id="0" name="图片 5955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4400" y="2667000"/>
                        <a:ext cx="1468438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6248400" y="2895600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宽或</a:t>
            </a:r>
            <a:r>
              <a:rPr lang="zh-CN" altLang="en-US" dirty="0">
                <a:solidFill>
                  <a:srgbClr val="FF0000"/>
                </a:solidFill>
              </a:rPr>
              <a:t>方的矩阵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514600" y="4800600"/>
                <a:ext cx="7235825" cy="4819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/>
                  <a:t>，方程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</a:rPr>
                  <a:t>有解</a:t>
                </a:r>
                <a:r>
                  <a:rPr lang="zh-CN" altLang="en-US" sz="2200" dirty="0" smtClean="0"/>
                  <a:t>！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4800600"/>
                <a:ext cx="7235825" cy="4819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2514600" y="5410200"/>
                <a:ext cx="1981200" cy="596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14:m>
                  <m:oMath xmlns:m="http://schemas.openxmlformats.org/officeDocument/2006/math">
                    <m:r>
                      <a:rPr lang="zh-CN" altLang="en-US" sz="2200">
                        <a:latin typeface="+mn-ea"/>
                      </a:rPr>
                      <m:t>其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解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+mn-ea"/>
                      </a:rPr>
                      <m:t>为</m:t>
                    </m:r>
                    <m:r>
                      <a:rPr lang="zh-CN" altLang="en-US" sz="2400">
                        <a:latin typeface="+mn-ea"/>
                      </a:rPr>
                      <m:t>𝑥</m:t>
                    </m:r>
                    <m:r>
                      <a:rPr lang="zh-CN" altLang="en-US" sz="2400">
                        <a:latin typeface="+mn-ea"/>
                      </a:rPr>
                      <m:t>=</m:t>
                    </m:r>
                    <m:r>
                      <a:rPr lang="zh-CN" altLang="en-US" sz="2400">
                        <a:latin typeface="+mn-ea"/>
                      </a:rPr>
                      <m:t>𝑋𝑏</m:t>
                    </m:r>
                  </m:oMath>
                </a14:m>
                <a:r>
                  <a:rPr lang="zh-CN" altLang="en-US" dirty="0" smtClean="0">
                    <a:latin typeface="+mn-ea"/>
                  </a:rPr>
                  <a:t>。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410200"/>
                <a:ext cx="1981200" cy="596265"/>
              </a:xfrm>
              <a:prstGeom prst="rect">
                <a:avLst/>
              </a:prstGeom>
              <a:blipFill rotWithShape="1">
                <a:blip r:embed="rId7"/>
                <a:stretch>
                  <a:fillRect b="-62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800600" y="5562600"/>
          <a:ext cx="7747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5" name="Equation" r:id="rId8" imgW="11582400" imgH="10972800" progId="Equation.DSMT4">
                  <p:embed/>
                </p:oleObj>
              </mc:Choice>
              <mc:Fallback>
                <p:oleObj name="Equation" r:id="rId8" imgW="11582400" imgH="10972800" progId="Equation.DSMT4">
                  <p:embed/>
                  <p:pic>
                    <p:nvPicPr>
                      <p:cNvPr id="0" name="图片 5955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00600" y="5562600"/>
                        <a:ext cx="774700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2286000" y="1600200"/>
                <a:ext cx="7820660" cy="445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𝐴𝑋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200" dirty="0" smtClean="0"/>
                  <a:t>,</a:t>
                </a:r>
                <a:r>
                  <a:rPr lang="zh-CN" altLang="en-US" sz="2200" dirty="0" smtClean="0"/>
                  <a:t>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的左逆，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的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列向量线性无关</a:t>
                </a:r>
                <a:r>
                  <a:rPr lang="zh-CN" altLang="en-US" sz="2200" dirty="0" smtClean="0">
                    <a:latin typeface="+mn-ea"/>
                  </a:rPr>
                  <a:t>。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600200"/>
                <a:ext cx="7820660" cy="44577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867400" y="5410200"/>
          <a:ext cx="3036887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56" name="Equation" r:id="rId11" imgW="45415200" imgH="17068800" progId="Equation.DSMT4">
                  <p:embed/>
                </p:oleObj>
              </mc:Choice>
              <mc:Fallback>
                <p:oleObj name="Equation" r:id="rId11" imgW="45415200" imgH="17068800" progId="Equation.DSMT4">
                  <p:embed/>
                  <p:pic>
                    <p:nvPicPr>
                      <p:cNvPr id="0" name="图片 5955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67400" y="5410200"/>
                        <a:ext cx="3036887" cy="1138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  <p:bldP spid="15" grpId="0"/>
      <p:bldP spid="16" grpId="0"/>
      <p:bldP spid="1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93068" y="304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7.9 </a:t>
            </a:r>
            <a:r>
              <a:rPr lang="zh-CN" altLang="en-US" kern="0" dirty="0"/>
              <a:t>证明</a:t>
            </a:r>
            <a:r>
              <a:rPr lang="en-US" altLang="zh-CN" kern="0" dirty="0"/>
              <a:t>2-&gt;3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5"/>
              <p:cNvSpPr>
                <a:spLocks noChangeArrowheads="1"/>
              </p:cNvSpPr>
              <p:nvPr/>
            </p:nvSpPr>
            <p:spPr bwMode="auto">
              <a:xfrm>
                <a:off x="2053839" y="1069559"/>
                <a:ext cx="6731872" cy="14306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证明：若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+mn-ea"/>
                  </a:rPr>
                  <a:t>方阵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列向量线性无关</a:t>
                </a:r>
                <a:r>
                  <a:rPr lang="zh-CN" altLang="en-US" sz="2200" dirty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可右逆</a:t>
                </a:r>
                <a:endParaRPr lang="en-US" altLang="zh-CN" sz="2200" dirty="0">
                  <a:solidFill>
                    <a:srgbClr val="FF0000"/>
                  </a:solidFill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+mn-ea"/>
                  </a:rPr>
                  <a:t>为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方阵</a:t>
                </a:r>
                <a:r>
                  <a:rPr lang="zh-CN" altLang="en-US" sz="2200" dirty="0">
                    <a:latin typeface="+mn-ea"/>
                  </a:rPr>
                  <a:t>且列向量线性无关</a:t>
                </a: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3839" y="1069559"/>
                <a:ext cx="6731872" cy="1430655"/>
              </a:xfrm>
              <a:prstGeom prst="rect">
                <a:avLst/>
              </a:prstGeom>
              <a:blipFill rotWithShape="1">
                <a:blip r:embed="rId1"/>
                <a:stretch>
                  <a:fillRect l="-4" t="-15" r="7" b="-1001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2057400" y="2209800"/>
                <a:ext cx="8305800" cy="7073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则对于任意向量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latin typeface="+mn-ea"/>
                  </a:rPr>
                  <a:t>，则向量</a:t>
                </a:r>
                <a:r>
                  <a:rPr lang="zh-CN" altLang="en-US" sz="2200" dirty="0">
                    <a:latin typeface="+mn-ea"/>
                  </a:rPr>
                  <a:t>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线性相关</a:t>
                </a:r>
                <a:r>
                  <a:rPr lang="zh-CN" altLang="en-US" sz="2200" dirty="0" smtClean="0">
                    <a:latin typeface="+mn-ea"/>
                  </a:rPr>
                  <a:t>，存在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不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+mn-ea"/>
                  </a:rPr>
                  <a:t>全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为</a:t>
                </a:r>
                <a:r>
                  <a:rPr lang="en-US" altLang="zh-CN" sz="2200" dirty="0" smtClean="0">
                    <a:solidFill>
                      <a:srgbClr val="FF0000"/>
                    </a:solidFill>
                    <a:latin typeface="+mn-ea"/>
                  </a:rPr>
                  <a:t>0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latin typeface="+mn-ea"/>
                  </a:rPr>
                  <a:t>的系数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+mn-ea"/>
                  </a:rPr>
                  <a:t>,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latin typeface="+mn-ea"/>
                  </a:rPr>
                  <a:t>使得</a:t>
                </a:r>
                <a:r>
                  <a:rPr lang="zh-CN" altLang="en-US" sz="2200" dirty="0">
                    <a:latin typeface="+mn-ea"/>
                  </a:rPr>
                  <a:t>以下等式成立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2209800"/>
                <a:ext cx="8305800" cy="707390"/>
              </a:xfrm>
              <a:prstGeom prst="rect">
                <a:avLst/>
              </a:prstGeom>
              <a:blipFill rotWithShape="1">
                <a:blip r:embed="rId2"/>
                <a:stretch>
                  <a:fillRect b="-1615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2057400" y="3581400"/>
                <a:ext cx="8610600" cy="368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/>
                  <a:t>因为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/>
                  <a:t>列向量线性无关，则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latin typeface="+mn-ea"/>
                  </a:rPr>
                  <a:t>列向量的</a:t>
                </a:r>
                <a:r>
                  <a:rPr lang="zh-CN" altLang="en-US" sz="2200" dirty="0" smtClean="0">
                    <a:latin typeface="+mn-ea"/>
                  </a:rPr>
                  <a:t>线性组合；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400" y="3581400"/>
                <a:ext cx="8610600" cy="368935"/>
              </a:xfrm>
              <a:prstGeom prst="rect">
                <a:avLst/>
              </a:prstGeom>
              <a:blipFill rotWithShape="1">
                <a:blip r:embed="rId3"/>
                <a:stretch>
                  <a:fillRect b="-16179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2053839" y="4953000"/>
                <a:ext cx="8309361" cy="16129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400" dirty="0" smtClean="0"/>
                  <a:t>令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400" dirty="0"/>
                  <a:t>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单位向量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200" dirty="0" smtClean="0">
                    <a:latin typeface="+mn-ea"/>
                  </a:rPr>
                  <a:t>,</a:t>
                </a:r>
                <a:r>
                  <a:rPr lang="zh-CN" altLang="en-US" sz="2200" dirty="0" smtClean="0">
                    <a:latin typeface="+mn-ea"/>
                  </a:rPr>
                  <a:t>存在</a:t>
                </a:r>
                <a:r>
                  <a:rPr lang="zh-CN" altLang="en-US" sz="2200" dirty="0" smtClean="0">
                    <a:latin typeface="+mn-ea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dirty="0">
                    <a:latin typeface="+mn-ea"/>
                  </a:rPr>
                  <a:t>,</a:t>
                </a:r>
                <a:r>
                  <a:rPr lang="zh-CN" altLang="en-US" sz="2200" dirty="0" smtClean="0">
                    <a:latin typeface="+mn-ea"/>
                  </a:rPr>
                  <a:t>使得</a:t>
                </a:r>
                <a:endParaRPr lang="en-US" altLang="zh-CN" sz="2200" dirty="0" smtClean="0">
                  <a:latin typeface="+mn-ea"/>
                </a:endParaRPr>
              </a:p>
              <a:p>
                <a:pPr>
                  <a:spcBef>
                    <a:spcPct val="50000"/>
                  </a:spcBef>
                  <a:buClr>
                    <a:srgbClr val="990000"/>
                  </a:buClr>
                </a:pPr>
                <a:r>
                  <a:rPr lang="en-US" altLang="zh-CN" sz="2200" dirty="0" smtClean="0"/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则矩阵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 …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latin typeface="+mn-ea"/>
                  </a:rPr>
                  <a:t>是矩阵</a:t>
                </a:r>
                <a:r>
                  <a:rPr lang="en-US" altLang="zh-CN" sz="2200" i="1" dirty="0">
                    <a:latin typeface="+mn-ea"/>
                  </a:rPr>
                  <a:t>A</a:t>
                </a:r>
                <a:r>
                  <a:rPr lang="zh-CN" altLang="en-US" sz="2200" dirty="0" smtClean="0">
                    <a:latin typeface="+mn-ea"/>
                  </a:rPr>
                  <a:t>的</a:t>
                </a:r>
                <a:r>
                  <a:rPr lang="zh-CN" altLang="en-US" sz="2200" dirty="0">
                    <a:latin typeface="+mn-ea"/>
                  </a:rPr>
                  <a:t>右</a:t>
                </a:r>
                <a:r>
                  <a:rPr lang="zh-CN" altLang="en-US" sz="2200" dirty="0" smtClean="0">
                    <a:latin typeface="+mn-ea"/>
                  </a:rPr>
                  <a:t>逆</a:t>
                </a:r>
                <a:r>
                  <a:rPr lang="en-US" altLang="zh-CN" sz="2200" dirty="0" smtClean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200" dirty="0" smtClean="0">
                    <a:latin typeface="+mn-ea"/>
                  </a:rPr>
                  <a:t>.</a:t>
                </a: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3839" y="4953000"/>
                <a:ext cx="8309361" cy="1612900"/>
              </a:xfrm>
              <a:prstGeom prst="rect">
                <a:avLst/>
              </a:prstGeom>
              <a:blipFill rotWithShape="1">
                <a:blip r:embed="rId4"/>
                <a:stretch>
                  <a:fillRect l="-3" b="-826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7162800" y="1535559"/>
                <a:ext cx="2711450" cy="502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=[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,⋯</m:t>
                          </m:r>
                          <m:r>
                            <m:rPr>
                              <m:nor/>
                            </m:rPr>
                            <a:rPr lang="zh-CN" altLang="en-US" sz="2400" i="1">
                              <a:latin typeface="Cambria Math" panose="02040503050406030204" pitchFamily="18" charset="0"/>
                            </a:rPr>
                            <m:t> 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1535559"/>
                <a:ext cx="2711450" cy="502285"/>
              </a:xfrm>
              <a:prstGeom prst="rect">
                <a:avLst/>
              </a:prstGeom>
              <a:blipFill rotWithShape="1">
                <a:blip r:embed="rId5"/>
                <a:stretch>
                  <a:fillRect t="-26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3505200" y="2993355"/>
                <a:ext cx="515874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993355"/>
                <a:ext cx="5158740" cy="460375"/>
              </a:xfrm>
              <a:prstGeom prst="rect">
                <a:avLst/>
              </a:prstGeom>
              <a:blipFill rotWithShape="1">
                <a:blip r:embed="rId6"/>
                <a:stretch>
                  <a:fillRect t="-130" b="-2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3052659" y="4096229"/>
                <a:ext cx="6520180" cy="626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400" i="0">
                        <a:latin typeface="Cambria Math" panose="02040503050406030204" pitchFamily="18" charset="0"/>
                      </a:rPr>
                      <m:t>−⋯−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59" y="4096229"/>
                <a:ext cx="6520180" cy="626745"/>
              </a:xfrm>
              <a:prstGeom prst="rect">
                <a:avLst/>
              </a:prstGeom>
              <a:blipFill rotWithShape="1">
                <a:blip r:embed="rId7"/>
                <a:stretch>
                  <a:fillRect l="-3" t="-76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57003" y="304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7.10 </a:t>
            </a:r>
            <a:r>
              <a:rPr lang="zh-CN" altLang="en-US" kern="0" dirty="0"/>
              <a:t>例子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>
                <a:spLocks noChangeArrowheads="1"/>
              </p:cNvSpPr>
              <p:nvPr/>
            </p:nvSpPr>
            <p:spPr bwMode="auto">
              <a:xfrm>
                <a:off x="-37465" y="1955800"/>
                <a:ext cx="5818505" cy="28670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矩阵</a:t>
                </a:r>
                <a:r>
                  <a:rPr lang="en-US" altLang="zh-CN" sz="2200" dirty="0">
                    <a:latin typeface="+mn-ea"/>
                  </a:rPr>
                  <a:t>A</a:t>
                </a:r>
                <a:r>
                  <a:rPr lang="zh-CN" altLang="en-US" sz="2200" dirty="0">
                    <a:latin typeface="+mn-ea"/>
                  </a:rPr>
                  <a:t>非奇异因为其列向量线性无关</a:t>
                </a: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latin typeface="+mn-ea"/>
                  </a:rPr>
                  <a:t>矩阵</a:t>
                </a:r>
                <a:r>
                  <a:rPr lang="en-US" altLang="zh-CN" sz="2200" dirty="0">
                    <a:latin typeface="+mn-ea"/>
                  </a:rPr>
                  <a:t>B</a:t>
                </a:r>
                <a:r>
                  <a:rPr lang="zh-CN" altLang="en-US" sz="2200" dirty="0">
                    <a:latin typeface="+mn-ea"/>
                  </a:rPr>
                  <a:t>为奇异矩阵，因为其列向量线性相关</a:t>
                </a:r>
                <a:r>
                  <a:rPr lang="zh-CN" altLang="en-US" sz="2200" dirty="0" smtClean="0">
                    <a:latin typeface="+mn-ea"/>
                  </a:rPr>
                  <a:t>：</a:t>
                </a:r>
                <a:endParaRPr lang="zh-CN" altLang="en-US" sz="2200" dirty="0" smtClean="0">
                  <a:latin typeface="+mn-ea"/>
                </a:endParaRPr>
              </a:p>
              <a:p>
                <a:pPr indent="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 dirty="0" smtClean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1" dirty="0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1" dirty="0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1" dirty="0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200" i="1" dirty="0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7465" y="1955800"/>
                <a:ext cx="5818505" cy="2867025"/>
              </a:xfrm>
              <a:prstGeom prst="rect">
                <a:avLst/>
              </a:prstGeom>
              <a:blipFill rotWithShape="1">
                <a:blip r:embed="rId1"/>
                <a:stretch>
                  <a:fillRect t="-310" r="-371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40335" y="2286000"/>
          <a:ext cx="1856546" cy="457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3" name="Equation" r:id="rId2" imgW="22250400" imgH="5486400" progId="Equation.DSMT4">
                  <p:embed/>
                </p:oleObj>
              </mc:Choice>
              <mc:Fallback>
                <p:oleObj name="Equation" r:id="rId2" imgW="22250400" imgH="5486400" progId="Equation.DSMT4">
                  <p:embed/>
                  <p:pic>
                    <p:nvPicPr>
                      <p:cNvPr id="0" name="图片 4943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35" y="2286000"/>
                        <a:ext cx="1856546" cy="457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261235" y="2286000"/>
          <a:ext cx="20335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4" name="Equation" r:id="rId4" imgW="24384000" imgH="5486400" progId="Equation.DSMT4">
                  <p:embed/>
                </p:oleObj>
              </mc:Choice>
              <mc:Fallback>
                <p:oleObj name="Equation" r:id="rId4" imgW="24384000" imgH="5486400" progId="Equation.DSMT4">
                  <p:embed/>
                  <p:pic>
                    <p:nvPicPr>
                      <p:cNvPr id="0" name="图片 4943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1235" y="2286000"/>
                        <a:ext cx="203358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257935" y="2794000"/>
          <a:ext cx="18557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5" name="Equation" r:id="rId6" imgW="22250400" imgH="5486400" progId="Equation.DSMT4">
                  <p:embed/>
                </p:oleObj>
              </mc:Choice>
              <mc:Fallback>
                <p:oleObj name="Equation" r:id="rId6" imgW="22250400" imgH="5486400" progId="Equation.DSMT4">
                  <p:embed/>
                  <p:pic>
                    <p:nvPicPr>
                      <p:cNvPr id="0" name="图片 4943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7935" y="2794000"/>
                        <a:ext cx="185578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257935" y="3276600"/>
          <a:ext cx="1931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6" name="Equation" r:id="rId8" imgW="23164800" imgH="5486400" progId="Equation.DSMT4">
                  <p:embed/>
                </p:oleObj>
              </mc:Choice>
              <mc:Fallback>
                <p:oleObj name="Equation" r:id="rId8" imgW="23164800" imgH="5486400" progId="Equation.DSMT4">
                  <p:embed/>
                  <p:pic>
                    <p:nvPicPr>
                      <p:cNvPr id="0" name="图片 4943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57935" y="3276600"/>
                        <a:ext cx="193198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67335" y="3276600"/>
            <a:ext cx="10668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+mn-ea"/>
              </a:rPr>
              <a:t>唯一解</a:t>
            </a:r>
            <a:endParaRPr lang="zh-CN" altLang="en-US" sz="22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-543877" y="762266"/>
                <a:ext cx="6324600" cy="1106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3877" y="762266"/>
                <a:ext cx="6324600" cy="1106805"/>
              </a:xfrm>
              <a:prstGeom prst="rect">
                <a:avLst/>
              </a:prstGeom>
              <a:blipFill rotWithShape="1">
                <a:blip r:embed="rId10"/>
                <a:stretch>
                  <a:fillRect l="5" t="-24" r="5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884068" y="304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7.11 </a:t>
            </a:r>
            <a:r>
              <a:rPr lang="zh-CN" altLang="en-US" kern="0" dirty="0"/>
              <a:t>转置和共轭转置的逆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5613400" y="1169670"/>
                <a:ext cx="6513195" cy="13011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latin typeface="+mn-ea"/>
                  </a:rPr>
                  <a:t>如果矩阵</a:t>
                </a:r>
                <a:r>
                  <a:rPr lang="en-US" altLang="zh-CN" sz="2200" i="1" dirty="0">
                    <a:latin typeface="+mn-ea"/>
                  </a:rPr>
                  <a:t>A</a:t>
                </a:r>
                <a:r>
                  <a:rPr lang="zh-CN" altLang="en-US" sz="2200" dirty="0">
                    <a:latin typeface="+mn-ea"/>
                  </a:rPr>
                  <a:t>为非奇异矩阵，则其转置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+mn-ea"/>
                  </a:rPr>
                  <a:t> 和共轭转置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zh-CN" altLang="en-US" sz="2200" dirty="0">
                    <a:latin typeface="+mn-ea"/>
                  </a:rPr>
                  <a:t>都为非奇异矩阵，则有</a:t>
                </a:r>
                <a:endParaRPr lang="en-US" altLang="zh-CN" sz="2200" dirty="0">
                  <a:latin typeface="+mn-ea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endParaRPr lang="en-US" altLang="zh-CN" sz="2200" dirty="0">
                  <a:latin typeface="+mn-ea"/>
                </a:endParaRPr>
              </a:p>
            </p:txBody>
          </p:sp>
        </mc:Choice>
        <mc:Fallback>
          <p:sp>
            <p:nvSpPr>
              <p:cNvPr id="1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400" y="1169670"/>
                <a:ext cx="6513195" cy="130111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613400" y="3265805"/>
            <a:ext cx="6578600" cy="828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no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>
                <a:latin typeface="+mn-ea"/>
              </a:rPr>
              <a:t>如果矩阵</a:t>
            </a:r>
            <a:r>
              <a:rPr lang="en-US" altLang="zh-CN" sz="2200" i="1" dirty="0">
                <a:latin typeface="+mn-ea"/>
              </a:rPr>
              <a:t>A</a:t>
            </a:r>
            <a:r>
              <a:rPr lang="zh-CN" altLang="en-US" sz="2200" dirty="0">
                <a:latin typeface="+mn-ea"/>
              </a:rPr>
              <a:t>和矩阵</a:t>
            </a:r>
            <a:r>
              <a:rPr lang="en-US" altLang="zh-CN" sz="2200" i="1" dirty="0">
                <a:latin typeface="+mn-ea"/>
              </a:rPr>
              <a:t>B</a:t>
            </a:r>
            <a:r>
              <a:rPr lang="zh-CN" altLang="en-US" sz="2200" dirty="0">
                <a:latin typeface="+mn-ea"/>
              </a:rPr>
              <a:t>都为非奇异矩阵，则乘积</a:t>
            </a:r>
            <a:r>
              <a:rPr lang="en-US" altLang="zh-CN" sz="2200" i="1" dirty="0">
                <a:latin typeface="+mn-ea"/>
              </a:rPr>
              <a:t>AB</a:t>
            </a:r>
            <a:r>
              <a:rPr lang="zh-CN" altLang="en-US" sz="2200" dirty="0">
                <a:latin typeface="+mn-ea"/>
              </a:rPr>
              <a:t>也为非奇异矩阵</a:t>
            </a:r>
            <a:endParaRPr lang="en-US" altLang="zh-CN" sz="2200" dirty="0">
              <a:latin typeface="+mn-ea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975600" y="4064000"/>
          <a:ext cx="200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00" name="Equation" r:id="rId12" imgW="24079200" imgH="5486400" progId="Equation.DSMT4">
                  <p:embed/>
                </p:oleObj>
              </mc:Choice>
              <mc:Fallback>
                <p:oleObj name="Equation" r:id="rId12" imgW="24079200" imgH="5486400" progId="Equation.DSMT4">
                  <p:embed/>
                  <p:pic>
                    <p:nvPicPr>
                      <p:cNvPr id="0" name="图片 5039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75600" y="4064000"/>
                        <a:ext cx="2006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7899400" y="4749800"/>
          <a:ext cx="1981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01" name="Equation" r:id="rId14" imgW="23774400" imgH="5486400" progId="Equation.DSMT4">
                  <p:embed/>
                </p:oleObj>
              </mc:Choice>
              <mc:Fallback>
                <p:oleObj name="Equation" r:id="rId14" imgW="23774400" imgH="5486400" progId="Equation.DSMT4">
                  <p:embed/>
                  <p:pic>
                    <p:nvPicPr>
                      <p:cNvPr id="0" name="图片 5040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99400" y="4749800"/>
                        <a:ext cx="1981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011790" y="2015815"/>
                <a:ext cx="5114925" cy="439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 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790" y="2015815"/>
                <a:ext cx="5114925" cy="439420"/>
              </a:xfrm>
              <a:prstGeom prst="rect">
                <a:avLst/>
              </a:prstGeom>
              <a:blipFill rotWithShape="1">
                <a:blip r:embed="rId16"/>
                <a:stretch>
                  <a:fillRect l="-2" t="-74" r="2" b="-14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89800" y="2665742"/>
                <a:ext cx="4305935" cy="439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∵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i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800" y="2665742"/>
                <a:ext cx="4305935" cy="439420"/>
              </a:xfrm>
              <a:prstGeom prst="rect">
                <a:avLst/>
              </a:prstGeom>
              <a:blipFill rotWithShape="1">
                <a:blip r:embed="rId17"/>
                <a:stretch>
                  <a:fillRect t="-3" b="-14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/>
          <p:cNvCxnSpPr/>
          <p:nvPr/>
        </p:nvCxnSpPr>
        <p:spPr>
          <a:xfrm>
            <a:off x="5382895" y="178435"/>
            <a:ext cx="0" cy="3844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774690" y="4060825"/>
            <a:ext cx="0" cy="25292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93068" y="304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7.12 Gram</a:t>
            </a:r>
            <a:r>
              <a:rPr lang="zh-CN" altLang="en-US" kern="0" dirty="0"/>
              <a:t>矩阵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/>
              <p:cNvSpPr txBox="1"/>
              <p:nvPr/>
            </p:nvSpPr>
            <p:spPr>
              <a:xfrm>
                <a:off x="1920875" y="1362075"/>
                <a:ext cx="7896225" cy="92392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200" b="0" kern="0" dirty="0"/>
                  <a:t>,</a:t>
                </a:r>
                <a:r>
                  <a:rPr lang="zh-CN" altLang="en-US" sz="2200" b="0" kern="0" dirty="0"/>
                  <a:t>列向量分别为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200" b="0" kern="0" dirty="0"/>
              </a:p>
              <a:p>
                <a:r>
                  <a:rPr lang="zh-CN" altLang="en-US" sz="2200" b="0" kern="0" dirty="0"/>
                  <a:t>实矩阵的</a:t>
                </a:r>
                <a:r>
                  <a:rPr lang="en-US" altLang="zh-CN" b="0" i="1" kern="0" dirty="0"/>
                  <a:t>A</a:t>
                </a:r>
                <a:r>
                  <a:rPr lang="zh-CN" altLang="en-US" sz="2200" b="0" kern="0" dirty="0"/>
                  <a:t>的</a:t>
                </a:r>
                <a:r>
                  <a:rPr lang="en-US" altLang="zh-CN" sz="2200" b="0" kern="0" dirty="0"/>
                  <a:t>Gram </a:t>
                </a:r>
                <a:r>
                  <a:rPr lang="zh-CN" altLang="en-US" sz="2200" b="0" kern="0" dirty="0"/>
                  <a:t>矩阵定义为：</a:t>
                </a:r>
                <a:endParaRPr lang="en-US" altLang="zh-CN" sz="2200" b="0" kern="0" dirty="0"/>
              </a:p>
              <a:p>
                <a:pPr marL="0" indent="0">
                  <a:buNone/>
                </a:pPr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endParaRPr lang="en-US" altLang="zh-CN" sz="1800" b="0" kern="0" dirty="0"/>
              </a:p>
              <a:p>
                <a:pPr marL="0" indent="0">
                  <a:buNone/>
                </a:pPr>
                <a:endParaRPr lang="zh-CN" altLang="en-US" sz="1800" b="0" kern="0" dirty="0"/>
              </a:p>
            </p:txBody>
          </p:sp>
        </mc:Choice>
        <mc:Fallback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75" y="1362075"/>
                <a:ext cx="7896225" cy="923925"/>
              </a:xfrm>
              <a:prstGeom prst="rect">
                <a:avLst/>
              </a:prstGeom>
              <a:blipFill rotWithShape="1">
                <a:blip r:embed="rId1"/>
                <a:stretch>
                  <a:fillRect b="-141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/>
          <p:nvPr/>
        </p:nvSpPr>
        <p:spPr>
          <a:xfrm>
            <a:off x="1920874" y="3540124"/>
            <a:ext cx="7896225" cy="9239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anose="05020102010507070707" pitchFamily="18" charset="2"/>
              <a:buChar char="¢"/>
              <a:defRPr sz="2400" b="1">
                <a:solidFill>
                  <a:schemeClr val="tx1"/>
                </a:solidFill>
                <a:latin typeface="Calibri" panose="020F050202020403020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indent="0">
              <a:buNone/>
            </a:pPr>
            <a:endParaRPr lang="en-US" altLang="zh-CN" sz="2200" b="0" kern="0" dirty="0"/>
          </a:p>
          <a:p>
            <a:r>
              <a:rPr lang="zh-CN" altLang="en-US" sz="2200" b="0" kern="0" dirty="0"/>
              <a:t>复</a:t>
            </a:r>
            <a:r>
              <a:rPr lang="zh-CN" altLang="en-US" sz="2200" b="0" kern="0" dirty="0" smtClean="0"/>
              <a:t>矩阵</a:t>
            </a:r>
            <a:r>
              <a:rPr lang="en-US" altLang="zh-CN" b="0" i="1" kern="0" dirty="0" smtClean="0"/>
              <a:t>A</a:t>
            </a:r>
            <a:r>
              <a:rPr lang="zh-CN" altLang="en-US" sz="2200" b="0" kern="0" dirty="0"/>
              <a:t>的</a:t>
            </a:r>
            <a:r>
              <a:rPr lang="en-US" altLang="zh-CN" sz="2200" b="0" kern="0" dirty="0"/>
              <a:t>Gram </a:t>
            </a:r>
            <a:r>
              <a:rPr lang="zh-CN" altLang="en-US" sz="2200" b="0" kern="0" dirty="0"/>
              <a:t>矩阵定义为：</a:t>
            </a:r>
            <a:endParaRPr lang="en-US" altLang="zh-CN" sz="2200" b="0" kern="0" dirty="0"/>
          </a:p>
          <a:p>
            <a:pPr marL="0" indent="0">
              <a:buNone/>
            </a:pPr>
            <a:endParaRPr lang="en-US" altLang="zh-CN" sz="1800" b="0" kern="0" dirty="0"/>
          </a:p>
          <a:p>
            <a:endParaRPr lang="en-US" altLang="zh-CN" sz="1800" b="0" kern="0" dirty="0"/>
          </a:p>
          <a:p>
            <a:endParaRPr lang="en-US" altLang="zh-CN" sz="1800" b="0" kern="0" dirty="0"/>
          </a:p>
          <a:p>
            <a:pPr marL="0" indent="0">
              <a:buNone/>
            </a:pPr>
            <a:endParaRPr lang="zh-CN" altLang="en-US" sz="1800" b="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057400" y="2286000"/>
                <a:ext cx="7772400" cy="1480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286000"/>
                <a:ext cx="7772400" cy="14801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352800" y="4572000"/>
                <a:ext cx="4785360" cy="1480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20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572000"/>
                <a:ext cx="4785360" cy="14801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057400" y="990600"/>
                <a:ext cx="8458200" cy="596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kern="0">
                        <a:latin typeface="Cambria Math" panose="02040503050406030204" pitchFamily="18" charset="0"/>
                      </a:rPr>
                      <m:t>引理：矩阵</m:t>
                    </m:r>
                    <m:r>
                      <a:rPr lang="zh-CN" altLang="en-US" sz="2400" ker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4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400" ker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40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40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kern="0" dirty="0">
                    <a:latin typeface="Calibri" panose="020F0502020204030204" charset="0"/>
                  </a:rPr>
                  <a:t>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i="1" kern="0" dirty="0">
                            <a:latin typeface="Calibri" panose="020F0502020204030204" charset="0"/>
                          </a:rPr>
                          <m:t>G</m:t>
                        </m:r>
                        <m:r>
                          <a:rPr lang="en-US" altLang="zh-CN" sz="2400" kern="0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ker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2400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kern="0" dirty="0" smtClean="0">
                    <a:latin typeface="Calibri" panose="020F0502020204030204" charset="0"/>
                  </a:rPr>
                  <a:t>，</a:t>
                </a:r>
                <a:endParaRPr lang="en-US" altLang="zh-CN" sz="2400" kern="0" dirty="0" smtClean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990600"/>
                <a:ext cx="8458200" cy="5962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819400" y="3339643"/>
                <a:ext cx="4276725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kern="0" smtClean="0">
                          <a:latin typeface="Cambria Math" panose="02040503050406030204" pitchFamily="18" charset="0"/>
                        </a:rPr>
                        <m:t>即</m:t>
                      </m:r>
                      <m:r>
                        <a:rPr lang="zh-CN" altLang="en-US" sz="2200" kern="0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m:rPr>
                          <m:nor/>
                        </m:rPr>
                        <a:rPr lang="en-US" altLang="zh-CN" sz="22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与列向量线性无关矛盾。</m:t>
                      </m:r>
                    </m:oMath>
                  </m:oMathPara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339643"/>
                <a:ext cx="4276725" cy="554355"/>
              </a:xfrm>
              <a:prstGeom prst="rect">
                <a:avLst/>
              </a:prstGeom>
              <a:blipFill rotWithShape="1">
                <a:blip r:embed="rId2"/>
                <a:stretch>
                  <a:fillRect t="-32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667000" y="2743200"/>
                <a:ext cx="6629400" cy="554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kern="0" smtClean="0">
                          <a:latin typeface="Cambria Math" panose="02040503050406030204" pitchFamily="18" charset="0"/>
                        </a:rPr>
                        <m:t>则存在</m:t>
                      </m:r>
                      <m:r>
                        <a:rPr lang="zh-CN" altLang="en-US" sz="2200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200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zh-CN" altLang="en-US" sz="22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 kern="0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2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 kern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可得</m:t>
                      </m:r>
                      <m:sSup>
                        <m:sSupPr>
                          <m:ctrlPr>
                            <a:rPr lang="zh-CN" altLang="en-US" sz="22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2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m:rPr>
                          <m:nor/>
                        </m:rPr>
                        <a:rPr lang="en-US" altLang="zh-CN" sz="22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200" i="1" ker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2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ker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</m:e>
                          </m:d>
                        </m:e>
                        <m:sub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CN" sz="22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，</m:t>
                      </m:r>
                    </m:oMath>
                  </m:oMathPara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743200"/>
                <a:ext cx="6629400" cy="5543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600200" y="2286000"/>
                <a:ext cx="7620000" cy="554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zh-CN" altLang="en-US" sz="2200" kern="0">
                          <a:latin typeface="Cambria Math" panose="02040503050406030204" pitchFamily="18" charset="0"/>
                        </a:rPr>
                        <m:t>证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明：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 “⇒”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假设矩阵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列向量线性无关，</m:t>
                      </m:r>
                      <m:sSup>
                        <m:sSupPr>
                          <m:ctrlPr>
                            <a:rPr lang="zh-CN" altLang="en-US" sz="22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奇异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。</m:t>
                      </m:r>
                    </m:oMath>
                  </m:oMathPara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286000"/>
                <a:ext cx="7620000" cy="5543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362200" y="4343400"/>
                <a:ext cx="5812790" cy="426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“⇐”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假设</m:t>
                      </m:r>
                      <m:sSup>
                        <m:sSupPr>
                          <m:ctrlPr>
                            <a:rPr lang="zh-CN" altLang="en-US" sz="22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非奇异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矩阵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列向量线性相关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。</m:t>
                      </m:r>
                    </m:oMath>
                  </m:oMathPara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343400"/>
                <a:ext cx="5812790" cy="4267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2971800" y="4953000"/>
                <a:ext cx="4066540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则有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m:rPr>
                          <m:nor/>
                        </m:rPr>
                        <a:rPr lang="en-US" altLang="zh-CN" sz="22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200" kern="0">
                          <a:latin typeface="Calibri" panose="020F050202020403020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200" kern="0">
                          <a:latin typeface="Calibri" panose="020F0502020204030204" charset="0"/>
                        </a:rPr>
                        <m:t>, 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可得</m:t>
                      </m:r>
                      <m:sSup>
                        <m:sSupPr>
                          <m:ctrlPr>
                            <a:rPr lang="zh-CN" altLang="en-US" sz="22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m:rPr>
                          <m:nor/>
                        </m:rPr>
                        <a:rPr lang="en-US" altLang="zh-CN" sz="2200" b="0" i="0" kern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200" kern="0">
                          <a:latin typeface="Calibri" panose="020F050202020403020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200" kern="0">
                          <a:latin typeface="Calibri" panose="020F0502020204030204" charset="0"/>
                        </a:rPr>
                        <m:t>,</m:t>
                      </m:r>
                    </m:oMath>
                  </m:oMathPara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4953000"/>
                <a:ext cx="4066540" cy="55435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3048000" y="5562600"/>
                <a:ext cx="2674620" cy="554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即</m:t>
                      </m:r>
                      <m:sSup>
                        <m:sSupPr>
                          <m:ctrlPr>
                            <a:rPr lang="zh-CN" altLang="en-US" sz="22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200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200" kern="0">
                          <a:latin typeface="Cambria Math" panose="02040503050406030204" pitchFamily="18" charset="0"/>
                        </a:rPr>
                        <m:t>是奇异矩阵。</m:t>
                      </m:r>
                    </m:oMath>
                  </m:oMathPara>
                </a14:m>
                <a:endParaRPr lang="zh-CN" altLang="en-US" sz="2200" kern="0" dirty="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562600"/>
                <a:ext cx="2674620" cy="55435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693068" y="304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7.13 </a:t>
            </a:r>
            <a:r>
              <a:rPr lang="zh-CN" altLang="en-US" kern="0" dirty="0"/>
              <a:t>非奇异</a:t>
            </a:r>
            <a:r>
              <a:rPr lang="en-US" altLang="zh-CN" kern="0" dirty="0"/>
              <a:t>Gram</a:t>
            </a:r>
            <a:r>
              <a:rPr lang="zh-CN" altLang="en-US" kern="0" dirty="0"/>
              <a:t>矩阵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276600" y="1542246"/>
                <a:ext cx="6301740" cy="596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kern="0">
                          <a:latin typeface="Cambria Math" panose="02040503050406030204" pitchFamily="18" charset="0"/>
                        </a:rPr>
                        <m:t>矩阵</m:t>
                      </m:r>
                      <m:r>
                        <a:rPr lang="zh-CN" altLang="en-US" sz="2400" ker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列向量线性无关</m:t>
                      </m:r>
                      <m:r>
                        <a:rPr lang="zh-CN" altLang="en-US" sz="2400" kern="0">
                          <a:latin typeface="Cambria Math" panose="02040503050406030204" pitchFamily="18" charset="0"/>
                        </a:rPr>
                        <m:t>“⇔”</m:t>
                      </m:r>
                      <m:r>
                        <m:rPr>
                          <m:nor/>
                        </m:rPr>
                        <a:rPr lang="en-US" altLang="zh-CN" sz="2400" kern="0" dirty="0">
                          <a:latin typeface="Calibri" panose="020F0502020204030204" charset="0"/>
                        </a:rPr>
                        <m:t>Gram</m:t>
                      </m:r>
                      <m:r>
                        <m:rPr>
                          <m:nor/>
                        </m:rPr>
                        <a:rPr lang="zh-CN" altLang="en-US" sz="2400" kern="0" dirty="0">
                          <a:latin typeface="Calibri" panose="020F0502020204030204" charset="0"/>
                        </a:rPr>
                        <m:t>矩阵</m:t>
                      </m:r>
                      <m:r>
                        <m:rPr>
                          <m:nor/>
                        </m:rPr>
                        <a:rPr lang="en-US" altLang="zh-CN" sz="2400" i="1" kern="0" dirty="0">
                          <a:solidFill>
                            <a:srgbClr val="FF0000"/>
                          </a:solidFill>
                          <a:latin typeface="Calibri" panose="020F0502020204030204" charset="0"/>
                        </a:rPr>
                        <m:t>G</m:t>
                      </m:r>
                      <m:r>
                        <a:rPr lang="zh-CN" altLang="en-US" sz="2400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非奇异</m:t>
                      </m:r>
                    </m:oMath>
                  </m:oMathPara>
                </a14:m>
                <a:endParaRPr lang="zh-CN" altLang="en-US" kern="0" dirty="0">
                  <a:solidFill>
                    <a:srgbClr val="FF0000"/>
                  </a:solidFill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542246"/>
                <a:ext cx="6301740" cy="596265"/>
              </a:xfrm>
              <a:prstGeom prst="rect">
                <a:avLst/>
              </a:prstGeom>
              <a:blipFill rotWithShape="1">
                <a:blip r:embed="rId8"/>
                <a:stretch>
                  <a:fillRect t="-78" r="-1350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42068" y="3048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/>
              <a:t>7.14 </a:t>
            </a:r>
            <a:r>
              <a:rPr lang="zh-CN" altLang="en-US" kern="0" dirty="0"/>
              <a:t>伪逆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 txBox="1"/>
              <p:nvPr/>
            </p:nvSpPr>
            <p:spPr>
              <a:xfrm>
                <a:off x="101600" y="990600"/>
                <a:ext cx="6216015" cy="507174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latin typeface="+mn-ea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b="0" i="1" kern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2200" b="0" kern="0" dirty="0">
                        <a:latin typeface="+mn-ea"/>
                      </a:rPr>
                      <m:t>，</m:t>
                    </m:r>
                  </m:oMath>
                </a14:m>
                <a:r>
                  <a:rPr lang="zh-CN" altLang="en-US" sz="2200" b="0" kern="0" dirty="0" smtClean="0">
                    <a:latin typeface="+mn-ea"/>
                  </a:rPr>
                  <a:t>当</a:t>
                </a:r>
                <a:r>
                  <a:rPr lang="en-US" altLang="zh-CN" sz="2200" b="0" kern="0" dirty="0">
                    <a:latin typeface="+mn-ea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200" b="0" kern="0" dirty="0">
                    <a:latin typeface="+mn-ea"/>
                  </a:rPr>
                  <a:t>n</a:t>
                </a:r>
                <a:r>
                  <a:rPr lang="zh-CN" altLang="en-US" sz="2200" b="0" kern="0" dirty="0">
                    <a:latin typeface="+mn-ea"/>
                  </a:rPr>
                  <a:t>时</a:t>
                </a:r>
                <a:r>
                  <a:rPr lang="zh-CN" altLang="en-US" sz="2200" b="0" kern="0" dirty="0" smtClean="0">
                    <a:latin typeface="+mn-ea"/>
                  </a:rPr>
                  <a:t>，</a:t>
                </a:r>
                <a:r>
                  <a:rPr lang="zh-CN" altLang="en-US" sz="2200" b="0" kern="0" dirty="0" smtClean="0">
                    <a:solidFill>
                      <a:srgbClr val="FF0000"/>
                    </a:solidFill>
                    <a:latin typeface="+mn-ea"/>
                  </a:rPr>
                  <a:t>列向量线性无关</a:t>
                </a:r>
                <a:r>
                  <a:rPr lang="zh-CN" altLang="en-US" sz="2200" b="0" kern="0" dirty="0">
                    <a:latin typeface="+mn-ea"/>
                  </a:rPr>
                  <a:t>，</a:t>
                </a:r>
                <a:r>
                  <a:rPr lang="zh-CN" altLang="en-US" sz="2200" b="0" kern="0" dirty="0" smtClean="0">
                    <a:latin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/>
                  <a:t>的</a:t>
                </a:r>
                <a:r>
                  <a:rPr lang="en-US" altLang="zh-CN" sz="2200" b="0" kern="0" dirty="0"/>
                  <a:t>Gram</a:t>
                </a:r>
                <a:r>
                  <a:rPr lang="zh-CN" altLang="en-US" sz="2200" b="0" kern="0" dirty="0"/>
                  <a:t>矩阵可逆</a:t>
                </a:r>
                <a:endParaRPr lang="en-US" altLang="zh-CN" sz="2200" b="0" kern="0" dirty="0" smtClean="0">
                  <a:latin typeface="+mn-ea"/>
                </a:endParaRPr>
              </a:p>
              <a:p>
                <a:r>
                  <a:rPr lang="en-US" altLang="zh-CN" sz="2200" b="0" kern="0" dirty="0">
                    <a:latin typeface="+mn-ea"/>
                  </a:rPr>
                  <a:t>A</a:t>
                </a:r>
                <a:r>
                  <a:rPr lang="zh-CN" altLang="en-US" sz="2200" b="0" kern="0" dirty="0">
                    <a:latin typeface="+mn-ea"/>
                  </a:rPr>
                  <a:t>的伪逆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定义</a:t>
                </a:r>
                <a:r>
                  <a:rPr lang="en-US" altLang="zh-CN" sz="2200" b="0" kern="0" dirty="0" smtClean="0"/>
                  <a:t>:</a:t>
                </a:r>
                <a:endParaRPr lang="en-US" altLang="zh-CN" sz="2200" b="0" kern="0" dirty="0" smtClean="0"/>
              </a:p>
              <a:p>
                <a:pPr marL="0" indent="0">
                  <a:buNone/>
                </a:pPr>
                <a:r>
                  <a:rPr lang="en-US" altLang="zh-CN" sz="2200" b="0" kern="0" dirty="0"/>
                  <a:t> </a:t>
                </a:r>
                <a:r>
                  <a:rPr lang="en-US" altLang="zh-CN" sz="2200" b="0" kern="0" dirty="0" smtClean="0"/>
                  <a:t>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ker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b="0" i="1" kern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200" b="0" kern="0" dirty="0" smtClean="0"/>
              </a:p>
              <a:p>
                <a:pPr marL="0" indent="0">
                  <a:buNone/>
                </a:pPr>
                <a:r>
                  <a:rPr lang="zh-CN" altLang="en-US" sz="2200" b="0" kern="0" dirty="0" smtClean="0"/>
                  <a:t>     则</a:t>
                </a:r>
                <a:r>
                  <a:rPr lang="en-US" altLang="zh-CN" sz="2200" b="0" kern="0" dirty="0"/>
                  <a:t>A</a:t>
                </a:r>
                <a:r>
                  <a:rPr lang="zh-CN" altLang="en-US" sz="2200" b="0" kern="0" dirty="0"/>
                  <a:t>的伪逆存在</a:t>
                </a:r>
                <a:r>
                  <a:rPr lang="zh-CN" altLang="en-US" sz="2200" b="0" kern="0" dirty="0" smtClean="0"/>
                  <a:t>。</a:t>
                </a:r>
                <a:endParaRPr lang="en-US" altLang="zh-CN" sz="2200" b="0" kern="0" dirty="0" smtClean="0"/>
              </a:p>
              <a:p>
                <a:pPr marL="0" indent="0">
                  <a:buNone/>
                </a:pPr>
                <a:endParaRPr lang="en-US" altLang="zh-CN" sz="2200" b="0" kern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200" b="0" kern="0" dirty="0"/>
                  <a:t>为矩阵</a:t>
                </a:r>
                <a14:m>
                  <m:oMath xmlns:m="http://schemas.openxmlformats.org/officeDocument/2006/math"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/>
                  <a:t>的左</a:t>
                </a:r>
                <a:r>
                  <a:rPr lang="zh-CN" altLang="en-US" sz="2200" b="0" kern="0" dirty="0" smtClean="0"/>
                  <a:t>逆：</a:t>
                </a: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r>
                  <a:rPr lang="zh-CN" altLang="en-US" sz="2200" b="0" kern="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/>
                  <a:t>为方阵，伪逆等于</a:t>
                </a:r>
                <a:r>
                  <a:rPr lang="zh-CN" altLang="en-US" sz="2200" b="0" kern="0" dirty="0" smtClean="0"/>
                  <a:t>矩阵的逆：</a:t>
                </a:r>
                <a:endParaRPr lang="en-US" altLang="zh-CN" sz="2200" b="0" kern="0" dirty="0"/>
              </a:p>
              <a:p>
                <a:endParaRPr lang="en-US" altLang="zh-CN" sz="1800" b="0" kern="0" dirty="0"/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US" altLang="zh-CN" sz="1800" b="0" kern="0" dirty="0"/>
              </a:p>
            </p:txBody>
          </p:sp>
        </mc:Choice>
        <mc:Fallback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990600"/>
                <a:ext cx="6216015" cy="50717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11200" y="4089400"/>
                <a:ext cx="5639435" cy="452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4089400"/>
                <a:ext cx="5639435" cy="452120"/>
              </a:xfrm>
              <a:prstGeom prst="rect">
                <a:avLst/>
              </a:prstGeom>
              <a:blipFill rotWithShape="1">
                <a:blip r:embed="rId2"/>
                <a:stretch>
                  <a:fillRect b="-10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006600" y="5181600"/>
                <a:ext cx="4311650" cy="439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600" y="5181600"/>
                <a:ext cx="4311650" cy="439420"/>
              </a:xfrm>
              <a:prstGeom prst="rect">
                <a:avLst/>
              </a:prstGeom>
              <a:blipFill rotWithShape="1">
                <a:blip r:embed="rId3"/>
                <a:stretch>
                  <a:fillRect b="-14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/>
              <p:cNvSpPr txBox="1"/>
              <p:nvPr/>
            </p:nvSpPr>
            <p:spPr>
              <a:xfrm>
                <a:off x="6230620" y="990600"/>
                <a:ext cx="5962015" cy="540258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60000"/>
                  <a:buFont typeface="Wingdings 2" panose="05020102010507070707" pitchFamily="18" charset="2"/>
                  <a:buChar char="¢"/>
                  <a:defRPr sz="2400" b="1">
                    <a:solidFill>
                      <a:schemeClr val="tx1"/>
                    </a:solidFill>
                    <a:latin typeface="Calibri" panose="020F050202020403020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</a:defRPr>
                </a:lvl9pPr>
              </a:lstStyle>
              <a:p>
                <a:r>
                  <a:rPr lang="zh-CN" altLang="en-US" sz="2200" b="0" kern="0" dirty="0" smtClean="0">
                    <a:latin typeface="+mn-ea"/>
                  </a:rPr>
                  <a:t>矩阵</a:t>
                </a:r>
                <a:r>
                  <a:rPr lang="zh-CN" altLang="en-US" sz="2200" kern="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kern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zh-CN" altLang="en-US" sz="2200" ker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en-US" sz="220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zh-CN" altLang="en-US" sz="2200" ker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zh-CN" altLang="en-US" sz="2200" b="0" kern="0" dirty="0">
                        <a:latin typeface="+mn-ea"/>
                      </a:rPr>
                      <m:t>，</m:t>
                    </m:r>
                  </m:oMath>
                </a14:m>
                <a:r>
                  <a:rPr lang="zh-CN" altLang="en-US" sz="2200" b="0" kern="0" dirty="0">
                    <a:latin typeface="+mn-ea"/>
                  </a:rPr>
                  <a:t>当</a:t>
                </a:r>
                <a:r>
                  <a:rPr lang="en-US" altLang="zh-CN" sz="2200" b="0" kern="0" dirty="0" err="1" smtClean="0">
                    <a:latin typeface="+mn-ea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sz="2200" b="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200" b="0" kern="0" dirty="0" err="1" smtClean="0">
                    <a:latin typeface="+mn-ea"/>
                  </a:rPr>
                  <a:t>n</a:t>
                </a:r>
                <a:r>
                  <a:rPr lang="zh-CN" altLang="en-US" sz="2200" b="0" kern="0" dirty="0">
                    <a:latin typeface="+mn-ea"/>
                  </a:rPr>
                  <a:t>时</a:t>
                </a:r>
                <a:r>
                  <a:rPr lang="zh-CN" altLang="en-US" sz="2200" b="0" kern="0" dirty="0" smtClean="0">
                    <a:latin typeface="+mn-ea"/>
                  </a:rPr>
                  <a:t>，</a:t>
                </a:r>
                <a:r>
                  <a:rPr lang="zh-CN" altLang="en-US" sz="2200" b="0" kern="0" dirty="0" smtClean="0"/>
                  <a:t>且</a:t>
                </a:r>
                <a:r>
                  <a:rPr lang="zh-CN" altLang="en-US" sz="2200" b="0" kern="0" dirty="0">
                    <a:solidFill>
                      <a:srgbClr val="FF0000"/>
                    </a:solidFill>
                  </a:rPr>
                  <a:t>行向量线性无关</a:t>
                </a:r>
                <a:r>
                  <a:rPr lang="zh-CN" altLang="en-US" sz="2200" b="0" kern="0" dirty="0"/>
                  <a:t>，</a:t>
                </a:r>
                <a:r>
                  <a:rPr lang="zh-CN" altLang="en-US" sz="2200" b="0" kern="0" dirty="0" smtClean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𝐴𝐴</m:t>
                        </m:r>
                      </m:e>
                      <m: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可逆。</a:t>
                </a:r>
                <a:endParaRPr lang="en-US" altLang="zh-CN" sz="2200" b="0" kern="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b="0" kern="0" dirty="0" smtClean="0">
                    <a:solidFill>
                      <a:srgbClr val="FF0000"/>
                    </a:solidFill>
                  </a:rPr>
                  <a:t>列</a:t>
                </a:r>
                <a:r>
                  <a:rPr lang="zh-CN" altLang="en-US" sz="2200" b="0" kern="0" dirty="0" smtClean="0"/>
                  <a:t>向量线性无关，即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200" b="0" i="1" kern="0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200" b="0" kern="0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200" b="0" i="1" kern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200" b="0" kern="0" dirty="0" smtClean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kern="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ker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200" b="0" kern="0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b="0" kern="0" dirty="0" smtClean="0"/>
                  <a:t>非奇异</a:t>
                </a:r>
                <a:endParaRPr lang="en-US" altLang="zh-CN" sz="2200" b="0" kern="0" dirty="0"/>
              </a:p>
              <a:p>
                <a:r>
                  <a:rPr lang="zh-CN" altLang="en-US" sz="2200" b="0" kern="0" dirty="0" smtClean="0"/>
                  <a:t>定义伪逆：</a:t>
                </a:r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:endParaRPr lang="en-US" altLang="zh-CN" sz="2200" b="0" kern="0" dirty="0"/>
              </a:p>
              <a:p>
                <a14:m>
                  <m:oMath xmlns:m="http://schemas.openxmlformats.org/officeDocument/2006/math">
                    <m:r>
                      <a:rPr lang="zh-CN" altLang="en-US" sz="2200" b="0" kern="0" dirty="0">
                        <a:latin typeface="Cambria Math" panose="02040503050406030204" pitchFamily="18" charset="0"/>
                      </a:rPr>
                      <m:t>伪逆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zh-CN" altLang="en-US" sz="2200" b="0" kern="0">
                        <a:latin typeface="Cambria Math" panose="02040503050406030204" pitchFamily="18" charset="0"/>
                      </a:rPr>
                      <m:t>为</m:t>
                    </m:r>
                    <m:r>
                      <a:rPr lang="en-US" altLang="zh-CN" sz="2200" b="0" i="1" kern="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/>
                  <a:t>的右</a:t>
                </a:r>
                <a:r>
                  <a:rPr lang="zh-CN" altLang="en-US" sz="2200" b="0" kern="0" dirty="0" smtClean="0"/>
                  <a:t>逆</a:t>
                </a:r>
                <a:endParaRPr lang="en-US" altLang="zh-CN" sz="2200" b="0" kern="0" dirty="0" smtClean="0"/>
              </a:p>
              <a:p>
                <a:endParaRPr lang="en-US" altLang="zh-CN" sz="2200" b="0" kern="0" dirty="0" smtClean="0"/>
              </a:p>
              <a:p>
                <a:endParaRPr lang="en-US" altLang="zh-CN" sz="2200" b="0" kern="0" dirty="0"/>
              </a:p>
              <a:p>
                <a:r>
                  <a:rPr lang="zh-CN" altLang="en-US" sz="2200" b="0" kern="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200" b="0" i="1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b="0" kern="0" dirty="0"/>
                  <a:t>为方阵时，右逆等于矩阵的逆</a:t>
                </a:r>
                <a:endParaRPr lang="en-US" altLang="zh-CN" sz="2200" b="0" kern="0" dirty="0"/>
              </a:p>
            </p:txBody>
          </p:sp>
        </mc:Choice>
        <mc:Fallback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620" y="990600"/>
                <a:ext cx="5962015" cy="54025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8356600" y="2869565"/>
                <a:ext cx="1995805" cy="49149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600" y="2869565"/>
                <a:ext cx="1995805" cy="491490"/>
              </a:xfrm>
              <a:prstGeom prst="rect">
                <a:avLst/>
              </a:prstGeom>
              <a:blipFill rotWithShape="1">
                <a:blip r:embed="rId5"/>
                <a:stretch>
                  <a:fillRect r="-15336" b="-2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553200" y="4140200"/>
                <a:ext cx="4659630" cy="50482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140200"/>
                <a:ext cx="4659630" cy="504825"/>
              </a:xfrm>
              <a:prstGeom prst="rect">
                <a:avLst/>
              </a:prstGeom>
              <a:blipFill rotWithShape="1">
                <a:blip r:embed="rId6"/>
                <a:stretch>
                  <a:fillRect r="-17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112000" y="5511800"/>
                <a:ext cx="4194175" cy="49149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0" y="5511800"/>
                <a:ext cx="4194175" cy="491490"/>
              </a:xfrm>
              <a:prstGeom prst="rect">
                <a:avLst/>
              </a:prstGeom>
              <a:blipFill rotWithShape="1">
                <a:blip r:embed="rId7"/>
                <a:stretch>
                  <a:fillRect r="-17456" b="-2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/>
          <p:cNvCxnSpPr/>
          <p:nvPr/>
        </p:nvCxnSpPr>
        <p:spPr>
          <a:xfrm>
            <a:off x="6258560" y="962660"/>
            <a:ext cx="0" cy="32912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46495" y="4488180"/>
            <a:ext cx="0" cy="20212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9365" name="Rectangle 5"/>
              <p:cNvSpPr>
                <a:spLocks noChangeArrowheads="1"/>
              </p:cNvSpPr>
              <p:nvPr/>
            </p:nvSpPr>
            <p:spPr bwMode="auto">
              <a:xfrm>
                <a:off x="0" y="1058614"/>
                <a:ext cx="6280785" cy="13849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如果一个向量集合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满足：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向量有单位范数：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。</m:t>
                    </m:r>
                  </m:oMath>
                </a14:m>
                <a:endParaRPr lang="en-US" altLang="zh-CN" sz="2200" kern="0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向量之间相互正交：如果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𝑖</m:t>
                    </m:r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zh-CN" alt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20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200" b="0" i="1" kern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Arial" panose="020B060402020209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2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=</m:t>
                    </m:r>
                    <m:r>
                      <a:rPr lang="en-US" altLang="zh-CN" sz="2200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0</m:t>
                    </m:r>
                    <m:r>
                      <a:rPr lang="zh-CN" altLang="en-US" sz="220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Arial" panose="020B0604020202090204" pitchFamily="34" charset="0"/>
                      </a:rPr>
                      <m:t>。</m:t>
                    </m:r>
                  </m:oMath>
                </a14:m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39936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058614"/>
                <a:ext cx="6280785" cy="1384935"/>
              </a:xfrm>
              <a:prstGeom prst="rect">
                <a:avLst/>
              </a:prstGeom>
              <a:blipFill rotWithShape="1">
                <a:blip r:embed="rId1"/>
                <a:stretch>
                  <a:fillRect t="-5" r="-1860" b="-1008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254000" y="3276600"/>
            <a:ext cx="1181100" cy="3384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990000"/>
              </a:buClr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ea typeface="微软雅黑" panose="020B0503020204020204" charset="-122"/>
              </a:rPr>
              <a:t>例子：</a:t>
            </a:r>
            <a:endParaRPr lang="zh-CN" altLang="en-US" sz="2200" dirty="0">
              <a:latin typeface="Times New Roman" panose="02020503050405090304" pitchFamily="18" charset="0"/>
              <a:ea typeface="微软雅黑" panose="020B0503020204020204" charset="-122"/>
              <a:cs typeface="Times New Roman" panose="02020503050405090304" pitchFamily="18" charset="0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101600" y="228600"/>
            <a:ext cx="88058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  <a:ea typeface="+mj-ea"/>
                <a:cs typeface="+mj-cs"/>
              </a:defRPr>
            </a:lvl1pPr>
            <a:lvl2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2pPr>
            <a:lvl3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3pPr>
            <a:lvl4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4pPr>
            <a:lvl5pPr marL="119380" indent="-119380"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charset="0"/>
              </a:defRPr>
            </a:lvl5pPr>
            <a:lvl6pPr marL="5765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10337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14909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194818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717550" eaLnBrk="1" hangingPunct="1"/>
            <a:r>
              <a:rPr lang="en-US" altLang="zh-CN" kern="0" dirty="0" smtClean="0"/>
              <a:t>8.1 </a:t>
            </a:r>
            <a:r>
              <a:rPr lang="zh-CN" altLang="en-US" kern="0" dirty="0" smtClean="0"/>
              <a:t>正交单位向量</a:t>
            </a:r>
            <a:endParaRPr lang="zh-CN" altLang="en-US" kern="0" dirty="0"/>
          </a:p>
        </p:txBody>
      </p:sp>
      <p:sp>
        <p:nvSpPr>
          <p:cNvPr id="2" name="矩形 1"/>
          <p:cNvSpPr/>
          <p:nvPr/>
        </p:nvSpPr>
        <p:spPr>
          <a:xfrm>
            <a:off x="228600" y="2514600"/>
            <a:ext cx="38150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ea typeface="微软雅黑" panose="020B0503020204020204" charset="-122"/>
              </a:rPr>
              <a:t>则称这些向量是</a:t>
            </a:r>
            <a:r>
              <a:rPr lang="zh-CN" altLang="en-US" sz="2200" b="1" dirty="0">
                <a:ea typeface="微软雅黑" panose="020B0503020204020204" charset="-122"/>
              </a:rPr>
              <a:t>标准</a:t>
            </a:r>
            <a:r>
              <a:rPr lang="zh-CN" altLang="en-US" sz="2200" b="1" dirty="0" smtClean="0">
                <a:ea typeface="微软雅黑" panose="020B0503020204020204" charset="-122"/>
              </a:rPr>
              <a:t>正交</a:t>
            </a:r>
            <a:r>
              <a:rPr lang="zh-CN" altLang="en-US" sz="2200" dirty="0" smtClean="0">
                <a:ea typeface="微软雅黑" panose="020B0503020204020204" charset="-122"/>
              </a:rPr>
              <a:t>的</a:t>
            </a:r>
            <a:r>
              <a:rPr lang="zh-CN" altLang="en-US" sz="2200" dirty="0">
                <a:ea typeface="微软雅黑" panose="020B0503020204020204" charset="-122"/>
              </a:rPr>
              <a:t>。</a:t>
            </a:r>
            <a:endParaRPr lang="zh-CN" altLang="en-US" sz="2200" dirty="0">
              <a:ea typeface="微软雅黑" panose="020B0503020204020204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21531" y="3784600"/>
          <a:ext cx="4572000" cy="1729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" name="Equation" r:id="rId2" imgW="45110400" imgH="17068800" progId="Equation.DSMT4">
                  <p:embed/>
                </p:oleObj>
              </mc:Choice>
              <mc:Fallback>
                <p:oleObj name="Equation" r:id="rId2" imgW="45110400" imgH="17068800" progId="Equation.DSMT4">
                  <p:embed/>
                  <p:pic>
                    <p:nvPicPr>
                      <p:cNvPr id="0" name="图片 343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1531" y="3784600"/>
                        <a:ext cx="4572000" cy="1729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3714" name="Rectangle 2"/>
          <p:cNvSpPr>
            <a:spLocks noGrp="1" noChangeArrowheads="1"/>
          </p:cNvSpPr>
          <p:nvPr/>
        </p:nvSpPr>
        <p:spPr>
          <a:xfrm>
            <a:off x="6963410" y="798830"/>
            <a:ext cx="8805863" cy="5699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defTabSz="717550" eaLnBrk="1" hangingPunct="1"/>
            <a:r>
              <a:rPr lang="en-US" altLang="zh-CN" dirty="0" smtClean="0"/>
              <a:t>8.2 </a:t>
            </a:r>
            <a:r>
              <a:rPr lang="zh-CN" altLang="en-US" dirty="0"/>
              <a:t>标准列</a:t>
            </a:r>
            <a:r>
              <a:rPr lang="zh-CN" altLang="en-US" dirty="0" smtClean="0"/>
              <a:t>正交矩阵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7024370" y="1593215"/>
                <a:ext cx="5396865" cy="9874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i="1" ker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的</a:t>
                </a:r>
                <a:r>
                  <a:rPr lang="en-US" altLang="zh-CN" sz="2200" dirty="0">
                    <a:ea typeface="微软雅黑" panose="020B0503020204020204" charset="-122"/>
                  </a:rPr>
                  <a:t>Gram</a:t>
                </a:r>
                <a:r>
                  <a:rPr lang="zh-CN" altLang="en-US" sz="2200" dirty="0">
                    <a:ea typeface="微软雅黑" panose="020B0503020204020204" charset="-122"/>
                  </a:rPr>
                  <a:t>矩阵为单位矩阵，</a:t>
                </a:r>
                <a:endParaRPr lang="zh-CN" altLang="en-US" sz="2200" dirty="0">
                  <a:ea typeface="微软雅黑" panose="020B0503020204020204" charset="-122"/>
                </a:endParaRPr>
              </a:p>
              <a:p>
                <a:pPr indent="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None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具有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标准正交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列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zh-CN" altLang="en-US" sz="2200" dirty="0">
                  <a:latin typeface="Times New Roman" panose="02020503050405090304" pitchFamily="18" charset="0"/>
                  <a:ea typeface="微软雅黑" panose="020B0503020204020204" charset="-122"/>
                  <a:cs typeface="Times New Roman" panose="02020503050405090304" pitchFamily="18" charset="0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4370" y="1593215"/>
                <a:ext cx="5396865" cy="98742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9271000" y="2997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" name="Equation" r:id="rId5" imgW="2743200" imgH="4267200" progId="Equation.DSMT4">
                  <p:embed/>
                </p:oleObj>
              </mc:Choice>
              <mc:Fallback>
                <p:oleObj name="Equation" r:id="rId5" imgW="2743200" imgH="4267200" progId="Equation.DSMT4">
                  <p:embed/>
                  <p:pic>
                    <p:nvPicPr>
                      <p:cNvPr id="0" name="图片 53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71000" y="2997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273800" y="2667000"/>
                <a:ext cx="5882318" cy="3063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zh-CN" altLang="en-US" sz="22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0" y="2667000"/>
                <a:ext cx="5882318" cy="3063240"/>
              </a:xfrm>
              <a:prstGeom prst="rect">
                <a:avLst/>
              </a:prstGeom>
              <a:blipFill rotWithShape="1">
                <a:blip r:embed="rId7"/>
                <a:stretch>
                  <a:fillRect r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6169660" y="840105"/>
            <a:ext cx="0" cy="56826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5" grpId="0" uiExpand="1" build="p"/>
      <p:bldP spid="18" grpId="0" build="p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8.3 </a:t>
            </a:r>
            <a:r>
              <a:rPr lang="zh-CN" altLang="en-US" dirty="0" smtClean="0"/>
              <a:t>矩阵</a:t>
            </a:r>
            <a:r>
              <a:rPr lang="en-US" altLang="zh-CN" dirty="0" smtClean="0"/>
              <a:t>-</a:t>
            </a:r>
            <a:r>
              <a:rPr lang="zh-CN" altLang="en-US" dirty="0" smtClean="0"/>
              <a:t>向量乘积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1905000" y="1066800"/>
                <a:ext cx="7308215" cy="8115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具有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标准正交列</a:t>
                </a:r>
                <a:r>
                  <a:rPr lang="zh-CN" altLang="en-US" sz="2200" dirty="0">
                    <a:ea typeface="微软雅黑" panose="020B0503020204020204" charset="-122"/>
                  </a:rPr>
                  <a:t>，则线性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ea typeface="微软雅黑" panose="020B0503020204020204" charset="-122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保持原内积：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0" y="1066800"/>
                <a:ext cx="7308215" cy="811530"/>
              </a:xfrm>
              <a:prstGeom prst="rect">
                <a:avLst/>
              </a:prstGeom>
              <a:blipFill rotWithShape="1">
                <a:blip r:embed="rId1"/>
                <a:stretch>
                  <a:fillRect r="-374" b="-618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588000" y="2616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4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000" y="2616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536950" y="1985963"/>
          <a:ext cx="4891088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5" name="Equation" r:id="rId4" imgW="58521600" imgH="6705600" progId="Equation.DSMT4">
                  <p:embed/>
                </p:oleObj>
              </mc:Choice>
              <mc:Fallback>
                <p:oleObj name="Equation" r:id="rId4" imgW="58521600" imgH="6705600" progId="Equation.DSMT4">
                  <p:embed/>
                  <p:pic>
                    <p:nvPicPr>
                      <p:cNvPr id="0" name="图片 68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6950" y="1985963"/>
                        <a:ext cx="4891088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894840" y="2631334"/>
            <a:ext cx="2496820" cy="371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742950" lvl="1" indent="-28575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2200" dirty="0" smtClean="0">
                <a:solidFill>
                  <a:srgbClr val="000000"/>
                </a:solidFill>
                <a:ea typeface="微软雅黑" panose="020B0503020204020204" charset="-122"/>
              </a:rPr>
              <a:t>保持原范数 ：</a:t>
            </a:r>
            <a:endParaRPr lang="en-US" altLang="zh-CN" sz="2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544888" y="3124200"/>
          <a:ext cx="522128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6" name="Equation" r:id="rId6" imgW="58521600" imgH="8534400" progId="Equation.DSMT4">
                  <p:embed/>
                </p:oleObj>
              </mc:Choice>
              <mc:Fallback>
                <p:oleObj name="Equation" r:id="rId6" imgW="58521600" imgH="8534400" progId="Equation.DSMT4">
                  <p:embed/>
                  <p:pic>
                    <p:nvPicPr>
                      <p:cNvPr id="0" name="图片 68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44888" y="3124200"/>
                        <a:ext cx="5221287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905000" y="5105400"/>
            <a:ext cx="2419350" cy="371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742950" lvl="1" indent="-28575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2200" dirty="0" smtClean="0">
                <a:solidFill>
                  <a:srgbClr val="000000"/>
                </a:solidFill>
                <a:ea typeface="微软雅黑" panose="020B0503020204020204" charset="-122"/>
              </a:rPr>
              <a:t>保持原角度：</a:t>
            </a:r>
            <a:endParaRPr lang="en-US" altLang="zh-CN" sz="2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38400" y="5181600"/>
          <a:ext cx="71755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7" name="Equation" r:id="rId8" imgW="95402400" imgH="12801600" progId="Equation.DSMT4">
                  <p:embed/>
                </p:oleObj>
              </mc:Choice>
              <mc:Fallback>
                <p:oleObj name="Equation" r:id="rId8" imgW="95402400" imgH="12801600" progId="Equation.DSMT4">
                  <p:embed/>
                  <p:pic>
                    <p:nvPicPr>
                      <p:cNvPr id="0" name="图片 68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38400" y="5181600"/>
                        <a:ext cx="7175500" cy="96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905000" y="4114800"/>
            <a:ext cx="2419350" cy="371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>
            <a:spAutoFit/>
          </a:bodyPr>
          <a:lstStyle/>
          <a:p>
            <a:pPr marL="742950" lvl="1" indent="-28575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pitchFamily="2" charset="2"/>
              <a:buChar char="§"/>
            </a:pPr>
            <a:r>
              <a:rPr lang="zh-CN" altLang="en-US" sz="2200" dirty="0" smtClean="0">
                <a:solidFill>
                  <a:srgbClr val="000000"/>
                </a:solidFill>
                <a:ea typeface="微软雅黑" panose="020B0503020204020204" charset="-122"/>
              </a:rPr>
              <a:t>保持原</a:t>
            </a:r>
            <a:r>
              <a:rPr lang="zh-CN" altLang="en-US" sz="2200" dirty="0">
                <a:solidFill>
                  <a:srgbClr val="000000"/>
                </a:solidFill>
                <a:ea typeface="微软雅黑" panose="020B0503020204020204" charset="-122"/>
              </a:rPr>
              <a:t>距离</a:t>
            </a:r>
            <a:r>
              <a:rPr lang="zh-CN" altLang="en-US" sz="2200" dirty="0" smtClean="0">
                <a:solidFill>
                  <a:srgbClr val="000000"/>
                </a:solidFill>
                <a:ea typeface="微软雅黑" panose="020B0503020204020204" charset="-122"/>
              </a:rPr>
              <a:t>：</a:t>
            </a:r>
            <a:endParaRPr lang="en-US" altLang="zh-CN" sz="2200" kern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895600" y="4419600"/>
          <a:ext cx="731930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8" name="Equation" r:id="rId10" imgW="102412800" imgH="8534400" progId="Equation.DSMT4">
                  <p:embed/>
                </p:oleObj>
              </mc:Choice>
              <mc:Fallback>
                <p:oleObj name="Equation" r:id="rId10" imgW="102412800" imgH="8534400" progId="Equation.DSMT4">
                  <p:embed/>
                  <p:pic>
                    <p:nvPicPr>
                      <p:cNvPr id="0" name="图片 68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95600" y="4419600"/>
                        <a:ext cx="7319308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5400" y="228600"/>
            <a:ext cx="8805863" cy="569913"/>
          </a:xfrm>
        </p:spPr>
        <p:txBody>
          <a:bodyPr lIns="91440" tIns="45720" rIns="91440" bIns="45720" anchor="ctr">
            <a:normAutofit fontScale="90000"/>
          </a:bodyPr>
          <a:lstStyle/>
          <a:p>
            <a:pPr defTabSz="717550" eaLnBrk="1" hangingPunct="1"/>
            <a:r>
              <a:rPr lang="en-US" altLang="zh-CN" dirty="0" smtClean="0"/>
              <a:t>8.4 </a:t>
            </a:r>
            <a:r>
              <a:rPr lang="zh-CN" altLang="en-US" dirty="0" smtClean="0"/>
              <a:t>左可逆性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5"/>
              <p:cNvSpPr>
                <a:spLocks noChangeArrowheads="1"/>
              </p:cNvSpPr>
              <p:nvPr/>
            </p:nvSpPr>
            <p:spPr bwMode="auto">
              <a:xfrm>
                <a:off x="127000" y="1143000"/>
                <a:ext cx="5661660" cy="8362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如果矩阵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dirty="0">
                    <a:ea typeface="微软雅黑" panose="020B0503020204020204" charset="-122"/>
                  </a:rPr>
                  <a:t>有标准正交列，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则：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是左可逆的，其左逆为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 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</m:t>
                    </m:r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根据定义：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2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000" y="1143000"/>
                <a:ext cx="5661660" cy="836295"/>
              </a:xfrm>
              <a:prstGeom prst="rect">
                <a:avLst/>
              </a:prstGeom>
              <a:blipFill rotWithShape="1">
                <a:blip r:embed="rId1"/>
                <a:stretch>
                  <a:fillRect r="-4284" b="-12756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810000" y="2692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" name="Equation" r:id="rId2" imgW="2743200" imgH="4267200" progId="Equation.DSMT4">
                  <p:embed/>
                </p:oleObj>
              </mc:Choice>
              <mc:Fallback>
                <p:oleObj name="Equation" r:id="rId2" imgW="2743200" imgH="4267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0" y="2692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5"/>
              <p:cNvSpPr>
                <a:spLocks noChangeArrowheads="1"/>
              </p:cNvSpPr>
              <p:nvPr/>
            </p:nvSpPr>
            <p:spPr bwMode="auto">
              <a:xfrm>
                <a:off x="127000" y="2913791"/>
                <a:ext cx="3714115" cy="3714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有线性无关的列向量：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000" y="2913791"/>
                <a:ext cx="3714115" cy="371475"/>
              </a:xfrm>
              <a:prstGeom prst="rect">
                <a:avLst/>
              </a:prstGeom>
              <a:blipFill rotWithShape="1">
                <a:blip r:embed="rId4"/>
                <a:stretch>
                  <a:fillRect t="-111" r="-3864" b="-16300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127000" y="4433264"/>
                <a:ext cx="4474210" cy="3778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是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高的或者方的，即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𝑚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。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10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000" y="4433264"/>
                <a:ext cx="4474210" cy="377825"/>
              </a:xfrm>
              <a:prstGeom prst="rect">
                <a:avLst/>
              </a:prstGeom>
              <a:blipFill rotWithShape="1">
                <a:blip r:embed="rId5"/>
                <a:stretch>
                  <a:fillRect t="-87" r="-3207" b="-1436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79400" y="5027771"/>
                <a:ext cx="5306695" cy="445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200" dirty="0">
                    <a:solidFill>
                      <a:srgbClr val="000000"/>
                    </a:solidFill>
                    <a:ea typeface="微软雅黑" panose="020B0503020204020204" charset="-122"/>
                  </a:rPr>
                  <a:t>列向量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r>
                      <a:rPr lang="en-US" altLang="zh-CN" sz="2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r>
                      <a:rPr lang="en-US" altLang="zh-CN" sz="2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𝑛</m:t>
                        </m:r>
                      </m:sub>
                    </m:sSub>
                    <m:r>
                      <a:rPr lang="en-US" altLang="zh-CN" sz="2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ℝ</m:t>
                        </m:r>
                      </m:e>
                      <m:sup>
                        <m:r>
                          <a:rPr lang="en-US" altLang="zh-CN" sz="2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𝑚</m:t>
                        </m:r>
                      </m:sup>
                    </m:sSup>
                    <m:r>
                      <a:rPr lang="zh-CN" altLang="en-US" sz="2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，维度定理</m:t>
                    </m:r>
                    <m:r>
                      <a:rPr lang="en-US" altLang="zh-CN" sz="2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𝑛</m:t>
                    </m:r>
                    <m:r>
                      <a:rPr lang="en-US" altLang="zh-CN" sz="2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≤</m:t>
                    </m:r>
                    <m:r>
                      <a:rPr lang="en-US" altLang="zh-CN" sz="2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𝑚</m:t>
                    </m:r>
                  </m:oMath>
                </a14:m>
                <a:endParaRPr lang="zh-CN" altLang="en-US" sz="2200" dirty="0">
                  <a:solidFill>
                    <a:srgbClr val="FF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5027771"/>
                <a:ext cx="5306695" cy="445770"/>
              </a:xfrm>
              <a:prstGeom prst="rect">
                <a:avLst/>
              </a:prstGeom>
              <a:blipFill rotWithShape="1">
                <a:blip r:embed="rId6"/>
                <a:stretch>
                  <a:fillRect t="-107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118181" y="3629718"/>
                <a:ext cx="4167505" cy="453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zh-CN" altLang="en-US" sz="2400" i="1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81" y="3629718"/>
                <a:ext cx="4167505" cy="453390"/>
              </a:xfrm>
              <a:prstGeom prst="rect">
                <a:avLst/>
              </a:prstGeom>
              <a:blipFill rotWithShape="1">
                <a:blip r:embed="rId7"/>
                <a:stretch>
                  <a:fillRect l="-14" t="-13" r="14" b="-4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636517" y="2137414"/>
                <a:ext cx="1280795" cy="453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17" y="2137414"/>
                <a:ext cx="1280795" cy="453390"/>
              </a:xfrm>
              <a:prstGeom prst="rect">
                <a:avLst/>
              </a:prstGeom>
              <a:blipFill rotWithShape="1">
                <a:blip r:embed="rId8"/>
                <a:stretch>
                  <a:fillRect l="-10" t="-1" r="10" b="-4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Grp="1" noChangeArrowheads="1"/>
          </p:cNvSpPr>
          <p:nvPr/>
        </p:nvSpPr>
        <p:spPr>
          <a:xfrm>
            <a:off x="6197600" y="1244600"/>
            <a:ext cx="8762365" cy="604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defTabSz="717550" eaLnBrk="1" hangingPunct="1"/>
            <a:r>
              <a:rPr lang="en-US" altLang="zh-CN" dirty="0" smtClean="0"/>
              <a:t>8.5 </a:t>
            </a:r>
            <a:r>
              <a:rPr lang="zh-CN" altLang="en-US" dirty="0" smtClean="0"/>
              <a:t>正交矩阵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4811395" y="2159000"/>
                <a:ext cx="8763000" cy="13462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>
                    <a:ea typeface="微软雅黑" panose="020B0503020204020204" charset="-122"/>
                  </a:rPr>
                  <a:t>定义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：所有列两两相互正交的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方形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实矩阵</a:t>
                </a:r>
                <a:r>
                  <a:rPr lang="zh-CN" altLang="en-US" sz="2200" dirty="0">
                    <a:ea typeface="微软雅黑" panose="020B0503020204020204" charset="-122"/>
                  </a:rPr>
                  <a:t>称为</a:t>
                </a:r>
                <a:r>
                  <a:rPr lang="zh-CN" altLang="en-US" sz="2200" b="1" dirty="0" smtClean="0">
                    <a:ea typeface="微软雅黑" panose="020B0503020204020204" charset="-122"/>
                  </a:rPr>
                  <a:t>正交矩阵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dirty="0" smtClean="0">
                    <a:ea typeface="微软雅黑" panose="020B0503020204020204" charset="-122"/>
                  </a:rPr>
                  <a:t>正交矩阵满足非奇异性，即如果</a:t>
                </a:r>
                <a:r>
                  <a:rPr lang="zh-CN" altLang="en-US" sz="2200" dirty="0">
                    <a:solidFill>
                      <a:srgbClr val="FF0000"/>
                    </a:solidFill>
                    <a:ea typeface="微软雅黑" panose="020B0503020204020204" charset="-122"/>
                  </a:rPr>
                  <a:t>方形</a:t>
                </a:r>
                <a:r>
                  <a:rPr lang="zh-CN" altLang="en-US" sz="2200" dirty="0" smtClean="0">
                    <a:ea typeface="微软雅黑" panose="020B050302020402020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ea typeface="微软雅黑" panose="020B0503020204020204" charset="-122"/>
                  </a:rPr>
                  <a:t>是正交的，则：</a:t>
                </a:r>
                <a:endParaRPr lang="en-US" altLang="zh-CN" sz="2200" dirty="0" smtClean="0">
                  <a:ea typeface="微软雅黑" panose="020B0503020204020204" charset="-122"/>
                </a:endParaRPr>
              </a:p>
              <a:p>
                <a:pPr marL="742950" lvl="1" indent="-285750" fontAlgn="base">
                  <a:lnSpc>
                    <a:spcPct val="11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是可逆的，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左逆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等于</a:t>
                </a:r>
                <a:r>
                  <a:rPr lang="zh-CN" altLang="en-US" sz="2200" dirty="0" smtClean="0">
                    <a:solidFill>
                      <a:srgbClr val="FF0000"/>
                    </a:solidFill>
                    <a:ea typeface="微软雅黑" panose="020B0503020204020204" charset="-122"/>
                  </a:rPr>
                  <a:t>右逆</a:t>
                </a:r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，且它的逆为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：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1395" y="2159000"/>
                <a:ext cx="8763000" cy="1346200"/>
              </a:xfrm>
              <a:prstGeom prst="rect">
                <a:avLst/>
              </a:prstGeom>
              <a:blipFill rotWithShape="1">
                <a:blip r:embed="rId9"/>
                <a:stretch>
                  <a:fillRect t="-660" b="-9528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398000" y="2743200"/>
          <a:ext cx="1163955" cy="253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" name="Equation" r:id="rId10" imgW="2743200" imgH="4267200" progId="Equation.DSMT4">
                  <p:embed/>
                </p:oleObj>
              </mc:Choice>
              <mc:Fallback>
                <p:oleObj name="Equation" r:id="rId10" imgW="2743200" imgH="42672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98000" y="2743200"/>
                        <a:ext cx="1163955" cy="253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5"/>
              <p:cNvSpPr>
                <a:spLocks noChangeArrowheads="1"/>
              </p:cNvSpPr>
              <p:nvPr/>
            </p:nvSpPr>
            <p:spPr bwMode="auto">
              <a:xfrm>
                <a:off x="5283200" y="4301490"/>
                <a:ext cx="3552190" cy="563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742950" lvl="1" indent="-285750" fontAlgn="base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也是一个正交矩阵。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2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3200" y="4301490"/>
                <a:ext cx="3552190" cy="563245"/>
              </a:xfrm>
              <a:prstGeom prst="rect">
                <a:avLst/>
              </a:prstGeom>
              <a:blipFill rotWithShape="1">
                <a:blip r:embed="rId11"/>
                <a:stretch>
                  <a:fillRect r="-2145" b="-462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4521200" y="5791200"/>
                <a:ext cx="7677785" cy="3778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990000"/>
                  </a:buClr>
                  <a:buFont typeface="Wingdings" panose="05000000000000000000" pitchFamily="2" charset="2"/>
                  <a:buChar char="n"/>
                </a:pP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注意：如果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200" kern="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有</a:t>
                </a:r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标准正交列以及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𝑚</m:t>
                    </m:r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𝑇</m:t>
                        </m:r>
                      </m:sup>
                    </m:sSup>
                    <m:r>
                      <a:rPr lang="en-US" altLang="zh-CN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≠</m:t>
                    </m:r>
                    <m:r>
                      <a:rPr lang="en-US" altLang="zh-CN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𝐼</m:t>
                    </m:r>
                  </m:oMath>
                </a14:m>
                <a:r>
                  <a:rPr lang="zh-CN" altLang="en-US" sz="2200" kern="0" dirty="0" smtClean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90204" pitchFamily="34" charset="0"/>
                  </a:rPr>
                  <a:t>。</a:t>
                </a:r>
                <a:endParaRPr lang="en-US" altLang="zh-CN" sz="2200" kern="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90204" pitchFamily="34" charset="0"/>
                </a:endParaRPr>
              </a:p>
            </p:txBody>
          </p:sp>
        </mc:Choice>
        <mc:Fallback>
          <p:sp>
            <p:nvSpPr>
              <p:cNvPr id="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1200" y="5791200"/>
                <a:ext cx="7677785" cy="377825"/>
              </a:xfrm>
              <a:prstGeom prst="rect">
                <a:avLst/>
              </a:prstGeom>
              <a:blipFill rotWithShape="1">
                <a:blip r:embed="rId12"/>
                <a:stretch>
                  <a:fillRect r="-2001" b="-4034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5"/>
              <p:cNvSpPr>
                <a:spLocks noChangeArrowheads="1"/>
              </p:cNvSpPr>
              <p:nvPr/>
            </p:nvSpPr>
            <p:spPr bwMode="auto">
              <a:xfrm>
                <a:off x="5280660" y="4900930"/>
                <a:ext cx="6351905" cy="5721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>
                <a:noAutofit/>
              </a:bodyPr>
              <a:lstStyle/>
              <a:p>
                <a:pPr marL="742950" lvl="1" indent="-285750" fontAlgn="base">
                  <a:lnSpc>
                    <a:spcPct val="15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0000"/>
                  </a:buClr>
                  <a:buSzPct val="110000"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𝐴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的行是标准正交的，即范数为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1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微软雅黑" panose="020B0503020204020204" charset="-122"/>
                      </a:rPr>
                      <m:t>且相互正交</m:t>
                    </m:r>
                  </m:oMath>
                </a14:m>
                <a:r>
                  <a:rPr lang="zh-CN" altLang="en-US" sz="2200" dirty="0" smtClean="0">
                    <a:solidFill>
                      <a:srgbClr val="000000"/>
                    </a:solidFill>
                    <a:ea typeface="微软雅黑" panose="020B0503020204020204" charset="-122"/>
                  </a:rPr>
                  <a:t>。</a:t>
                </a:r>
                <a:endParaRPr lang="en-US" altLang="zh-CN" sz="2200" dirty="0" smtClean="0">
                  <a:solidFill>
                    <a:srgbClr val="000000"/>
                  </a:solidFill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4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0660" y="4900930"/>
                <a:ext cx="6351905" cy="572135"/>
              </a:xfrm>
              <a:prstGeom prst="rect">
                <a:avLst/>
              </a:prstGeom>
              <a:blipFill rotWithShape="1">
                <a:blip r:embed="rId13"/>
                <a:stretch>
                  <a:fillRect r="-1480" b="-2997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087235" y="3561715"/>
                <a:ext cx="4887595" cy="83502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  <a:ea typeface="微软雅黑" panose="020B0503020204020204" charset="-122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  <a:ea typeface="微软雅黑" panose="020B0503020204020204" charset="-122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𝐴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=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𝐴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  <a:ea typeface="微软雅黑" panose="020B0503020204020204" charset="-122"/>
                                  </a:rPr>
                                  <m:t>是方的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zh-CN" altLang="en-US" sz="24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 </m:t>
                      </m:r>
                      <m:r>
                        <a:rPr lang="zh-CN" altLang="en-US" sz="24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𝐴</m:t>
                      </m:r>
                      <m:r>
                        <m:rPr>
                          <m:nor/>
                        </m:rPr>
                        <a:rPr lang="zh-CN" altLang="en-US" sz="2400" dirty="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是可逆的</m:t>
                      </m:r>
                      <m:r>
                        <a:rPr lang="zh-CN" altLang="en-US" sz="24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⇒</m:t>
                      </m:r>
                      <m:r>
                        <a:rPr lang="zh-CN" altLang="en-US" sz="24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𝐴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𝐴</m:t>
                          </m:r>
                        </m:e>
                        <m:sup>
                          <m:r>
                            <a:rPr lang="zh-CN" altLang="en-US" sz="2400"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=</m:t>
                      </m:r>
                      <m:r>
                        <a:rPr lang="zh-CN" altLang="en-US" sz="2400">
                          <a:latin typeface="Cambria Math" panose="02040503050406030204" pitchFamily="18" charset="0"/>
                          <a:ea typeface="微软雅黑" panose="020B0503020204020204" charset="-122"/>
                        </a:rPr>
                        <m:t>𝐼</m:t>
                      </m:r>
                    </m:oMath>
                  </m:oMathPara>
                </a14:m>
                <a:endParaRPr lang="zh-CN" altLang="en-US" sz="2200" dirty="0"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35" y="3561715"/>
                <a:ext cx="4887595" cy="83502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4558665" y="2097405"/>
            <a:ext cx="0" cy="1528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193665" y="3367405"/>
            <a:ext cx="0" cy="1528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574665" y="4256405"/>
            <a:ext cx="0" cy="1528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304665" y="5399405"/>
            <a:ext cx="0" cy="1528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931535" y="446405"/>
            <a:ext cx="0" cy="1528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664575" y="320040"/>
            <a:ext cx="2968625" cy="822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/>
              <a:t>重点</a:t>
            </a:r>
            <a:r>
              <a:rPr lang="en-US" altLang="zh-CN" sz="4000"/>
              <a:t>！！！</a:t>
            </a:r>
            <a:endParaRPr lang="en-US" altLang="zh-CN" sz="4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/>
      <p:bldP spid="6" grpId="0"/>
      <p:bldP spid="7" grpId="0"/>
      <p:bldP spid="12" grpId="0" build="p"/>
      <p:bldP spid="14" grpId="0" build="p"/>
      <p:bldP spid="15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TABLE_ENDDRAG_ORIGIN_RECT" val="408*160"/>
  <p:tag name="TABLE_ENDDRAG_RECT" val="162*168*408*160"/>
</p:tagLst>
</file>

<file path=ppt/tags/tag64.xml><?xml version="1.0" encoding="utf-8"?>
<p:tagLst xmlns:p="http://schemas.openxmlformats.org/presentationml/2006/main">
  <p:tag name="TABLE_ENDDRAG_ORIGIN_RECT" val="408*160"/>
  <p:tag name="TABLE_ENDDRAG_RECT" val="162*168*408*16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56147</Words>
  <Application>WPS 文字</Application>
  <PresentationFormat>宽屏</PresentationFormat>
  <Paragraphs>3256</Paragraphs>
  <Slides>187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41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389</vt:i4>
      </vt:variant>
      <vt:variant>
        <vt:lpstr>幻灯片标题</vt:lpstr>
      </vt:variant>
      <vt:variant>
        <vt:i4>187</vt:i4>
      </vt:variant>
    </vt:vector>
  </HeadingPairs>
  <TitlesOfParts>
    <vt:vector size="618" baseType="lpstr">
      <vt:lpstr>Arial</vt:lpstr>
      <vt:lpstr>宋体</vt:lpstr>
      <vt:lpstr>Wingdings</vt:lpstr>
      <vt:lpstr>Wingdings</vt:lpstr>
      <vt:lpstr>微软雅黑</vt:lpstr>
      <vt:lpstr>汉仪旗黑</vt:lpstr>
      <vt:lpstr>Times New Roman</vt:lpstr>
      <vt:lpstr>Calibri</vt:lpstr>
      <vt:lpstr>Arial Narrow</vt:lpstr>
      <vt:lpstr>Cambria Math</vt:lpstr>
      <vt:lpstr>Arial Unicode MS</vt:lpstr>
      <vt:lpstr>隶书</vt:lpstr>
      <vt:lpstr>汉仪书宋二KW</vt:lpstr>
      <vt:lpstr>DejaVu Math TeX Gyre</vt:lpstr>
      <vt:lpstr>Helvetica Neue</vt:lpstr>
      <vt:lpstr>Kingsoft Math</vt:lpstr>
      <vt:lpstr>宋体</vt:lpstr>
      <vt:lpstr>报隶-简</vt:lpstr>
      <vt:lpstr>Arial Rounded MT Bold</vt:lpstr>
      <vt:lpstr>Symbol</vt:lpstr>
      <vt:lpstr>Kingsoft Sign</vt:lpstr>
      <vt:lpstr>MSTT31c62400</vt:lpstr>
      <vt:lpstr>苹方-简</vt:lpstr>
      <vt:lpstr>Wingdings 2</vt:lpstr>
      <vt:lpstr>黑体</vt:lpstr>
      <vt:lpstr>Wingdings</vt:lpstr>
      <vt:lpstr>汉仪中黑KW</vt:lpstr>
      <vt:lpstr>Symbol</vt:lpstr>
      <vt:lpstr>Wingdings 2</vt:lpstr>
      <vt:lpstr>微软雅黑</vt:lpstr>
      <vt:lpstr>隶书</vt:lpstr>
      <vt:lpstr>黑体</vt:lpstr>
      <vt:lpstr>BatangChe</vt:lpstr>
      <vt:lpstr>Apple SD Gothic Neo</vt:lpstr>
      <vt:lpstr>DejaVuMathTeXGyre</vt:lpstr>
      <vt:lpstr>汉仪文黑-55简</vt:lpstr>
      <vt:lpstr>汉仪铸字超然体W</vt:lpstr>
      <vt:lpstr>MiSans Normal</vt:lpstr>
      <vt:lpstr>等线</vt:lpstr>
      <vt:lpstr>汉仪中等线KW</vt:lpstr>
      <vt:lpstr>宋体</vt:lpstr>
      <vt:lpstr>WPS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1.1.3 零向量、全一向量和单位向量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2.1.2 所有线性函数都是内积</vt:lpstr>
      <vt:lpstr>2.1.3 仿射函数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3.1.1 均方根</vt:lpstr>
      <vt:lpstr>3.1.2 切比雪夫不等式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4.1 渐近记号 — o记号</vt:lpstr>
      <vt:lpstr>4.1 必要条件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5.1 例子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8.2 标准列正交矩阵</vt:lpstr>
      <vt:lpstr>8.3 矩阵-向量乘积</vt:lpstr>
      <vt:lpstr>8.5 正交矩阵</vt:lpstr>
      <vt:lpstr>8.6 置换矩阵例子</vt:lpstr>
      <vt:lpstr>8.6 置换矩阵</vt:lpstr>
      <vt:lpstr>8.7 平面旋转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9.2 前向回代</vt:lpstr>
      <vt:lpstr>9.3后向回代</vt:lpstr>
      <vt:lpstr>9.4 三角矩阵的逆矩阵</vt:lpstr>
      <vt:lpstr>9.5 QR分解</vt:lpstr>
      <vt:lpstr>9.5.1 矩阵的QR分解</vt:lpstr>
      <vt:lpstr>9.5.1 矩阵中的QR分解</vt:lpstr>
      <vt:lpstr>9.5.3 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11.1测量问题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WPS_1647091957</cp:lastModifiedBy>
  <cp:revision>175</cp:revision>
  <dcterms:created xsi:type="dcterms:W3CDTF">2025-12-31T07:04:56Z</dcterms:created>
  <dcterms:modified xsi:type="dcterms:W3CDTF">2025-12-31T07:04:56Z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2052-12.1.22553.22553</vt:lpwstr>
  </property>
  <property fmtid="{D5CDD505-2E9C-101B-9397-08002B2CF9AE}" pid="3" name="ICV">
    <vt:lpwstr>545E1E707D5169C5A156536978DAF01F_43</vt:lpwstr>
  </property>
</Properties>
</file>